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43" r:id="rId2"/>
    <p:sldId id="373" r:id="rId3"/>
    <p:sldId id="356" r:id="rId4"/>
    <p:sldId id="357" r:id="rId5"/>
    <p:sldId id="359" r:id="rId6"/>
    <p:sldId id="360" r:id="rId7"/>
    <p:sldId id="361" r:id="rId8"/>
    <p:sldId id="305" r:id="rId9"/>
    <p:sldId id="362" r:id="rId10"/>
    <p:sldId id="363" r:id="rId11"/>
    <p:sldId id="364" r:id="rId12"/>
    <p:sldId id="365" r:id="rId13"/>
    <p:sldId id="341" r:id="rId14"/>
    <p:sldId id="377" r:id="rId15"/>
    <p:sldId id="366" r:id="rId16"/>
    <p:sldId id="367" r:id="rId17"/>
    <p:sldId id="368" r:id="rId18"/>
    <p:sldId id="369" r:id="rId19"/>
    <p:sldId id="370" r:id="rId20"/>
    <p:sldId id="371" r:id="rId21"/>
    <p:sldId id="353" r:id="rId22"/>
    <p:sldId id="374" r:id="rId23"/>
    <p:sldId id="375" r:id="rId24"/>
    <p:sldId id="376" r:id="rId25"/>
    <p:sldId id="298" r:id="rId26"/>
    <p:sldId id="294" r:id="rId27"/>
    <p:sldId id="372" r:id="rId28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979FF"/>
    <a:srgbClr val="FF6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71" autoAdjust="0"/>
  </p:normalViewPr>
  <p:slideViewPr>
    <p:cSldViewPr>
      <p:cViewPr varScale="1">
        <p:scale>
          <a:sx n="55" d="100"/>
          <a:sy n="55" d="100"/>
        </p:scale>
        <p:origin x="1422" y="39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4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A5809C-1117-45FD-B81F-AE9B701E8D44}" type="slidenum">
              <a:t>‹#›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8608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2B74E73D-5BCF-4B98-93D9-8BAC3ACCE29A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9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de-DE" sz="2000" b="0" i="0" u="none" strike="noStrike" kern="120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D2162-0B29-4ADE-AC05-7440C351DF9A}" type="slidenum">
              <a:t>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7396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721038"/>
          </a:xfrm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2B74E73D-5BCF-4B98-93D9-8BAC3ACCE29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716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788FF2-111B-4F7F-8CD0-56D60E7800A8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6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1DB3DB-CA75-47BA-B21E-8897A5A0B0E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82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/>
          </p:cNvSpPr>
          <p:nvPr>
            <p:ph type="title" orient="vert"/>
          </p:nvPr>
        </p:nvSpPr>
        <p:spPr>
          <a:xfrm>
            <a:off x="7308854" y="301623"/>
            <a:ext cx="2266953" cy="645635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 txBox="1">
            <a:spLocks noGrp="1"/>
          </p:cNvSpPr>
          <p:nvPr>
            <p:ph type="body" orient="vert" idx="1"/>
          </p:nvPr>
        </p:nvSpPr>
        <p:spPr>
          <a:xfrm>
            <a:off x="503240" y="301623"/>
            <a:ext cx="6653210" cy="645635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45F67-9241-4307-AE60-BF8B52BFF743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887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EEDD1-DF31-41F6-84E4-0BDF1C36C209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17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63462E-92C4-425D-9D86-9517BC24AA7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98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503240" y="1768477"/>
            <a:ext cx="4459291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114925" y="1768477"/>
            <a:ext cx="4460872" cy="49895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AD75A8-F2F5-4627-A838-097A3F20837B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92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ußzeilenplatzhalt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Foliennummernplatzhalt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19F716-0502-4BAF-8036-A70C25F9A69D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F7B6F-204A-4491-8A8C-5C943455F9FC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ußzeilenplatzhalt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liennummernplatzhalt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E8AC99-364F-40C2-896C-3046AA64A242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6470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5D7065-ACFA-4EBF-B6FC-4AB4A651970E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7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 lang="de-CH"/>
            </a:lvl1pPr>
          </a:lstStyle>
          <a:p>
            <a:pPr lvl="0"/>
            <a:endParaRPr lang="de-CH"/>
          </a:p>
        </p:txBody>
      </p:sp>
      <p:sp>
        <p:nvSpPr>
          <p:cNvPr id="4" name="Textplatzhalter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3B43F1-FEEC-44B0-A9A9-FA00EC1AB654}" type="slidenum"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52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 txBox="1">
            <a:spLocks noGrp="1"/>
          </p:cNvSpPr>
          <p:nvPr>
            <p:ph type="title"/>
          </p:nvPr>
        </p:nvSpPr>
        <p:spPr>
          <a:xfrm>
            <a:off x="503998" y="301322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de-DE"/>
          </a:p>
        </p:txBody>
      </p:sp>
      <p:sp>
        <p:nvSpPr>
          <p:cNvPr id="3" name="Textplatzhalter 2"/>
          <p:cNvSpPr txBox="1">
            <a:spLocks noGrp="1"/>
          </p:cNvSpPr>
          <p:nvPr>
            <p:ph type="body" idx="1"/>
          </p:nvPr>
        </p:nvSpPr>
        <p:spPr>
          <a:xfrm>
            <a:off x="503998" y="1769043"/>
            <a:ext cx="9071643" cy="4989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ußzeilenplatzhalt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/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oliennummernplatzhalt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B071FDF-BDAF-4020-820D-DBFEFBF44576}" type="slidenum"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SzPct val="45000"/>
        <a:buFont typeface="StarSymbol"/>
        <a:buChar char="●"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 pitchFamily="18"/>
          <a:cs typeface="Tahoma" pitchFamily="2"/>
        </a:defRPr>
      </a:lvl1pPr>
    </p:titleStyle>
    <p:bodyStyle>
      <a:lvl1pPr marL="431999" marR="0" lvl="0" indent="-323999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1pPr>
      <a:lvl2pPr marL="863998" marR="0" lvl="1" indent="-323999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SzPct val="45000"/>
        <a:buFont typeface="StarSymbol"/>
        <a:buChar char="●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2pPr>
      <a:lvl3pPr marL="1295997" marR="0" lvl="2" indent="-287999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SzPct val="75000"/>
        <a:buFont typeface="StarSymbol"/>
        <a:buChar char="–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3pPr>
      <a:lvl4pPr marL="1727996" marR="0" lvl="3" indent="-215999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SzPct val="45000"/>
        <a:buFont typeface="StarSymbol"/>
        <a:buChar char="●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4pPr>
      <a:lvl5pPr marL="2159995" marR="0" lvl="4" indent="-215999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SzPct val="75000"/>
        <a:buFont typeface="StarSymbol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 pitchFamily="18"/>
          <a:ea typeface="Lucida Sans Unicode" pitchFamily="2"/>
          <a:cs typeface="Tahoma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8.png"/><Relationship Id="rId7" Type="http://schemas.openxmlformats.org/officeDocument/2006/relationships/image" Target="../media/image5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5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2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18" Type="http://schemas.openxmlformats.org/officeDocument/2006/relationships/image" Target="../media/image7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17" Type="http://schemas.openxmlformats.org/officeDocument/2006/relationships/image" Target="../media/image75.png"/><Relationship Id="rId2" Type="http://schemas.openxmlformats.org/officeDocument/2006/relationships/image" Target="../media/image60.png"/><Relationship Id="rId16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5" Type="http://schemas.openxmlformats.org/officeDocument/2006/relationships/image" Target="../media/image7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ysics.ox.ac.uk/confs/pauli2016" TargetMode="External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13" Type="http://schemas.openxmlformats.org/officeDocument/2006/relationships/image" Target="../media/image93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12" Type="http://schemas.openxmlformats.org/officeDocument/2006/relationships/image" Target="../media/image92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1.png"/><Relationship Id="rId5" Type="http://schemas.openxmlformats.org/officeDocument/2006/relationships/image" Target="../media/image85.png"/><Relationship Id="rId10" Type="http://schemas.openxmlformats.org/officeDocument/2006/relationships/image" Target="../media/image90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5.png"/><Relationship Id="rId7" Type="http://schemas.openxmlformats.org/officeDocument/2006/relationships/image" Target="../media/image98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9.png"/><Relationship Id="rId4" Type="http://schemas.openxmlformats.org/officeDocument/2006/relationships/image" Target="../media/image10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openxmlformats.org/officeDocument/2006/relationships/image" Target="../media/image118.png"/><Relationship Id="rId7" Type="http://schemas.openxmlformats.org/officeDocument/2006/relationships/image" Target="../media/image122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4" Type="http://schemas.openxmlformats.org/officeDocument/2006/relationships/image" Target="../media/image119.png"/><Relationship Id="rId9" Type="http://schemas.openxmlformats.org/officeDocument/2006/relationships/image" Target="../media/image12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gif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9.gif"/><Relationship Id="rId5" Type="http://schemas.openxmlformats.org/officeDocument/2006/relationships/image" Target="../media/image128.gif"/><Relationship Id="rId4" Type="http://schemas.openxmlformats.org/officeDocument/2006/relationships/image" Target="../media/image127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png"/><Relationship Id="rId3" Type="http://schemas.openxmlformats.org/officeDocument/2006/relationships/image" Target="../media/image131.png"/><Relationship Id="rId7" Type="http://schemas.openxmlformats.org/officeDocument/2006/relationships/image" Target="../media/image135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4.png"/><Relationship Id="rId11" Type="http://schemas.openxmlformats.org/officeDocument/2006/relationships/image" Target="../media/image139.png"/><Relationship Id="rId5" Type="http://schemas.openxmlformats.org/officeDocument/2006/relationships/image" Target="../media/image133.png"/><Relationship Id="rId10" Type="http://schemas.openxmlformats.org/officeDocument/2006/relationships/image" Target="../media/image138.png"/><Relationship Id="rId4" Type="http://schemas.openxmlformats.org/officeDocument/2006/relationships/image" Target="../media/image132.png"/><Relationship Id="rId9" Type="http://schemas.openxmlformats.org/officeDocument/2006/relationships/image" Target="../media/image13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4.png"/><Relationship Id="rId5" Type="http://schemas.openxmlformats.org/officeDocument/2006/relationships/image" Target="../media/image143.png"/><Relationship Id="rId4" Type="http://schemas.openxmlformats.org/officeDocument/2006/relationships/image" Target="../media/image14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3" Type="http://schemas.openxmlformats.org/officeDocument/2006/relationships/image" Target="../media/image41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7.png"/><Relationship Id="rId11" Type="http://schemas.openxmlformats.org/officeDocument/2006/relationships/image" Target="../media/image152.png"/><Relationship Id="rId5" Type="http://schemas.openxmlformats.org/officeDocument/2006/relationships/image" Target="../media/image146.png"/><Relationship Id="rId15" Type="http://schemas.openxmlformats.org/officeDocument/2006/relationships/image" Target="../media/image156.png"/><Relationship Id="rId10" Type="http://schemas.openxmlformats.org/officeDocument/2006/relationships/image" Target="../media/image151.png"/><Relationship Id="rId4" Type="http://schemas.openxmlformats.org/officeDocument/2006/relationships/image" Target="../media/image145.png"/><Relationship Id="rId9" Type="http://schemas.openxmlformats.org/officeDocument/2006/relationships/image" Target="../media/image150.png"/><Relationship Id="rId14" Type="http://schemas.openxmlformats.org/officeDocument/2006/relationships/image" Target="../media/image15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png"/><Relationship Id="rId7" Type="http://schemas.openxmlformats.org/officeDocument/2006/relationships/image" Target="../media/image162.tmp"/><Relationship Id="rId2" Type="http://schemas.openxmlformats.org/officeDocument/2006/relationships/image" Target="../media/image15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1.png"/><Relationship Id="rId5" Type="http://schemas.openxmlformats.org/officeDocument/2006/relationships/image" Target="../media/image160.png"/><Relationship Id="rId4" Type="http://schemas.openxmlformats.org/officeDocument/2006/relationships/image" Target="../media/image15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8.png"/><Relationship Id="rId7" Type="http://schemas.openxmlformats.org/officeDocument/2006/relationships/image" Target="../media/image4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22.png"/><Relationship Id="rId10" Type="http://schemas.openxmlformats.org/officeDocument/2006/relationships/image" Target="../media/image43.png"/><Relationship Id="rId4" Type="http://schemas.openxmlformats.org/officeDocument/2006/relationships/image" Target="../media/image21.png"/><Relationship Id="rId9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390592"/>
            <a:ext cx="9936856" cy="15038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>
                <a:latin typeface="Bell MT" panose="02020503060305020303" pitchFamily="18" charset="0"/>
              </a:rPr>
              <a:t>Reconstructing quantum states </a:t>
            </a:r>
            <a:r>
              <a:rPr lang="de-CH" sz="3200" dirty="0" smtClean="0">
                <a:latin typeface="Bell MT" panose="02020503060305020303" pitchFamily="18" charset="0"/>
              </a:rPr>
              <a:t>from </a:t>
            </a:r>
          </a:p>
          <a:p>
            <a:pPr lvl="0"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dirty="0" smtClean="0">
                <a:latin typeface="Bell MT" panose="02020503060305020303" pitchFamily="18" charset="0"/>
              </a:rPr>
              <a:t>single-party </a:t>
            </a:r>
            <a:r>
              <a:rPr lang="de-CH" sz="3200" dirty="0">
                <a:latin typeface="Bell MT" panose="02020503060305020303" pitchFamily="18" charset="0"/>
              </a:rPr>
              <a:t>information</a:t>
            </a:r>
            <a:endParaRPr lang="de-CH" sz="3200" b="0" strike="noStrike" kern="1200" cap="none" spc="0" baseline="0" dirty="0">
              <a:uFillTx/>
              <a:latin typeface="Bell MT" panose="02020503060305020303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917492" y="2488100"/>
            <a:ext cx="4392488" cy="12003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b="0" i="0" u="none" strike="noStrike" kern="1200" cap="none" spc="0" baseline="0" dirty="0">
                <a:uFillTx/>
              </a:rPr>
              <a:t>Christian Schilling</a:t>
            </a:r>
          </a:p>
          <a:p>
            <a:pPr algn="ctr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400" dirty="0"/>
              <a:t>University </a:t>
            </a:r>
            <a:r>
              <a:rPr lang="de-CH" sz="2400" dirty="0" err="1"/>
              <a:t>of</a:t>
            </a:r>
            <a:r>
              <a:rPr lang="de-CH" sz="2400" dirty="0"/>
              <a:t> Oxford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952313" y="4030163"/>
            <a:ext cx="4392241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Zurich,  13 June 2018</a:t>
            </a:r>
            <a:endParaRPr lang="de-CH" sz="2000" b="0" i="0" u="none" strike="noStrike" kern="1200" cap="none" spc="0" baseline="0" dirty="0">
              <a:uFillTx/>
            </a:endParaRPr>
          </a:p>
        </p:txBody>
      </p:sp>
      <p:pic>
        <p:nvPicPr>
          <p:cNvPr id="7" name="Picture 2" descr="C:\Users\CS\Dropbox\Conference Oxford\flyer\OMS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696" y="6084093"/>
            <a:ext cx="1095005" cy="1160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fi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" y="6300117"/>
            <a:ext cx="2250339" cy="898448"/>
          </a:xfrm>
          <a:prstGeom prst="rect">
            <a:avLst/>
          </a:prstGeom>
        </p:spPr>
      </p:pic>
      <p:pic>
        <p:nvPicPr>
          <p:cNvPr id="10" name="Grafik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536" y="2596135"/>
            <a:ext cx="1008112" cy="12702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992" y="2543327"/>
            <a:ext cx="1205828" cy="1431921"/>
          </a:xfrm>
          <a:prstGeom prst="rect">
            <a:avLst/>
          </a:prstGeom>
        </p:spPr>
      </p:pic>
      <p:sp>
        <p:nvSpPr>
          <p:cNvPr id="11" name="Textfeld 4"/>
          <p:cNvSpPr txBox="1"/>
          <p:nvPr/>
        </p:nvSpPr>
        <p:spPr>
          <a:xfrm>
            <a:off x="2328401" y="5075981"/>
            <a:ext cx="5640063" cy="14773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/>
              <a:t>i</a:t>
            </a:r>
            <a:r>
              <a:rPr lang="de-CH" sz="2000" dirty="0" smtClean="0"/>
              <a:t>n collaboration with </a:t>
            </a:r>
          </a:p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dirty="0" smtClean="0"/>
              <a:t>C.L.Benavides-Riveros (Halle) &amp; P.Vrana (Budapest)</a:t>
            </a:r>
          </a:p>
          <a:p>
            <a:pPr marL="0" marR="0" lvl="0" indent="0" algn="ctr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2000" b="0" i="0" u="none" strike="noStrike" kern="1200" cap="none" spc="0" baseline="0" dirty="0" smtClean="0">
                <a:uFillTx/>
              </a:rPr>
              <a:t>R.Schilling (Mainz)</a:t>
            </a:r>
            <a:endParaRPr lang="de-CH" sz="2000" b="0" i="0" u="none" strike="noStrike" kern="1200" cap="none" spc="0" baseline="0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230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58779" y="899517"/>
            <a:ext cx="186138" cy="19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4" name="Picture 8" descr="https://latex.codecogs.com/png.latex?%5Cdpi%7B200%7D%20%5Clarge%20%5Cmbox%7BTheorem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121" y="1706136"/>
            <a:ext cx="1428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s://latex.codecogs.com/png.latex?%5Cdpi%7B200%7D%20%5Clarge%20D%28%5Cvec%7B%5Clambda%7D%29%3D0%5Cquad%5CRightarrow%5Cquad%20%5Chat%7BD%7D_%7B%5CPsi%7D%7C%5CPsi%5Crangle%3D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678" y="2282200"/>
            <a:ext cx="45720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hteck 9"/>
          <p:cNvSpPr/>
          <p:nvPr/>
        </p:nvSpPr>
        <p:spPr>
          <a:xfrm>
            <a:off x="1662350" y="1547589"/>
            <a:ext cx="5904656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10" name="Picture 14" descr="https://latex.codecogs.com/png.latex?%5Cdpi%7B200%7D%20%5Clarge%20%5Cmbox%7Bwhere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350" y="3491805"/>
            <a:ext cx="9429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s://latex.codecogs.com/png.latex?%5Cdpi%7B200%7D%20%5Clarge%20%5Chat%7BD%7D_%7B%5CPsi%7D%5Cequiv%20D%28%28%5Chat%7Bn%7D_i%5E%7B%28A%29%7D%29_%7Bi%3D1%7D%5Ed%2C%28%5Chat%7Bn%7D_i%5E%7B%28B%29%7D%29_%7Bi%3D1%7D%5Ed%2C%5Cldots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685" y="4067869"/>
            <a:ext cx="5114925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s://latex.codecogs.com/png.latex?%5Cdpi%7B200%7D%20%5Clarge%20%5Crho_A%5Cequiv%5Cmbox%7BTr%7D_%7BBC%5Cldots%7D%5B%7C%5CPsi%5Crangle%5C%21%5Clangle%20%5CPsi%7C%5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107" y="6174490"/>
            <a:ext cx="311467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https://latex.codecogs.com/png.latex?%5Cdpi%7B200%7D%20%5Clarge%20%5Cmbox%7Bcorresponds%20to%20i-th%20eigenstate%20of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5685" y="5649673"/>
            <a:ext cx="52387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Gerade Verbindung mit Pfeil 3"/>
          <p:cNvCxnSpPr/>
          <p:nvPr/>
        </p:nvCxnSpPr>
        <p:spPr>
          <a:xfrm flipV="1">
            <a:off x="3383470" y="4582220"/>
            <a:ext cx="432048" cy="9258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18" name="Picture 22" descr="https://latex.codecogs.com/png.latex?%5Cdpi%7B200%7D%20%5Clarge%20%5CRightarrow%5Cmbox%7B%20structure%20of%20total%20state%20%7D%7C%5CPsi%5Crangl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350" y="839220"/>
            <a:ext cx="490537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49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9998" y="289800"/>
            <a:ext cx="3888266" cy="59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u="sng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E</a:t>
            </a:r>
            <a:r>
              <a:rPr lang="de-DE" sz="3200" b="0" i="0" u="sng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xample</a:t>
            </a:r>
            <a:r>
              <a:rPr lang="de-DE" sz="3200" b="0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1:</a:t>
            </a:r>
            <a:r>
              <a:rPr lang="de-DE" sz="3200" b="0" i="0" u="sng" strike="noStrike" kern="1200" cap="none" spc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N </a:t>
            </a:r>
            <a:r>
              <a:rPr lang="de-DE" sz="3200" b="0" i="0" u="sng" strike="noStrike" kern="1200" cap="none" spc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qubits</a:t>
            </a:r>
            <a:endParaRPr lang="de-DE" sz="3200" b="0" i="0" u="sng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pic>
        <p:nvPicPr>
          <p:cNvPr id="5126" name="Picture 6" descr="https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187874" y="2334344"/>
            <a:ext cx="3429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latex.codecogs.com/png.latex?%5Cdpi%7B200%7D%20%5Clarge%20%7C%5CPsi%5Crangle%5C%2C%5C%2C%5Cmbox%7Bspanned%20only%20by%3A%20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161" y="2987749"/>
            <a:ext cx="33623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https://latex.codecogs.com/png.latex?%5Cdpi%7B200%7D%20%5Clarge%20%7C1%2C1%2C%5Cldots%2C1%5Crang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561" y="3707829"/>
            <a:ext cx="174307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https://latex.codecogs.com/png.latex?%5Cdpi%7B200%7D%20%5Clarge%20%5Cmbox%7Bsaturation%20of%3A%7D%5C%2C%5C%2C-%5Clambda_1%5E%7B%282%29%7D&amp;plus;%5Clambda_2%5E%7B%282%29%7D&amp;plus;%5Cldots&amp;plus;%5Clambda_N%5E%7B%282%29%7D%5Cgeq%2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485" y="1403573"/>
            <a:ext cx="6943725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104" y="5847102"/>
            <a:ext cx="3238095" cy="371429"/>
          </a:xfrm>
          <a:prstGeom prst="rect">
            <a:avLst/>
          </a:prstGeom>
        </p:spPr>
      </p:pic>
      <p:pic>
        <p:nvPicPr>
          <p:cNvPr id="1028" name="Picture 4" descr="https://latex.codecogs.com/png.latex?%5Cdpi%7B150%7D%20%5CLARGE%20%7C2%2C2%2C1%2C1%2C%5Cldots%5Crangle%2C%5C%2C%5C%2C%7C2%2C1%2C2%2C1%5Cldots%5Crangle%2C%5C%2C%5Cldots%2C%5C%2C%7C2%2C1%2C%5Cldots%2C1%2C2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573" y="4356731"/>
            <a:ext cx="78581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95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/>
          <p:cNvSpPr txBox="1"/>
          <p:nvPr/>
        </p:nvSpPr>
        <p:spPr>
          <a:xfrm>
            <a:off x="722234" y="490109"/>
            <a:ext cx="701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err="1"/>
              <a:t>Example</a:t>
            </a:r>
            <a:r>
              <a:rPr lang="de-CH" sz="3200" u="sng" dirty="0"/>
              <a:t> 2:  3 </a:t>
            </a:r>
            <a:r>
              <a:rPr lang="de-CH" sz="3200" u="sng" dirty="0" err="1"/>
              <a:t>fermions</a:t>
            </a:r>
            <a:r>
              <a:rPr lang="de-CH" sz="3200" u="sng" dirty="0"/>
              <a:t>  &amp;  6 </a:t>
            </a:r>
            <a:r>
              <a:rPr lang="de-CH" sz="3200" u="sng" dirty="0" err="1"/>
              <a:t>orbitals</a:t>
            </a:r>
            <a:endParaRPr lang="de-CH" sz="3200" u="sng" dirty="0"/>
          </a:p>
        </p:txBody>
      </p:sp>
      <p:pic>
        <p:nvPicPr>
          <p:cNvPr id="7170" name="Picture 2" descr="https://latex.codecogs.com/png.latex?%5Cdpi%7B200%7D%20%5Clarge%20%5Cmbox%7Bsaturation%20of%3A%7D%5C%2C%5C%2C2-%28%5Clambda_1&amp;plus;%5Clambda_2&amp;plus;%5Clambda_4%29%5Cgeq%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36" y="1835621"/>
            <a:ext cx="591502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https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92649" y="2788444"/>
            <a:ext cx="3429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https://latex.codecogs.com/png.latex?%5Cdpi%7B200%7D%20%5Clarge%20%7C%5CPsi%5Crangle%5C%2C%5C%2C%5Cmbox%7Bspanned%20only%20by%3A%20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936" y="3441849"/>
            <a:ext cx="33623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93" y="5436021"/>
            <a:ext cx="4304762" cy="990476"/>
          </a:xfrm>
          <a:prstGeom prst="rect">
            <a:avLst/>
          </a:prstGeom>
        </p:spPr>
      </p:pic>
      <p:pic>
        <p:nvPicPr>
          <p:cNvPr id="2050" name="Picture 2" descr="https://latex.codecogs.com/png.latex?%5Cdpi%7B150%7D%20%5CLARGE%20%7C1%2C2%2C3%5Crangle_f%2C%5C%2C%5C%2C%7C1%2C4%2C5%5Crangle_f%2C%5C%2C%5C%2C%7C2%2C4%2C6%5Crangle_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535" y="4139877"/>
            <a:ext cx="469582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31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6202101" y="1915207"/>
            <a:ext cx="1632387" cy="814410"/>
          </a:xfrm>
          <a:prstGeom prst="round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0" name="Lightning Bolt 19"/>
          <p:cNvSpPr/>
          <p:nvPr/>
        </p:nvSpPr>
        <p:spPr>
          <a:xfrm>
            <a:off x="4886653" y="1992326"/>
            <a:ext cx="656638" cy="662892"/>
          </a:xfrm>
          <a:prstGeom prst="lightningBol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p:sp>
        <p:nvSpPr>
          <p:cNvPr id="11" name="Abgerundetes Rechteck 10"/>
          <p:cNvSpPr/>
          <p:nvPr/>
        </p:nvSpPr>
        <p:spPr>
          <a:xfrm>
            <a:off x="2288800" y="1909288"/>
            <a:ext cx="2016224" cy="780313"/>
          </a:xfrm>
          <a:prstGeom prst="round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30" name="Textfeld 29"/>
          <p:cNvSpPr txBox="1"/>
          <p:nvPr/>
        </p:nvSpPr>
        <p:spPr>
          <a:xfrm>
            <a:off x="1719681" y="6817666"/>
            <a:ext cx="650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[F.Tennie, V.Vedral, CS, </a:t>
            </a:r>
            <a:r>
              <a:rPr lang="en-US" sz="2000" dirty="0"/>
              <a:t>Phys. Rev. A </a:t>
            </a:r>
            <a:r>
              <a:rPr lang="en-US" sz="2000" b="1" dirty="0"/>
              <a:t>94</a:t>
            </a:r>
            <a:r>
              <a:rPr lang="en-US" sz="2000" dirty="0"/>
              <a:t>, 012120 (2016)</a:t>
            </a:r>
            <a:r>
              <a:rPr lang="de-CH" sz="2000" dirty="0"/>
              <a:t>]</a:t>
            </a:r>
          </a:p>
        </p:txBody>
      </p:sp>
      <p:sp>
        <p:nvSpPr>
          <p:cNvPr id="31" name="Textfeld 5"/>
          <p:cNvSpPr txBox="1"/>
          <p:nvPr/>
        </p:nvSpPr>
        <p:spPr>
          <a:xfrm>
            <a:off x="1719681" y="6457572"/>
            <a:ext cx="7128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[F.Tennie, D.Ebler, V.Vedral, CS, </a:t>
            </a:r>
            <a:r>
              <a:rPr lang="en-US" sz="2000" dirty="0"/>
              <a:t>Phys. Rev. A </a:t>
            </a:r>
            <a:r>
              <a:rPr lang="en-US" sz="2000" b="1" dirty="0"/>
              <a:t>93</a:t>
            </a:r>
            <a:r>
              <a:rPr lang="en-US" sz="2000" dirty="0"/>
              <a:t>, 042126 (2016)</a:t>
            </a:r>
            <a:r>
              <a:rPr lang="de-CH" sz="2000" dirty="0"/>
              <a:t>]</a:t>
            </a:r>
          </a:p>
        </p:txBody>
      </p:sp>
      <p:sp>
        <p:nvSpPr>
          <p:cNvPr id="32" name="Freihandform 31"/>
          <p:cNvSpPr/>
          <p:nvPr/>
        </p:nvSpPr>
        <p:spPr>
          <a:xfrm rot="16200000">
            <a:off x="3368509" y="2975061"/>
            <a:ext cx="191191" cy="68653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1 10800"/>
              <a:gd name="f11" fmla="pin 0 f0 216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2"/>
              <a:gd name="f18" fmla="+- 21600 0 f13"/>
              <a:gd name="f19" fmla="*/ 0 f14 1"/>
              <a:gd name="f20" fmla="*/ f12 f7 1"/>
              <a:gd name="f21" fmla="*/ f18 f12 1"/>
              <a:gd name="f22" fmla="*/ f19 1 f14"/>
              <a:gd name="f23" fmla="*/ f17 f7 1"/>
              <a:gd name="f24" fmla="*/ f21 1 10800"/>
              <a:gd name="f25" fmla="*/ f22 f8 1"/>
              <a:gd name="f26" fmla="+- f13 f24 0"/>
              <a:gd name="f27" fmla="*/ f26 f8 1"/>
            </a:gdLst>
            <a:ahLst>
              <a:ahXY gdRefX="f1" minX="f4" maxX="f6" gdRefY="f0" minY="f4" maxY="f5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5" r="f23" b="f27"/>
            <a:pathLst>
              <a:path w="21600" h="21600">
                <a:moveTo>
                  <a:pt x="f12" y="f4"/>
                </a:moveTo>
                <a:lnTo>
                  <a:pt x="f12" y="f13"/>
                </a:lnTo>
                <a:lnTo>
                  <a:pt x="f4" y="f13"/>
                </a:lnTo>
                <a:lnTo>
                  <a:pt x="f6" y="f5"/>
                </a:lnTo>
                <a:lnTo>
                  <a:pt x="f5" y="f13"/>
                </a:lnTo>
                <a:lnTo>
                  <a:pt x="f17" y="f13"/>
                </a:lnTo>
                <a:lnTo>
                  <a:pt x="f17" y="f4"/>
                </a:lnTo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8194" name="Picture 2" descr="https://latex.codecogs.com/png.latex?%5Cdpi%7B200%7D%20%5Clarge%20%5Cmbox%7BWhy%20to%20expect%20pinning/quasipinning%3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7690" y="450207"/>
            <a:ext cx="616267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latex.codecogs.com/png.latex?%5Cdpi%7B200%7D%20%5Clarge%20%5Cmbox%7BWell%2C%20for%20fermions%3A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295" y="1071641"/>
            <a:ext cx="2971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feld 29"/>
          <p:cNvSpPr txBox="1"/>
          <p:nvPr/>
        </p:nvSpPr>
        <p:spPr>
          <a:xfrm>
            <a:off x="1719681" y="7130468"/>
            <a:ext cx="3451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a</a:t>
            </a:r>
            <a:r>
              <a:rPr lang="de-CH" sz="2000" dirty="0" smtClean="0"/>
              <a:t>nd many further papers </a:t>
            </a:r>
            <a:endParaRPr lang="de-CH" sz="2000" dirty="0"/>
          </a:p>
        </p:txBody>
      </p:sp>
      <p:pic>
        <p:nvPicPr>
          <p:cNvPr id="1026" name="Picture 2" descr="https://latex.codecogs.com/png.latex?%5Cdpi%7B120%7D%20%5CLARGE%20%5Cmbox%7Benergy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235" y="2040441"/>
            <a:ext cx="866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20%7D%20%5CLARGE%20%5Cmbox%7Bminimization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790" y="2358658"/>
            <a:ext cx="17145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png.latex?%5Cdpi%7B120%7D%20%5CLARGE%20%5Cmbox%7Bexchange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953" y="2007666"/>
            <a:ext cx="12001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120%7D%20%5CLARGE%20%5Cmbox%7Bsymmetry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328" y="2414060"/>
            <a:ext cx="13144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latex.codecogs.com/png.latex?%5Cdpi%7B120%7D%20%5CLARGE%20%5Cmbox%7Bconflict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841" y="1684974"/>
            <a:ext cx="93345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5Cmbox%7B%7B%5Ccolor%7BRed%7D%20mechanism%7D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531" y="3122800"/>
            <a:ext cx="17907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png.latex?%5Cdpi%7B150%7D%20%5CLARGE%20%5Cmbox%7B%3B%20indeed%3A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980" y="3123289"/>
            <a:ext cx="13239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atex.codecogs.com/png.latex?%5Cdpi%7B150%7D%20%5CLARGE%20%5Cmbox%7Bquasipinning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645" y="4518957"/>
            <a:ext cx="20764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latex.codecogs.com/png.latex?%5Cdpi%7B150%7D%20%5CLARGE%20%5Cmbox%7Bincreases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020" y="4932828"/>
            <a:ext cx="1409700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png.latex?%5Cdpi%7B150%7D%20%5CLARGE%20%7B%5Ccolor%7BRed%7D%20%5Cmbox%7Bwhen%7D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624" y="4639523"/>
            <a:ext cx="1191518" cy="415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latex.codecogs.com/png.latex?%5Cdpi%7B150%7D%20%5CLARGE%20%5Cmbox%7B%7B%5Ccolor%7BRed%7D%20N%7D%20increases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936" y="3850950"/>
            <a:ext cx="18097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s://latex.codecogs.com/png.latex?%5Cdpi%7B150%7D%20%5CLARGE%20%5Cmbox%7B%7B%5Ccolor%7BRed%7D%20coupling%7D%20reduces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57" y="4260442"/>
            <a:ext cx="26860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latex.codecogs.com/png.latex?%5Cdpi%7B150%7D%20%5CLARGE%20%5Cmbox%7B%7B%5Ccolor%7BRed%7D%20dim%7D%20reduces%7D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57" y="4763745"/>
            <a:ext cx="19335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s://latex.codecogs.com/png.latex?%5Cdpi%7B150%7D%20%5CLARGE%20%5Cmbox%7B%7B%5Ccolor%7BRed%7D%20magnetization%7D%20increases%7D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157" y="5238535"/>
            <a:ext cx="38481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s://latex.codecogs.com/png.latex?%5Cdpi%7B150%7D%20%5CLARGE%20%5Cmbox%7B%7B%5Ccolor%7BRed%7D%20excitation%7D%20decreases%7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139" y="5695653"/>
            <a:ext cx="32099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54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30" grpId="0"/>
      <p:bldP spid="31" grpId="0"/>
      <p:bldP spid="32" grpId="0" animBg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16" y="1403573"/>
            <a:ext cx="4104456" cy="5777969"/>
          </a:xfrm>
          <a:prstGeom prst="rect">
            <a:avLst/>
          </a:prstGeom>
        </p:spPr>
      </p:pic>
      <p:sp>
        <p:nvSpPr>
          <p:cNvPr id="3" name="Textfeld 14"/>
          <p:cNvSpPr txBox="1"/>
          <p:nvPr/>
        </p:nvSpPr>
        <p:spPr>
          <a:xfrm>
            <a:off x="1151880" y="539477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u="sng" dirty="0" smtClean="0"/>
              <a:t>International workshop on this new research field</a:t>
            </a:r>
            <a:endParaRPr lang="de-CH" sz="2800" u="sng" dirty="0"/>
          </a:p>
        </p:txBody>
      </p:sp>
      <p:sp>
        <p:nvSpPr>
          <p:cNvPr id="5" name="Textfeld 14"/>
          <p:cNvSpPr txBox="1"/>
          <p:nvPr/>
        </p:nvSpPr>
        <p:spPr>
          <a:xfrm>
            <a:off x="4896296" y="3203773"/>
            <a:ext cx="51123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dirty="0" smtClean="0"/>
              <a:t>See website</a:t>
            </a:r>
          </a:p>
          <a:p>
            <a:pPr algn="ctr"/>
            <a:r>
              <a:rPr lang="de-CH" sz="2400" dirty="0" smtClean="0"/>
              <a:t> </a:t>
            </a:r>
          </a:p>
          <a:p>
            <a:pPr algn="ctr"/>
            <a:r>
              <a:rPr lang="de-CH" sz="2400" dirty="0" smtClean="0">
                <a:hlinkClick r:id="rId3"/>
              </a:rPr>
              <a:t>www.physics.ox.ac.uk/confs/pauli2016</a:t>
            </a:r>
            <a:endParaRPr lang="de-CH" sz="2400" dirty="0" smtClean="0"/>
          </a:p>
          <a:p>
            <a:pPr algn="ctr"/>
            <a:endParaRPr lang="de-CH" sz="2400" dirty="0"/>
          </a:p>
          <a:p>
            <a:pPr algn="ctr"/>
            <a:r>
              <a:rPr lang="de-CH" sz="2400" dirty="0" smtClean="0"/>
              <a:t>for recorded talks, slides, posters,...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33983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8124" y="251445"/>
            <a:ext cx="83546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>
                <a:solidFill>
                  <a:srgbClr val="0000FF"/>
                </a:solidFill>
              </a:rPr>
              <a:t>(III) </a:t>
            </a:r>
            <a:r>
              <a:rPr lang="de-CH" sz="4000" u="sng" dirty="0" err="1">
                <a:solidFill>
                  <a:srgbClr val="0000FF"/>
                </a:solidFill>
              </a:rPr>
              <a:t>Quasiextremal</a:t>
            </a:r>
            <a:r>
              <a:rPr lang="de-CH" sz="4000" u="sng" dirty="0">
                <a:solidFill>
                  <a:srgbClr val="0000FF"/>
                </a:solidFill>
              </a:rPr>
              <a:t> </a:t>
            </a:r>
            <a:r>
              <a:rPr lang="de-CH" sz="4000" u="sng" dirty="0" err="1">
                <a:solidFill>
                  <a:srgbClr val="0000FF"/>
                </a:solidFill>
              </a:rPr>
              <a:t>local</a:t>
            </a:r>
            <a:r>
              <a:rPr lang="de-CH" sz="4000" u="sng" dirty="0">
                <a:solidFill>
                  <a:srgbClr val="0000FF"/>
                </a:solidFill>
              </a:rPr>
              <a:t> </a:t>
            </a:r>
            <a:r>
              <a:rPr lang="de-CH" sz="4000" u="sng" dirty="0" err="1">
                <a:solidFill>
                  <a:srgbClr val="0000FF"/>
                </a:solidFill>
              </a:rPr>
              <a:t>information</a:t>
            </a:r>
            <a:endParaRPr lang="en-US" sz="4000" u="sng" dirty="0">
              <a:solidFill>
                <a:srgbClr val="0000FF"/>
              </a:solidFill>
            </a:endParaRPr>
          </a:p>
        </p:txBody>
      </p:sp>
      <p:pic>
        <p:nvPicPr>
          <p:cNvPr id="9218" name="Picture 2" descr="https://latex.codecogs.com/png.latex?%5Cdpi%7B200%7D%20%5Clarge%20D%28%5Cvec%7B%5Clambda%7D%29%5Capprox0%5Cquad%2C%5C%2C%5Cmbox%7Bi.e.%7D%5C%2C%5C%2C%5Cvec%7B%5Clambda%7D%5Cmbox%7B%20close%20to%20%7D%5Cpartial%5Cmathcal%7BP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976" y="1746274"/>
            <a:ext cx="48958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latex.codecogs.com/png.latex?%5Cdpi%7B200%7D%20%5Clarge%20%5Cmbox%7BTheorem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919" y="3914444"/>
            <a:ext cx="14287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2635496" y="3755897"/>
            <a:ext cx="4248473" cy="1440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2" name="Picture 6" descr="https://latex.codecogs.com/png.latex?%5Cdpi%7B200%7D%20%5Clarge%20%5Cmbox%7B%7B%5Ccolor%7BRed%7D%20Stability%7D%20of%20structural%20implications%3A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683" y="2987749"/>
            <a:ext cx="56673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s://latex.codecogs.com/png.latex?%5Cdpi%7B200%7D%20%5Clarge%201-%5C%7C%5Chat%7BP%7D_D%5CPsi%5C%7C%5E2%5Cleq%202%20D%28%5Cvec%7B%5Clambda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263" y="4475977"/>
            <a:ext cx="3400425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https://latex.codecogs.com/png.latex?%5Cdpi%7B200%7D%20%5Clarge%20%5Cmbox%7Bprojector%20onto%20subspace%20of%20%7B%5Ccolor%7BRed%7D%20pinning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794" y="6031417"/>
            <a:ext cx="56197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mit Pfeil 10"/>
          <p:cNvCxnSpPr/>
          <p:nvPr/>
        </p:nvCxnSpPr>
        <p:spPr>
          <a:xfrm flipV="1">
            <a:off x="3646895" y="4942703"/>
            <a:ext cx="432048" cy="9258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2481794" y="6770474"/>
            <a:ext cx="7023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[CS, </a:t>
            </a:r>
            <a:r>
              <a:rPr lang="de-CH" sz="2000" dirty="0" smtClean="0"/>
              <a:t>C.Benavides-Riveros</a:t>
            </a:r>
            <a:r>
              <a:rPr lang="de-CH" sz="2000" dirty="0"/>
              <a:t>, P.Vrana</a:t>
            </a:r>
            <a:r>
              <a:rPr lang="de-CH" sz="2000" dirty="0" smtClean="0"/>
              <a:t>,</a:t>
            </a:r>
            <a:r>
              <a:rPr lang="en-US" sz="2000" dirty="0"/>
              <a:t> Phys. Rev. A </a:t>
            </a:r>
            <a:r>
              <a:rPr lang="en-US" sz="2000" b="1" dirty="0"/>
              <a:t>96</a:t>
            </a:r>
            <a:r>
              <a:rPr lang="en-US" sz="2000" dirty="0"/>
              <a:t>, </a:t>
            </a:r>
            <a:r>
              <a:rPr lang="en-US" sz="2000" dirty="0" smtClean="0"/>
              <a:t>052312, 2017</a:t>
            </a:r>
            <a:r>
              <a:rPr lang="de-CH" sz="2000" dirty="0" smtClean="0"/>
              <a:t>]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67124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35856" y="484584"/>
            <a:ext cx="1729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/>
              <a:t>Proof</a:t>
            </a:r>
            <a:endParaRPr lang="en-US" sz="4000" u="sng" dirty="0"/>
          </a:p>
        </p:txBody>
      </p:sp>
      <p:pic>
        <p:nvPicPr>
          <p:cNvPr id="10242" name="Picture 2" descr="https://latex.codecogs.com/png.latex?%5Cdpi%7B200%7D%20%5Clarge%20%5Cmbox%7Bidea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213" y="2123653"/>
            <a:ext cx="7334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3329250" y="862527"/>
            <a:ext cx="2016224" cy="259457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gelmäßiges Fünfeck 5"/>
          <p:cNvSpPr/>
          <p:nvPr/>
        </p:nvSpPr>
        <p:spPr>
          <a:xfrm rot="1657296">
            <a:off x="6582715" y="780797"/>
            <a:ext cx="2886102" cy="2319136"/>
          </a:xfrm>
          <a:prstGeom prst="pentagon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46" name="Picture 6" descr="https://latex.codecogs.com/png.latex?%5Cdpi%7B300%7D%20%5Clarge%20%5Cmathcal%7BH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705" y="2942428"/>
            <a:ext cx="44767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https://latex.codecogs.com/png.latex?%5Cdpi%7B300%7D%20%5Clarge%20%5Cmathcal%7BP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658" y="3056410"/>
            <a:ext cx="40957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ihandform 10"/>
          <p:cNvSpPr/>
          <p:nvPr/>
        </p:nvSpPr>
        <p:spPr>
          <a:xfrm>
            <a:off x="4121849" y="2302687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4454248" y="1486460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3" name="Freihandform 12"/>
          <p:cNvSpPr/>
          <p:nvPr/>
        </p:nvSpPr>
        <p:spPr>
          <a:xfrm>
            <a:off x="7721738" y="1505037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4" name="Freihandform 13"/>
          <p:cNvSpPr/>
          <p:nvPr/>
        </p:nvSpPr>
        <p:spPr>
          <a:xfrm>
            <a:off x="7634513" y="852521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chemeClr val="tx1"/>
          </a:solidFill>
          <a:ln w="0">
            <a:solidFill>
              <a:schemeClr val="tx1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pic>
        <p:nvPicPr>
          <p:cNvPr id="10250" name="Picture 10" descr="https://latex.codecogs.com/png.latex?%5Cdpi%7B200%7D%20%5Clarge%20%5Cvec%7B%5Clambda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766" y="1505037"/>
            <a:ext cx="2000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2" name="Picture 12" descr="https://latex.codecogs.com/png.latex?%5Cdpi%7B200%7D%20%5Clarge%20%5Cvec%7B%5Clambda%7D_%7B%5Cinfty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882" y="450452"/>
            <a:ext cx="4476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4" name="Picture 14" descr="https://latex.codecogs.com/png.latex?%5Cdpi%7B200%7D%20%5Clarge%20%7C%5CPsi%5Crang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341" y="2202185"/>
            <a:ext cx="4667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6" name="Picture 16" descr="https://latex.codecogs.com/png.latex?%5Cdpi%7B200%7D%20%5Clarge%20%7C%5CPsi_%7B%5Cinfty%7D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613" y="1404535"/>
            <a:ext cx="7429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ihandform 8"/>
          <p:cNvSpPr/>
          <p:nvPr/>
        </p:nvSpPr>
        <p:spPr>
          <a:xfrm>
            <a:off x="4227562" y="1603602"/>
            <a:ext cx="304800" cy="807720"/>
          </a:xfrm>
          <a:custGeom>
            <a:avLst/>
            <a:gdLst>
              <a:gd name="connsiteX0" fmla="*/ 0 w 304800"/>
              <a:gd name="connsiteY0" fmla="*/ 807720 h 807720"/>
              <a:gd name="connsiteX1" fmla="*/ 274320 w 304800"/>
              <a:gd name="connsiteY1" fmla="*/ 624840 h 807720"/>
              <a:gd name="connsiteX2" fmla="*/ 91440 w 304800"/>
              <a:gd name="connsiteY2" fmla="*/ 381000 h 807720"/>
              <a:gd name="connsiteX3" fmla="*/ 213360 w 304800"/>
              <a:gd name="connsiteY3" fmla="*/ 228600 h 807720"/>
              <a:gd name="connsiteX4" fmla="*/ 304800 w 304800"/>
              <a:gd name="connsiteY4" fmla="*/ 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800" h="807720">
                <a:moveTo>
                  <a:pt x="0" y="807720"/>
                </a:moveTo>
                <a:cubicBezTo>
                  <a:pt x="129540" y="751840"/>
                  <a:pt x="259080" y="695960"/>
                  <a:pt x="274320" y="624840"/>
                </a:cubicBezTo>
                <a:cubicBezTo>
                  <a:pt x="289560" y="553720"/>
                  <a:pt x="101600" y="447040"/>
                  <a:pt x="91440" y="381000"/>
                </a:cubicBezTo>
                <a:cubicBezTo>
                  <a:pt x="81280" y="314960"/>
                  <a:pt x="177800" y="292100"/>
                  <a:pt x="213360" y="228600"/>
                </a:cubicBezTo>
                <a:cubicBezTo>
                  <a:pt x="248920" y="165100"/>
                  <a:pt x="276860" y="82550"/>
                  <a:pt x="30480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ihandform 9"/>
          <p:cNvSpPr/>
          <p:nvPr/>
        </p:nvSpPr>
        <p:spPr>
          <a:xfrm>
            <a:off x="7689934" y="963522"/>
            <a:ext cx="211803" cy="640080"/>
          </a:xfrm>
          <a:custGeom>
            <a:avLst/>
            <a:gdLst>
              <a:gd name="connsiteX0" fmla="*/ 119028 w 258760"/>
              <a:gd name="connsiteY0" fmla="*/ 640080 h 640080"/>
              <a:gd name="connsiteX1" fmla="*/ 256188 w 258760"/>
              <a:gd name="connsiteY1" fmla="*/ 335280 h 640080"/>
              <a:gd name="connsiteX2" fmla="*/ 12348 w 258760"/>
              <a:gd name="connsiteY2" fmla="*/ 259080 h 640080"/>
              <a:gd name="connsiteX3" fmla="*/ 58068 w 258760"/>
              <a:gd name="connsiteY3" fmla="*/ 0 h 64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8760" h="640080">
                <a:moveTo>
                  <a:pt x="119028" y="640080"/>
                </a:moveTo>
                <a:cubicBezTo>
                  <a:pt x="196498" y="519430"/>
                  <a:pt x="273968" y="398780"/>
                  <a:pt x="256188" y="335280"/>
                </a:cubicBezTo>
                <a:cubicBezTo>
                  <a:pt x="238408" y="271780"/>
                  <a:pt x="45368" y="314960"/>
                  <a:pt x="12348" y="259080"/>
                </a:cubicBezTo>
                <a:cubicBezTo>
                  <a:pt x="-20672" y="203200"/>
                  <a:pt x="18698" y="101600"/>
                  <a:pt x="58068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Gerade Verbindung 15"/>
          <p:cNvCxnSpPr/>
          <p:nvPr/>
        </p:nvCxnSpPr>
        <p:spPr>
          <a:xfrm flipV="1">
            <a:off x="4331778" y="2029796"/>
            <a:ext cx="18360" cy="130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4345424" y="2031413"/>
            <a:ext cx="135954" cy="221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/>
          <p:nvPr/>
        </p:nvCxnSpPr>
        <p:spPr>
          <a:xfrm flipH="1" flipV="1">
            <a:off x="7765784" y="1238011"/>
            <a:ext cx="49984" cy="1282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flipV="1">
            <a:off x="7765783" y="1208299"/>
            <a:ext cx="99971" cy="44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8" name="Picture 18" descr="https://latex.codecogs.com/png.latex?%5Cdpi%7B200%7D%20%5Clarge%20%5Cmbox%7Bfind%20flow%20such%20that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362" y="3760788"/>
            <a:ext cx="300990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0" name="Picture 20" descr="https://latex.codecogs.com/png.latex?%5Cdpi%7B200%7D%20%5Clarge%20%7C%5CPsi%5Crangle%20%5Crightarrow%20%7C%5CPsi_%7B%5Cinfty%7D%5Crangle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510" y="4377166"/>
            <a:ext cx="18764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2" name="Picture 22" descr="https://latex.codecogs.com/png.latex?%5Cdpi%7B200%7D%20%5Clarge%20%5Cmbox%7Bwith%20%7D%20%5Cvec%7B%5Clambda%7D_%7B%5Cinfty%7D%5Cin%20%5Cpartial%5Cmathcal%7BP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949" y="4348590"/>
            <a:ext cx="230505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4" name="Picture 24" descr="https://latex.codecogs.com/png.latex?%5Cdpi%7B200%7D%20%5Clarge%20%5Cfrac%7Bd%7D%7Bdt%7D%7C%5CPsi%28t%29%5Crangle%3D-%5Cbig%281-%7C%5CPsi%28t%29%5Crangle%5C%21%5Clangle%5CPsi%28t%29%7C%5Cbig%29%5C%2C%5Chat%7BD%7D_%7B%5CPsi%28t%29%7D%7C%5CPsi%28t%29%5Crangle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39" y="5292005"/>
            <a:ext cx="680085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hteck 44"/>
          <p:cNvSpPr/>
          <p:nvPr/>
        </p:nvSpPr>
        <p:spPr>
          <a:xfrm>
            <a:off x="935856" y="5180034"/>
            <a:ext cx="7289935" cy="11200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6" name="Picture 26" descr="https://latex.codecogs.com/png.latex?%5Cdpi%7B200%7D%20%5Clarge%20%5CRightarrow%20%5Cquad%5Cfrac%7Bd%7D%7Bdt%7D%5Crho_1%5Cquad%5CRightarrow%20%5Cquad%20%5Cfrac%7Bd%7D%7Bdt%7D%5Cvec%7B%5Clambda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572" y="6516141"/>
            <a:ext cx="3514725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87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latex.codecogs.com/png.latex?%5Cdpi%7B200%7D%20%5Clarge%20-%5Cfrac%7Bd%7D%7Bdt%7DD%28%5Cvec%7B%5Clambda%7D%28t%29%29%20%3D%202%5C%2C%5Cmbox%7BVar%7D_%7B%5CPsi%28t%29%7D%5C%21%5Chat%7BD%7D_%7B%5CPsi%28t%29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912" y="1547589"/>
            <a:ext cx="447675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latex.codecogs.com/png.latex?%5Cdpi%7B200%7D%20%5Clarge%20%5Cgeq%20D%28%5Cvec%7B%5Clambda%7D%28t%29%29%5Cge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136" y="2411685"/>
            <a:ext cx="2295525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Gerade Verbindung 3"/>
          <p:cNvCxnSpPr/>
          <p:nvPr/>
        </p:nvCxnSpPr>
        <p:spPr>
          <a:xfrm>
            <a:off x="2232000" y="2276208"/>
            <a:ext cx="10081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3888184" y="2987749"/>
            <a:ext cx="10081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0" name="Picture 6" descr="https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088655" y="3824411"/>
            <a:ext cx="3429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https://latex.codecogs.com/png.latex?%5Cdpi%7B200%7D%20%5Clarge%20%5Cmbox%7B%60Gr%5C%22onwall%20lemma%27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954" y="3786311"/>
            <a:ext cx="28289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https://latex.codecogs.com/png.latex?%5Cdpi%7B200%7D%20%5Clarge%20D%28%5Cvec%7B%5Clambda%7D%28t%29%29%20%5Cleq%20D%28%5Cvec%7B%5Clambda%7D%280%29%29%5C%2C%7B%5Ccolor%7BRed%7D%20e%5E%7B-t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405" y="4782045"/>
            <a:ext cx="358140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6" name="Picture 12" descr="https://latex.codecogs.com/png.latex?%5Cdpi%7B200%7D%20%5Clarge%20%5Crightarrow%20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13" y="4877295"/>
            <a:ext cx="63817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8" name="Picture 14" descr="https://latex.codecogs.com/png.latex?%5Clarge%20t%20%5Crightarrow%20%5Cinft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397" y="4782045"/>
            <a:ext cx="6000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57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latex.codecogs.com/png.latex?%5Cdpi%7B200%7D%20%5Clarge%20%5Cmbox%7Bbut%20how%20about%20the%20change%20of%20%7D%7C%5CPsi%5Crangle%5Cmbox%7B%20%3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56" y="1209238"/>
            <a:ext cx="562927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https://latex.codecogs.com/png.latex?%5Cdpi%7B200%7D%20%5Clarge%20%5C%7C%5CPsi%28t_2%29-%5CPsi%28t_1%29%5C%7C%20%5Cle%20%5Csqrt%7B2D%28%5Cvec%7B%5Clambda%7D%28t_1%29%29%7D-%5Csqrt%7B2D%28%5Cvec%7B%5Clambda%7D%28t_2%29%29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568" y="3042180"/>
            <a:ext cx="7400925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ttps://latex.codecogs.com/png.latex?%5Cdpi%7B200%7D%20%5Clarge%20%5Cmbox%7Bestimate%3A%20%7D%5Cforall%20t_1%2Ct_2%2C%5C%2C%200%5Cleq%20t_1%5Cleq%20t_2%3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568" y="2389117"/>
            <a:ext cx="472440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6" name="Picture 8" descr="https://latex.codecogs.com/png.latex?%5Cdpi%7B200%7D%20%5Clarge%20%5CRightarrow%5Cquad%20%5Cmbox%7Blimit%20%7D%7B%5Ccolor%7BRed%7D%20%5Clim_%7Bt%5Crightarrow%5Cinfty%7D%7C%5CPsi%28t%29%5Crangle%5Cequiv%20%7C%5CPsi_%7B%5Cinfty%7D%5Crangle%20%7D%5Cmbox%7B%20exists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80" y="4283893"/>
            <a:ext cx="57150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https://latex.codecogs.com/png.latex?%5Cdpi%7B200%7D%20%5Clarge%20%5CRightarrow%5Cquad%20%5C%7C%5CPsi_%5Cinfty-%5CPsi%5C%7C%5Cle%20%5Csqrt%7B2D%28%5Cvec%7B%5Clambda%7D%29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368" y="5075981"/>
            <a:ext cx="44386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0" name="Picture 12" descr="https://latex.codecogs.com/png.latex?%5Cdpi%7B200%7D%20%5Clarge%20%5CRightarrow%5Cquad%20%5Cmbox%7Bstability%20of%20structural%20implication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368" y="6300117"/>
            <a:ext cx="62388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926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8124" y="467469"/>
            <a:ext cx="83546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>
                <a:solidFill>
                  <a:srgbClr val="0000FF"/>
                </a:solidFill>
              </a:rPr>
              <a:t>(</a:t>
            </a:r>
            <a:r>
              <a:rPr lang="de-CH" sz="4000" u="sng" dirty="0" smtClean="0">
                <a:solidFill>
                  <a:srgbClr val="0000FF"/>
                </a:solidFill>
              </a:rPr>
              <a:t>IVa) </a:t>
            </a:r>
            <a:r>
              <a:rPr lang="de-CH" sz="4000" u="sng" dirty="0">
                <a:solidFill>
                  <a:srgbClr val="0000FF"/>
                </a:solidFill>
              </a:rPr>
              <a:t>Extension of Hartree-Fock ansatz</a:t>
            </a:r>
            <a:endParaRPr lang="en-US" sz="4000" u="sng" dirty="0">
              <a:solidFill>
                <a:srgbClr val="0000FF"/>
              </a:solidFill>
            </a:endParaRPr>
          </a:p>
        </p:txBody>
      </p:sp>
      <p:pic>
        <p:nvPicPr>
          <p:cNvPr id="14338" name="Picture 2" descr="https://latex.codecogs.com/png.latex?%5Cdpi%7B200%7D%20%5Clarge%20%5Cmbox%7Bpick%20facet%20%7D%20F%20%5Cmbox%7B%20of%20polytope%20%7D%5Cmathal%7BP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049" y="2400922"/>
            <a:ext cx="433387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https://latex.codecogs.com/png.latex?%5Cdpi%7B200%7D%20%5Clarge%20%5CRightarrow%20%5Cquad%20%5Cmbox%7Bstate%20manifold%20%7D%5Cmathcal%7BM%7D_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574" y="3264749"/>
            <a:ext cx="39433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https://latex.codecogs.com/png.latex?%5Cdpi%7B200%7D%20%5Clarge%20%5CRightarrow%20%5Cquad%20%5Cmbox%7Bvariational%20ansatz%3A%20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574" y="4064512"/>
            <a:ext cx="38004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s://latex.codecogs.com/png.latex?%5Cdpi%7B200%7D%20%5Clarge%20E_%7BF%7D%5Cequiv%20%5Cmin_%7B%7C%5CPsi%5Crangle%5Cin%20%5Cmathcal%7BM%7D_F%7D%5Cbig%28%5Clangle%5CPsi%7C%5Chat%7BH%7D%7C%5CPsi%5Crangle%5Cbig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972" y="5160805"/>
            <a:ext cx="3810000" cy="70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2880072" y="4953188"/>
            <a:ext cx="4464497" cy="112008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8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946653" y="1515127"/>
            <a:ext cx="4176464" cy="252028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9458" name="Picture 2" descr="https://latex.codecogs.com/png.latex?%5Cdpi%7B300%7D%20%5Clarge%20%5CSig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08" y="1731151"/>
            <a:ext cx="3429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lussdiagramm: Verbindungsstelle 7"/>
          <p:cNvSpPr/>
          <p:nvPr/>
        </p:nvSpPr>
        <p:spPr>
          <a:xfrm>
            <a:off x="4347341" y="309930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Flussdiagramm: Verbindungsstelle 7"/>
          <p:cNvSpPr/>
          <p:nvPr/>
        </p:nvSpPr>
        <p:spPr>
          <a:xfrm>
            <a:off x="3923873" y="2776429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Flussdiagramm: Verbindungsstelle 7"/>
          <p:cNvSpPr/>
          <p:nvPr/>
        </p:nvSpPr>
        <p:spPr>
          <a:xfrm>
            <a:off x="4021598" y="352372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Flussdiagramm: Verbindungsstelle 7"/>
          <p:cNvSpPr/>
          <p:nvPr/>
        </p:nvSpPr>
        <p:spPr>
          <a:xfrm>
            <a:off x="2259109" y="2588341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Flussdiagramm: Verbindungsstelle 7"/>
          <p:cNvSpPr/>
          <p:nvPr/>
        </p:nvSpPr>
        <p:spPr>
          <a:xfrm>
            <a:off x="1744847" y="202382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Flussdiagramm: Verbindungsstelle 7"/>
          <p:cNvSpPr/>
          <p:nvPr/>
        </p:nvSpPr>
        <p:spPr>
          <a:xfrm>
            <a:off x="1933366" y="301276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Flussdiagramm: Verbindungsstelle 7"/>
          <p:cNvSpPr/>
          <p:nvPr/>
        </p:nvSpPr>
        <p:spPr>
          <a:xfrm>
            <a:off x="3267221" y="22726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Flussdiagramm: Verbindungsstelle 7"/>
          <p:cNvSpPr/>
          <p:nvPr/>
        </p:nvSpPr>
        <p:spPr>
          <a:xfrm>
            <a:off x="3120789" y="1689998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Flussdiagramm: Verbindungsstelle 7"/>
          <p:cNvSpPr/>
          <p:nvPr/>
        </p:nvSpPr>
        <p:spPr>
          <a:xfrm>
            <a:off x="2941478" y="2697087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Flussdiagramm: Verbindungsstelle 7"/>
          <p:cNvSpPr/>
          <p:nvPr/>
        </p:nvSpPr>
        <p:spPr>
          <a:xfrm>
            <a:off x="3637629" y="3359806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Flussdiagramm: Verbindungsstelle 7"/>
          <p:cNvSpPr/>
          <p:nvPr/>
        </p:nvSpPr>
        <p:spPr>
          <a:xfrm>
            <a:off x="3127738" y="367866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Flussdiagramm: Verbindungsstelle 7"/>
          <p:cNvSpPr/>
          <p:nvPr/>
        </p:nvSpPr>
        <p:spPr>
          <a:xfrm>
            <a:off x="2655234" y="328046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Flussdiagramm: Verbindungsstelle 7"/>
          <p:cNvSpPr/>
          <p:nvPr/>
        </p:nvSpPr>
        <p:spPr>
          <a:xfrm>
            <a:off x="4412955" y="245266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Flussdiagramm: Verbindungsstelle 7"/>
          <p:cNvSpPr/>
          <p:nvPr/>
        </p:nvSpPr>
        <p:spPr>
          <a:xfrm>
            <a:off x="3940451" y="20544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" name="Flussdiagramm: Verbindungsstelle 7"/>
          <p:cNvSpPr/>
          <p:nvPr/>
        </p:nvSpPr>
        <p:spPr>
          <a:xfrm>
            <a:off x="1804094" y="2554211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Flussdiagramm: Verbindungsstelle 7"/>
          <p:cNvSpPr/>
          <p:nvPr/>
        </p:nvSpPr>
        <p:spPr>
          <a:xfrm>
            <a:off x="1321379" y="246421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Flussdiagramm: Verbindungsstelle 7"/>
          <p:cNvSpPr/>
          <p:nvPr/>
        </p:nvSpPr>
        <p:spPr>
          <a:xfrm>
            <a:off x="1419104" y="3211508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2" name="Flussdiagramm: Verbindungsstelle 7"/>
          <p:cNvSpPr/>
          <p:nvPr/>
        </p:nvSpPr>
        <p:spPr>
          <a:xfrm>
            <a:off x="2853297" y="205619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3" name="Flussdiagramm: Verbindungsstelle 7"/>
          <p:cNvSpPr/>
          <p:nvPr/>
        </p:nvSpPr>
        <p:spPr>
          <a:xfrm>
            <a:off x="2287151" y="205619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Flussdiagramm: Verbindungsstelle 7"/>
          <p:cNvSpPr/>
          <p:nvPr/>
        </p:nvSpPr>
        <p:spPr>
          <a:xfrm>
            <a:off x="2017229" y="35374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Flussdiagramm: Verbindungsstelle 7"/>
          <p:cNvSpPr/>
          <p:nvPr/>
        </p:nvSpPr>
        <p:spPr>
          <a:xfrm>
            <a:off x="2592840" y="36898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Flussdiagramm: Verbindungsstelle 7"/>
          <p:cNvSpPr/>
          <p:nvPr/>
        </p:nvSpPr>
        <p:spPr>
          <a:xfrm>
            <a:off x="3309326" y="3008965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7" name="Flussdiagramm: Verbindungsstelle 7"/>
          <p:cNvSpPr/>
          <p:nvPr/>
        </p:nvSpPr>
        <p:spPr>
          <a:xfrm>
            <a:off x="2564440" y="1641151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441972" y="1325373"/>
            <a:ext cx="1048942" cy="991553"/>
          </a:xfrm>
          <a:prstGeom prst="ellipse">
            <a:avLst/>
          </a:prstGeom>
          <a:solidFill>
            <a:srgbClr val="FF00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60" name="Picture 4" descr="https://latex.codecogs.com/png.latex?%5Cdpi%7B200%7D%20%5Clarge%20%5Cmbox%7Blocal%20measurement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496" y="795047"/>
            <a:ext cx="29813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https://latex.codecogs.com/png.latex?%5Cdpi%7B200%7D%20%5Clarge%20%5Cmbox%7Binformation%20about%20%7D%7C%5CPsi_%7B%5CSigma%7D%5Crang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6681" y="797140"/>
            <a:ext cx="37814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 descr="https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217" y="871247"/>
            <a:ext cx="3429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8" name="Picture 12" descr="https://latex.codecogs.com/png.latex?%5Cdpi%7B200%7D%20%5Clarge%20%5Cmbox%7Bif%20%7D%20%7C%5CPsi_%7B%5CSigma%7D%5Crangle%20%5Cmbox%7B%20uniquely%20determined%20by%203-party%20marginals%20%7D%7B%5Ccolor%7BRed%7D%20%5Crho_3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408" y="5436021"/>
            <a:ext cx="847725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72" name="Picture 16" descr="https://latex.codecogs.com/png.latex?%5Cdpi%7B200%7D%20%5Clarge%20%5CRightarro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80217" y="6156101"/>
            <a:ext cx="34290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relation%20to%20correlation%3A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2" y="4829066"/>
            <a:ext cx="363855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atex.codecogs.com/png.latex?%5Cdpi%7B150%7D%20%5CLARGE%20%5Cmbox%7Bno%20%28irreducible%29%20r-party%20correlation%20beyond%20r%3D3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267" y="6707738"/>
            <a:ext cx="77152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81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s://latex.codecogs.com/png.latex?%5Cdpi%7B200%7D%20%5Clarge%20%5Cmbox%7Bexamples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22" y="806905"/>
            <a:ext cx="15430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4" descr="https://latex.codecogs.com/png.latex?%5Cdpi%7B200%7D%20%5Clarge%20%5Cbullet%20%5Cquad%20F%3D%5C%7B%281%2C%5Cldots%2C1%2C0%2C%5Cldots%2C0%29%5C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910" y="1799510"/>
            <a:ext cx="45529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6" descr="https://latex.codecogs.com/png.latex?%5Cdpi%7B200%7D%20%5Clarge%20%5Cbullet%20%5Cquad%20F%3D%5C%7B%28%5Cunderbrace%7B1%2C%5Cldots%2C1%7D_r%2C%5Cvec%7B%5Clambda%7D%27%2C%5Cunderbrace%7B0%2C%5Cldots%2C0%7D_s%29%5C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302" y="4306415"/>
            <a:ext cx="50196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2" name="Picture 2" descr="https://latex.codecogs.com/png.latex?%5Cdpi%7B200%7D%20%5Clarge%20%5CRightarrow%5Cquad%20%5Cmathcal%7BM%7D_F%3D%5C%7B%7C1%2C2%2C%5Cldots%2CN%5Crangle_f%5C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947" y="2680890"/>
            <a:ext cx="4495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https://latex.codecogs.com/png.latex?%5Cdpi%7B200%7D%20%5Clarge%20%5CRightarrow%5Cquad%20%5Cmathcal%7BM%7D_F%3D%5CBig%5C%7Bc_1%5E%5Cdagger%5Ccdot%5Cldots%5Ccdot%20c_r%5E%5Cdagger%7C%5CPsi%27%5Crangle%5C%2C%5CBig%7C%5C%2C%7C%5CPsi%27%5Crangle%5Cin%20%5Cwedge%5E%7BN-r%7D%5B%5Cmathcal%7BH%7D_1%5E%7Bd-r-s%7D%5D%5CBig%5C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790" y="5201086"/>
            <a:ext cx="8210550" cy="70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https://latex.codecogs.com/png.latex?%5Cdpi%7B200%7D%20%5Clarge%20%7B%5Ccolor%7BRed%7D%20%5Cmbox%7B%60Hartree-Fock%27%7D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677" y="3419797"/>
            <a:ext cx="227647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s://latex.codecogs.com/png.latex?%5Cdpi%7B200%7D%20%5Clarge%20%7B%5Ccolor%7BRed%7D%20%5Cmbox%7B%60Complete%20Active%20Space%20Selfconsistent%20Field%27%20%28CASSCF%29%7D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22" y="6228109"/>
            <a:ext cx="9058275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34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latex.codecogs.com/png.latex?%5Cdpi%7B200%7D%20%5Clarge%20%5CDelta%20E%20%5C%2C%5C%2C%5Cleq%20%5C%2C%5C%2CC%5C%2C%5C%2C%5C%2CD%28%5Cvec%7B%5Clambda%7D%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273" y="5479628"/>
            <a:ext cx="2897875" cy="514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latex.codecogs.com/png.latex?%5Cdpi%7B200%7D%20%5Clarge%20%5Cfrac%7B%5CDelta%20E%7D%7BE_%7Bcorr%7D%7D%20%5C%2C%5C%2C%5Cleq%20%5C%2C%5C%2C%5Ctilde%7BC%7D%5C%2C%5C%2C%5C%2C%5Cfrac%7BD%28%5Cvec%7B%5Clambda%7D%29%7D%7BS%28%5Cvec%7B%5Clambda%7D%29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63" y="5154142"/>
            <a:ext cx="3212862" cy="116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200%7D%20%5Clarge%20%5C%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013" y="5579374"/>
            <a:ext cx="293987" cy="314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hteck 6"/>
          <p:cNvSpPr/>
          <p:nvPr/>
        </p:nvSpPr>
        <p:spPr>
          <a:xfrm>
            <a:off x="647824" y="5003472"/>
            <a:ext cx="8969430" cy="1440661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16386" name="Picture 2" descr="https://latex.codecogs.com/png.latex?%5Cdpi%7B200%7D%20%5Clarge%20%5Cmbox%7Bnumerical%20quality%3F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10" y="539477"/>
            <a:ext cx="29813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10" y="1197503"/>
            <a:ext cx="4573904" cy="332480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360" y="223577"/>
            <a:ext cx="3883896" cy="5256052"/>
          </a:xfrm>
          <a:prstGeom prst="rect">
            <a:avLst/>
          </a:prstGeom>
        </p:spPr>
      </p:pic>
      <p:pic>
        <p:nvPicPr>
          <p:cNvPr id="10" name="Picture 4" descr="https://latex.codecogs.com/png.latex?%5Cdpi%7B120%7D%20%5Clarge%20%5Cmbox%7B%5BCS%2C%20C.Benavides-Riveros%2C%20P.Vrana%2C%20Phys.%7ERev.%7EA%2096%2C%20052312%20%282017%29%5D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4" y="6714770"/>
            <a:ext cx="6986036" cy="250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latex.codecogs.com/png.latex?%5Cdpi%7B120%7D%20%5Clarge%20%5Cmbox%7B%5BC.Benavides-Riveros%2C%20CS%2C%20Z.%20Phys.%20Chem.%20230%2C%205-7%20%282016%29%20&amp;plus;%20forthcoming%20paper%20%282018%29%5D%20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24" y="7140693"/>
            <a:ext cx="8900561" cy="24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45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935856" y="539477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smtClean="0"/>
              <a:t>Hierarchy of MCSCF ansatzes</a:t>
            </a:r>
            <a:endParaRPr lang="en-US" sz="3200" u="sng" dirty="0"/>
          </a:p>
        </p:txBody>
      </p:sp>
      <p:sp>
        <p:nvSpPr>
          <p:cNvPr id="3" name="Oval 2"/>
          <p:cNvSpPr/>
          <p:nvPr/>
        </p:nvSpPr>
        <p:spPr>
          <a:xfrm>
            <a:off x="6192440" y="202435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906563" y="29187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770659" y="292183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624488" y="29157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7488584" y="29187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4042467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906563" y="382193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760392" y="38158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624488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488584" y="381584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8352680" y="3818889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4258491" y="4750625"/>
            <a:ext cx="432048" cy="79208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172660" y="4759968"/>
            <a:ext cx="288032" cy="79208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153462" y="6499232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4017558" y="6502280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871387" y="6496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5735483" y="6499232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599579" y="649618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7463675" y="64992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8326074" y="6493136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9190170" y="6496184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/>
          <p:cNvCxnSpPr>
            <a:stCxn id="8" idx="7"/>
            <a:endCxn id="3" idx="3"/>
          </p:cNvCxnSpPr>
          <p:nvPr/>
        </p:nvCxnSpPr>
        <p:spPr>
          <a:xfrm flipV="1">
            <a:off x="5090951" y="2208740"/>
            <a:ext cx="1133125" cy="741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9" idx="0"/>
            <a:endCxn id="3" idx="4"/>
          </p:cNvCxnSpPr>
          <p:nvPr/>
        </p:nvCxnSpPr>
        <p:spPr>
          <a:xfrm flipV="1">
            <a:off x="5878671" y="2240376"/>
            <a:ext cx="421781" cy="6814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0" idx="0"/>
            <a:endCxn id="3" idx="4"/>
          </p:cNvCxnSpPr>
          <p:nvPr/>
        </p:nvCxnSpPr>
        <p:spPr>
          <a:xfrm flipH="1" flipV="1">
            <a:off x="6300452" y="2240376"/>
            <a:ext cx="432048" cy="6753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1" idx="1"/>
            <a:endCxn id="3" idx="5"/>
          </p:cNvCxnSpPr>
          <p:nvPr/>
        </p:nvCxnSpPr>
        <p:spPr>
          <a:xfrm flipH="1" flipV="1">
            <a:off x="6376828" y="2208740"/>
            <a:ext cx="1143392" cy="7416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8" idx="3"/>
          </p:cNvCxnSpPr>
          <p:nvPr/>
        </p:nvCxnSpPr>
        <p:spPr>
          <a:xfrm flipV="1">
            <a:off x="4205896" y="3103177"/>
            <a:ext cx="732303" cy="74087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9" idx="0"/>
            <a:endCxn id="11" idx="5"/>
          </p:cNvCxnSpPr>
          <p:nvPr/>
        </p:nvCxnSpPr>
        <p:spPr>
          <a:xfrm flipH="1" flipV="1">
            <a:off x="7672972" y="3103177"/>
            <a:ext cx="787720" cy="7157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10" idx="5"/>
          </p:cNvCxnSpPr>
          <p:nvPr/>
        </p:nvCxnSpPr>
        <p:spPr>
          <a:xfrm flipH="1" flipV="1">
            <a:off x="6808876" y="3100129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5920714" y="3102020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7" idx="0"/>
            <a:endCxn id="10" idx="4"/>
          </p:cNvCxnSpPr>
          <p:nvPr/>
        </p:nvCxnSpPr>
        <p:spPr>
          <a:xfrm flipV="1">
            <a:off x="6732500" y="3131765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014575" y="3131765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5878671" y="3117471"/>
            <a:ext cx="0" cy="6871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5059958" y="3083492"/>
            <a:ext cx="759475" cy="7473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00" idx="0"/>
          </p:cNvCxnSpPr>
          <p:nvPr/>
        </p:nvCxnSpPr>
        <p:spPr>
          <a:xfrm flipH="1" flipV="1">
            <a:off x="7554764" y="3100131"/>
            <a:ext cx="41832" cy="7157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6624487" y="3822056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/>
          <p:cNvSpPr/>
          <p:nvPr/>
        </p:nvSpPr>
        <p:spPr>
          <a:xfrm>
            <a:off x="5770659" y="291574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8" name="Straight Connector 77"/>
          <p:cNvCxnSpPr/>
          <p:nvPr/>
        </p:nvCxnSpPr>
        <p:spPr>
          <a:xfrm flipV="1">
            <a:off x="5878671" y="3128717"/>
            <a:ext cx="0" cy="6871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 flipV="1">
            <a:off x="5917325" y="3099941"/>
            <a:ext cx="759475" cy="7473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6732499" y="4031865"/>
            <a:ext cx="0" cy="6871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6808876" y="3965135"/>
            <a:ext cx="759475" cy="7473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endCxn id="76" idx="3"/>
          </p:cNvCxnSpPr>
          <p:nvPr/>
        </p:nvCxnSpPr>
        <p:spPr>
          <a:xfrm flipV="1">
            <a:off x="5439695" y="4006444"/>
            <a:ext cx="1216428" cy="70603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30" idx="0"/>
          </p:cNvCxnSpPr>
          <p:nvPr/>
        </p:nvCxnSpPr>
        <p:spPr>
          <a:xfrm flipV="1">
            <a:off x="4979399" y="5815156"/>
            <a:ext cx="0" cy="6810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33" idx="1"/>
          </p:cNvCxnSpPr>
          <p:nvPr/>
        </p:nvCxnSpPr>
        <p:spPr>
          <a:xfrm flipH="1" flipV="1">
            <a:off x="5607713" y="5695238"/>
            <a:ext cx="1887598" cy="8356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32" idx="1"/>
          </p:cNvCxnSpPr>
          <p:nvPr/>
        </p:nvCxnSpPr>
        <p:spPr>
          <a:xfrm flipH="1" flipV="1">
            <a:off x="5334169" y="5800847"/>
            <a:ext cx="1297046" cy="72697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https://latex.codecogs.com/png.latex?%5Cdpi%7B120%7D%20%5CLARGE%20%5Cmbox%7BH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593" y="1697339"/>
            <a:ext cx="4095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Oval 97"/>
          <p:cNvSpPr/>
          <p:nvPr/>
        </p:nvSpPr>
        <p:spPr>
          <a:xfrm>
            <a:off x="4042466" y="3815841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/>
          <p:cNvSpPr/>
          <p:nvPr/>
        </p:nvSpPr>
        <p:spPr>
          <a:xfrm>
            <a:off x="4906562" y="3818889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/>
          <p:cNvSpPr/>
          <p:nvPr/>
        </p:nvSpPr>
        <p:spPr>
          <a:xfrm>
            <a:off x="7488584" y="3815841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8350388" y="382093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8" descr="https://latex.codecogs.com/gif.latex?%5Cdpi%7B150%7D%20%5CLARGE%20%5Cmbox%7B0-dim%20faces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38" y="1903939"/>
            <a:ext cx="18192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https://latex.codecogs.com/gif.latex?%5Cdpi%7B150%7D%20%5CLARGE%20%5Cmbox%7B1-dim%20faces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88" y="2833060"/>
            <a:ext cx="180022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latex.codecogs.com/gif.latex?%5Cdpi%7B150%7D%20%5CLARGE%20%5Cmbox%7B2-dim%20faces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88" y="3727064"/>
            <a:ext cx="18192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latex.codecogs.com/gif.latex?%5Cdpi%7B150%7D%20%5CLARGE%20%5Cmbox%7Br-dim%20face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18" y="6404359"/>
            <a:ext cx="1781175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6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76" grpId="0" animBg="1"/>
      <p:bldP spid="7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"/>
          <p:cNvSpPr txBox="1"/>
          <p:nvPr/>
        </p:nvSpPr>
        <p:spPr>
          <a:xfrm>
            <a:off x="1007864" y="611485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smtClean="0">
                <a:solidFill>
                  <a:srgbClr val="0000FF"/>
                </a:solidFill>
              </a:rPr>
              <a:t>(IVb) 1RDM-Functional Theory</a:t>
            </a:r>
            <a:endParaRPr lang="en-US" sz="4000" u="sng" dirty="0">
              <a:solidFill>
                <a:srgbClr val="0000FF"/>
              </a:solidFill>
            </a:endParaRPr>
          </a:p>
        </p:txBody>
      </p:sp>
      <p:pic>
        <p:nvPicPr>
          <p:cNvPr id="1026" name="Picture 2" descr="https://latex.codecogs.com/png.latex?%5Cdpi%7B150%7D%20%5CLARGE%20%5Chat%7BH%7D%5C%2C%3D%5C%2C%5Chat%7BT%7D%5C%2C&amp;plus;%5C%2C%5Chat%7BU%7D%5C%2C&amp;plus;%5C%2C%5Chat%7BV%7D_%7Bee%7D%5C%2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160" y="2037033"/>
            <a:ext cx="33432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mbox%7BHamiltonian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4" y="2113234"/>
            <a:ext cx="20097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atex.codecogs.com/png.latex?%5Cdpi%7B150%7D%20%5CLARGE%20%7B%5Ccolor%7BRed%7D%20%5Cmbox%7Bfixed%7D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95" y="2769900"/>
            <a:ext cx="7620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408464" y="1907629"/>
            <a:ext cx="762000" cy="74470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4" name="Picture 10" descr="https://latex.codecogs.com/png.latex?%5Cdpi%7B150%7D%20%5CLARGE%20%5CRightarrow%20%5Cquad%20%5Cexists%5C%2C%20%5Cmathcal%7BW%7D%5B%5Crho_1%5D%5C%2C%5C%2C%5Cmbox%7Bsuch%20that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904" y="3383706"/>
            <a:ext cx="38290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latex.codecogs.com/png.latex?%5Cdpi%7B150%7D%20%5CLARGE%20%5Cmbox%7Bminimization%20of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540" y="3405516"/>
            <a:ext cx="25812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latex.codecogs.com/png.latex?%5Cdpi%7B150%7D%20%5CLARGE%20%5Cmbox%7Bground%20state%20energy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17" y="5813478"/>
            <a:ext cx="32575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latex.codecogs.com/png.latex?%5Cdpi%7B150%7D%20%5CLARGE%20%5Cmbox%7Bground%20state%201RDM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926" y="5813478"/>
            <a:ext cx="32670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2880072" y="4956715"/>
            <a:ext cx="1418934" cy="69206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222954" y="4975236"/>
            <a:ext cx="1584176" cy="6848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6" name="Picture 22" descr="https://latex.codecogs.com/png.latex?%5Cdpi%7B150%7D%20%5CLARGE%20%5Cmbox%7Byield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006" y="5036145"/>
            <a:ext cx="92392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s://latex.codecogs.com/png.latex?%5Cdpi%7B150%7D%20%5CLARGE%20%5Cmbox%7Bfor%20all%7D%5C%2C%5C%2C%20%5Chat%7BT%7D&amp;plus;%5Chat%7BU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912" y="6592233"/>
            <a:ext cx="21717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50%7D%20%5CLARGE%20%5Cmathcal%7BE%7D%5B%5Crho_1%5D%5C%2C%5Cequiv%5C%2C%5Cmbox%7BTr%7D_1%5B%28%5Chat%7BT%7D&amp;plus;%5Chat%7BU%7D%29%5Crho_1%5D%5C%2C&amp;plus;%5C%2C%5Cmathcal%7BW%7D%5B%5Crho_1%5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4116758"/>
            <a:ext cx="5534025" cy="495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13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latex.codecogs.com/png.latex?%5Cdpi%7B200%7D%20%5CLARGE%20%5Cmbox%7BRole%20of%20GPCs%20in%201RDM-FT%3F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45" y="677378"/>
            <a:ext cx="629602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latex.codecogs.com/png.latex?%5Cdpi%7B150%7D%20%5CLARGE%20%5CRightarrow%5C%2C%5C%2C%5Cmbox%7Bexchange%20force%20close%20to%7D%5C%2C%5C%2C%5Cpartial%20%5Cmathcal%7BP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208" y="3143943"/>
            <a:ext cx="50482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png.latex?%5Cdpi%7B150%7D%20%5CLARGE%20%5Cmbox%7BHubbard%20clusters%3A%7D%5C%2C%5C%2C%5Cmathcal%7BW%7D%5Cequiv%5Csum_%7B%5Calpha%2C%5Cbeta%7D%5C%2C%20q_%7B%5Calpha%2C%5Cbeta%7D%28%5Chat%7BV%7D_%7Bee%7D%29%5C%2C%5Csqrt%7BD_%5Calpha%28%5Cvec%7B%5Clambda%7D%29%5C%2CD_%5Cbeta%28%5Cvec%7B%5Clambda%7D%29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0" y="5436021"/>
            <a:ext cx="87915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https://latex.codecogs.com/png.latex?%5Cdpi%7B150%7D%20%5Clarge%20%5Cmbox%7B%5BCS%2C%20R.Schilling%2C%20forthcoming%20paper%2C%202018%5D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22" y="6735249"/>
            <a:ext cx="4639838" cy="26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833" y="1566248"/>
            <a:ext cx="3240360" cy="328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84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26101" y="163598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smtClean="0"/>
              <a:t>Conclusion</a:t>
            </a:r>
            <a:endParaRPr lang="de-CH" sz="40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71710" y="141782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34" name="Picture 2" descr="https://latex.codecogs.com/png.latex?%5Cdpi%7B200%7D%20%5Clarge%20%5Cmbox%7Bintroduced%20and%20discussed%20QMP%7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888" y="1331565"/>
            <a:ext cx="50482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4" descr="https://latex.codecogs.com/png.latex?%5Cdpi%7B200%7D%20%5Clarge%20%5Cmbox%7Bdefined%20extremal%20single-party%20information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888" y="2046490"/>
            <a:ext cx="67246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67372" y="2137508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78273" y="3663923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38" name="Picture 6" descr="https://latex.codecogs.com/png.latex?%5Cdpi%7B200%7D%20%5Clarge%20%5CRightarrow%20%5Cquad%20%5Cmbox%7Brobustness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725" y="2531287"/>
            <a:ext cx="2533650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0" name="Picture 8" descr="https://latex.codecogs.com/png.latex?%5Cdpi%7B200%7D%20%5Clarge%20%5CRightarrow%20%5Cquad%20%5Cmbox%7Bstructure%20of%20%7D%7C%5CPsi%5Crang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725" y="2954570"/>
            <a:ext cx="3352800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2" name="Picture 10" descr="https://latex.codecogs.com/png.latex?%5Cdpi%7B200%7D%20%5Clarge%20%5Cmbox%7B%60Proof%20of%20Stability%27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888" y="3577668"/>
            <a:ext cx="29813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4" name="Picture 12" descr="https://latex.codecogs.com/png.latex?%5Cdpi%7B200%7D%20%5Clarge%20%5Cmbox%7BVariational%20ansatzes%20through%20extremal%20information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888" y="4427909"/>
            <a:ext cx="82200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0498" y="4470257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85300" y="5254430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6" name="Picture 14" descr="https://latex.codecogs.com/png.latex?%5Cdpi%7B200%7D%20%5Clarge%20%5Cmbox%7Buniversal%20estimate%20on%20their%20accuracy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985" y="5212081"/>
            <a:ext cx="5857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8" name="Picture 16" descr="https://latex.codecogs.com/png.latex?%5Cdpi%7B200%7D%20%5Clarge%20%5Cmbox%7B1%20particle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847" y="5832572"/>
            <a:ext cx="1495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0" name="Picture 18" descr="https://latex.codecogs.com/png.latex?%5Cdpi%7B200%7D%20%5Clarge%20%5Cmbox%7BN%20particle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865" y="5802392"/>
            <a:ext cx="16097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2" name="Picture 20" descr="https://latex.codecogs.com/png.latex?%5Cdpi%7B200%7D%20%5Clarge%20%5Cmbox%7Benergy%7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24" y="5884978"/>
            <a:ext cx="104775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54" name="Picture 22" descr="https://latex.codecogs.com/png.latex?%5Cdpi%7B200%7D%20%5Clarge%20%5Cmbox%7Bpicture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584" y="6210398"/>
            <a:ext cx="11239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2" descr="https://latex.codecogs.com/png.latex?%5Cdpi%7B200%7D%20%5Clarge%20%5Cmbox%7Bpicture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752" y="6180218"/>
            <a:ext cx="11239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2" descr="https://latex.codecogs.com/png.latex?%5Cdpi%7B200%7D%20%5Clarge%20%5Cmbox%7Bpicture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392" y="6132628"/>
            <a:ext cx="1123950" cy="3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"/>
          <p:cNvSpPr/>
          <p:nvPr/>
        </p:nvSpPr>
        <p:spPr>
          <a:xfrm>
            <a:off x="1371463" y="5700646"/>
            <a:ext cx="1728192" cy="9591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"/>
          <p:cNvSpPr/>
          <p:nvPr/>
        </p:nvSpPr>
        <p:spPr>
          <a:xfrm>
            <a:off x="4293559" y="5700646"/>
            <a:ext cx="1728192" cy="9591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Rectangle 4"/>
          <p:cNvSpPr/>
          <p:nvPr/>
        </p:nvSpPr>
        <p:spPr>
          <a:xfrm>
            <a:off x="7354403" y="5700646"/>
            <a:ext cx="1728192" cy="9591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links und rechts 11"/>
          <p:cNvSpPr/>
          <p:nvPr/>
        </p:nvSpPr>
        <p:spPr>
          <a:xfrm>
            <a:off x="3302136" y="6013547"/>
            <a:ext cx="785280" cy="338121"/>
          </a:xfrm>
          <a:prstGeom prst="left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Pfeil nach links und rechts 50"/>
          <p:cNvSpPr/>
          <p:nvPr/>
        </p:nvSpPr>
        <p:spPr>
          <a:xfrm>
            <a:off x="6231045" y="6085826"/>
            <a:ext cx="785280" cy="338121"/>
          </a:xfrm>
          <a:prstGeom prst="left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12463" y="6986375"/>
            <a:ext cx="168843" cy="179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https://latex.codecogs.com/png.latex?%5Cdpi%7B150%7D%20%5CLARGE%20%5Cmbox%7Bstriking%20consequences%20for%201RDM-FT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090" y="6918308"/>
            <a:ext cx="59245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86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12" grpId="0" animBg="1"/>
      <p:bldP spid="5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17688" y="2832615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5400" dirty="0" err="1"/>
              <a:t>Thank</a:t>
            </a:r>
            <a:r>
              <a:rPr lang="de-CH" sz="5400" dirty="0"/>
              <a:t> </a:t>
            </a:r>
            <a:r>
              <a:rPr lang="de-CH" sz="5400" dirty="0" err="1"/>
              <a:t>you</a:t>
            </a:r>
            <a:r>
              <a:rPr lang="de-CH" sz="5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7299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1585" y="395461"/>
            <a:ext cx="3386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 err="1"/>
              <a:t>Numerical</a:t>
            </a:r>
            <a:r>
              <a:rPr lang="de-CH" sz="4000" u="sng" dirty="0"/>
              <a:t> </a:t>
            </a:r>
            <a:r>
              <a:rPr lang="de-CH" sz="4000" u="sng" dirty="0" err="1"/>
              <a:t>test</a:t>
            </a:r>
            <a:endParaRPr lang="en-US" sz="4000" u="sng" dirty="0"/>
          </a:p>
        </p:txBody>
      </p:sp>
      <p:sp>
        <p:nvSpPr>
          <p:cNvPr id="3" name="Ellipse 2"/>
          <p:cNvSpPr/>
          <p:nvPr/>
        </p:nvSpPr>
        <p:spPr>
          <a:xfrm>
            <a:off x="685174" y="3237680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7410" name="Picture 2" descr="https://latex.codecogs.com/png.latex?%5Cdpi%7B200%7D%20%5Clarge%20%5Cmbox%7BLithium%20atom%3A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238" y="3094805"/>
            <a:ext cx="23336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latex.codecogs.com/png.latex?%5Cdpi%7B200%7D%20%5Clarge%20%5Cmbox%7Bansatz%20based%20on%20pinning%20by%20GPC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94" y="1510629"/>
            <a:ext cx="535305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https://latex.codecogs.com/png.latex?%5Cdpi%7B200%7D%20%5Clarge%20D%28%5Cvec%7B%5Clambda%7D%29%5Cequiv%202-%28%5Clambda_1&amp;plus;%5Clambda_2&amp;plus;%5Clambda_4%29%5Cgeq%2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694" y="2121483"/>
            <a:ext cx="4933950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https://latex.codecogs.com/png.latex?%5Cdpi%7B200%7D%20%5Clarge%20%5Cmbox%7Brecovering%2092%5C%25%20of%20the%20correlation%20energy%7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793" y="3598861"/>
            <a:ext cx="65341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720946" y="4390949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7418" name="Picture 10" descr="https://latex.codecogs.com/png.latex?%5Cdpi%7B200%7D%20%5Clarge%20%5Cmbox%7BN-Harmonium%3A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238" y="4306842"/>
            <a:ext cx="24098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fik 4" descr="Harmonium36-eps-converted-to.pdf - Adobe Reader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9" t="14856" r="15792" b="3389"/>
          <a:stretch/>
        </p:blipFill>
        <p:spPr>
          <a:xfrm>
            <a:off x="4464249" y="4178792"/>
            <a:ext cx="4464496" cy="2863589"/>
          </a:xfrm>
          <a:prstGeom prst="rect">
            <a:avLst/>
          </a:prstGeom>
        </p:spPr>
      </p:pic>
      <p:sp>
        <p:nvSpPr>
          <p:cNvPr id="11" name="Textfeld 9"/>
          <p:cNvSpPr txBox="1"/>
          <p:nvPr/>
        </p:nvSpPr>
        <p:spPr>
          <a:xfrm>
            <a:off x="1923282" y="7065653"/>
            <a:ext cx="6191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[C.Benavides-Riveros, CS, Z. Phys. Chem. 230, 5-7 (2016)]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163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40020" y="1203830"/>
            <a:ext cx="3384377" cy="7078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4000" b="0" i="0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Outline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835239" y="2720357"/>
            <a:ext cx="615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(I)  Quantum marginal </a:t>
            </a:r>
            <a:r>
              <a:rPr lang="de-CH" sz="3600" dirty="0" err="1">
                <a:solidFill>
                  <a:srgbClr val="0000FF"/>
                </a:solidFill>
              </a:rPr>
              <a:t>problem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731155" y="3582957"/>
            <a:ext cx="5918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(II)  </a:t>
            </a:r>
            <a:r>
              <a:rPr lang="de-CH" sz="3600" dirty="0" err="1">
                <a:solidFill>
                  <a:srgbClr val="0000FF"/>
                </a:solidFill>
              </a:rPr>
              <a:t>Extremal</a:t>
            </a:r>
            <a:r>
              <a:rPr lang="de-CH" sz="3600" dirty="0">
                <a:solidFill>
                  <a:srgbClr val="0000FF"/>
                </a:solidFill>
              </a:rPr>
              <a:t> </a:t>
            </a:r>
            <a:r>
              <a:rPr lang="de-CH" sz="3600" dirty="0" err="1">
                <a:solidFill>
                  <a:srgbClr val="0000FF"/>
                </a:solidFill>
              </a:rPr>
              <a:t>local</a:t>
            </a:r>
            <a:r>
              <a:rPr lang="de-CH" sz="3600" dirty="0">
                <a:solidFill>
                  <a:srgbClr val="0000FF"/>
                </a:solidFill>
              </a:rPr>
              <a:t> </a:t>
            </a:r>
            <a:r>
              <a:rPr lang="de-CH" sz="3600" dirty="0" err="1">
                <a:solidFill>
                  <a:srgbClr val="0000FF"/>
                </a:solidFill>
              </a:rPr>
              <a:t>information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31155" y="4464783"/>
            <a:ext cx="6986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(III) </a:t>
            </a:r>
            <a:r>
              <a:rPr lang="de-CH" sz="3600" dirty="0" err="1">
                <a:solidFill>
                  <a:srgbClr val="0000FF"/>
                </a:solidFill>
              </a:rPr>
              <a:t>Quasiextremal</a:t>
            </a:r>
            <a:r>
              <a:rPr lang="de-CH" sz="3600" dirty="0">
                <a:solidFill>
                  <a:srgbClr val="0000FF"/>
                </a:solidFill>
              </a:rPr>
              <a:t> </a:t>
            </a:r>
            <a:r>
              <a:rPr lang="de-CH" sz="3600" dirty="0" err="1">
                <a:solidFill>
                  <a:srgbClr val="0000FF"/>
                </a:solidFill>
              </a:rPr>
              <a:t>local</a:t>
            </a:r>
            <a:r>
              <a:rPr lang="de-CH" sz="3600" dirty="0">
                <a:solidFill>
                  <a:srgbClr val="0000FF"/>
                </a:solidFill>
              </a:rPr>
              <a:t> </a:t>
            </a:r>
            <a:r>
              <a:rPr lang="de-CH" sz="3600" dirty="0" err="1">
                <a:solidFill>
                  <a:srgbClr val="0000FF"/>
                </a:solidFill>
              </a:rPr>
              <a:t>information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59015" y="5364013"/>
            <a:ext cx="7176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0000FF"/>
                </a:solidFill>
              </a:rPr>
              <a:t>(IV) </a:t>
            </a:r>
            <a:r>
              <a:rPr lang="de-CH" sz="3600" dirty="0" smtClean="0">
                <a:solidFill>
                  <a:srgbClr val="0000FF"/>
                </a:solidFill>
              </a:rPr>
              <a:t>Applications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4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079997" y="4831895"/>
            <a:ext cx="5977380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given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for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these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subsystems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079997" y="5759997"/>
            <a:ext cx="7920002" cy="116809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hangingPunct="0">
              <a:lnSpc>
                <a:spcPts val="42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1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Q:</a:t>
            </a:r>
            <a:r>
              <a:rPr lang="de-DE" sz="2800" b="1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Are they </a:t>
            </a:r>
            <a:r>
              <a:rPr lang="de-DE" sz="2800" b="0" i="0" u="none" strike="noStrike" kern="1200" cap="none" spc="0" baseline="0" dirty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compatible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, i.e. </a:t>
            </a:r>
            <a:r>
              <a:rPr lang="de-DE" sz="2800" kern="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c</a:t>
            </a:r>
            <a:r>
              <a:rPr lang="de-DE" sz="2800" dirty="0" smtClean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an they arise from</a:t>
            </a:r>
            <a:endParaRPr lang="de-DE" sz="2800" dirty="0">
              <a:solidFill>
                <a:srgbClr val="000000"/>
              </a:solidFill>
              <a:ea typeface="Lucida Sans Unicode" pitchFamily="2"/>
              <a:cs typeface="Tahoma" pitchFamily="2"/>
            </a:endParaRPr>
          </a:p>
          <a:p>
            <a:pPr hangingPunct="0">
              <a:lnSpc>
                <a:spcPts val="42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     </a:t>
            </a: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the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same total </a:t>
            </a:r>
            <a:r>
              <a:rPr lang="de-DE" sz="2800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state</a:t>
            </a:r>
            <a:r>
              <a:rPr lang="de-DE" sz="2800" dirty="0">
                <a:solidFill>
                  <a:srgbClr val="000000"/>
                </a:solidFill>
                <a:ea typeface="Lucida Sans Unicode" pitchFamily="2"/>
                <a:cs typeface="Tahoma" pitchFamily="2"/>
              </a:rPr>
              <a:t>          ?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11" name="Flussdiagramm: Verbindungsstelle 2"/>
          <p:cNvSpPr/>
          <p:nvPr/>
        </p:nvSpPr>
        <p:spPr>
          <a:xfrm>
            <a:off x="3814444" y="254807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Flussdiagramm: Verbindungsstelle 6"/>
          <p:cNvSpPr/>
          <p:nvPr/>
        </p:nvSpPr>
        <p:spPr>
          <a:xfrm>
            <a:off x="4857000" y="2445152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Flussdiagramm: Verbindungsstelle 7"/>
          <p:cNvSpPr/>
          <p:nvPr/>
        </p:nvSpPr>
        <p:spPr>
          <a:xfrm>
            <a:off x="4642561" y="334016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Flussdiagramm: Verbindungsstelle 8"/>
          <p:cNvSpPr/>
          <p:nvPr/>
        </p:nvSpPr>
        <p:spPr>
          <a:xfrm>
            <a:off x="5977462" y="3152166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Flussdiagramm: Verbindungsstelle 10"/>
          <p:cNvSpPr/>
          <p:nvPr/>
        </p:nvSpPr>
        <p:spPr>
          <a:xfrm>
            <a:off x="3574146" y="3238568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Textfeld 11"/>
          <p:cNvSpPr txBox="1"/>
          <p:nvPr/>
        </p:nvSpPr>
        <p:spPr>
          <a:xfrm>
            <a:off x="3376986" y="2242763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19" name="Textfeld 13"/>
          <p:cNvSpPr txBox="1"/>
          <p:nvPr/>
        </p:nvSpPr>
        <p:spPr>
          <a:xfrm>
            <a:off x="4822561" y="2937690"/>
            <a:ext cx="1944215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</a:t>
            </a:r>
          </a:p>
        </p:txBody>
      </p:sp>
      <p:sp>
        <p:nvSpPr>
          <p:cNvPr id="20" name="Textfeld 14"/>
          <p:cNvSpPr txBox="1"/>
          <p:nvPr/>
        </p:nvSpPr>
        <p:spPr>
          <a:xfrm>
            <a:off x="4438320" y="2234979"/>
            <a:ext cx="831854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  <p:sp>
        <p:nvSpPr>
          <p:cNvPr id="21" name="Textfeld 15"/>
          <p:cNvSpPr txBox="1"/>
          <p:nvPr/>
        </p:nvSpPr>
        <p:spPr>
          <a:xfrm>
            <a:off x="5720492" y="2681609"/>
            <a:ext cx="1606050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3089032" y="3090793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/>
              <a:t>B</a:t>
            </a:r>
          </a:p>
        </p:txBody>
      </p:sp>
      <p:sp>
        <p:nvSpPr>
          <p:cNvPr id="64" name="Ellipse 63"/>
          <p:cNvSpPr/>
          <p:nvPr/>
        </p:nvSpPr>
        <p:spPr>
          <a:xfrm>
            <a:off x="2983101" y="2017959"/>
            <a:ext cx="1182090" cy="17679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5" name="Ellipse 64"/>
          <p:cNvSpPr/>
          <p:nvPr/>
        </p:nvSpPr>
        <p:spPr>
          <a:xfrm>
            <a:off x="3283717" y="2017959"/>
            <a:ext cx="1986458" cy="107283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3" name="Ellipse 62"/>
          <p:cNvSpPr/>
          <p:nvPr/>
        </p:nvSpPr>
        <p:spPr>
          <a:xfrm rot="1393289">
            <a:off x="5426661" y="2661136"/>
            <a:ext cx="1039298" cy="937104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7" name="Pfeil nach rechts 66"/>
          <p:cNvSpPr/>
          <p:nvPr/>
        </p:nvSpPr>
        <p:spPr>
          <a:xfrm>
            <a:off x="7044558" y="5091323"/>
            <a:ext cx="531044" cy="72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rgbClr val="FF0000"/>
              </a:solidFill>
            </a:endParaRPr>
          </a:p>
        </p:txBody>
      </p:sp>
      <p:pic>
        <p:nvPicPr>
          <p:cNvPr id="2052" name="Picture 4" descr="http://latex.codecogs.com/png.latex?\LARGE%20\dpi{150}%20\rho_{\Sigma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735" y="6516141"/>
            <a:ext cx="39052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Ellipse 18"/>
          <p:cNvSpPr/>
          <p:nvPr/>
        </p:nvSpPr>
        <p:spPr>
          <a:xfrm>
            <a:off x="2564745" y="1517706"/>
            <a:ext cx="4313024" cy="270132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718124" y="251445"/>
            <a:ext cx="8930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>
                <a:solidFill>
                  <a:srgbClr val="0000FF"/>
                </a:solidFill>
              </a:rPr>
              <a:t>(I) Quantum marginal </a:t>
            </a:r>
            <a:r>
              <a:rPr lang="de-CH" sz="4000" u="sng" dirty="0" err="1">
                <a:solidFill>
                  <a:srgbClr val="0000FF"/>
                </a:solidFill>
              </a:rPr>
              <a:t>problem</a:t>
            </a:r>
            <a:r>
              <a:rPr lang="de-CH" sz="4000" u="sng" dirty="0">
                <a:solidFill>
                  <a:srgbClr val="0000FF"/>
                </a:solidFill>
              </a:rPr>
              <a:t> (QMP)</a:t>
            </a:r>
            <a:endParaRPr lang="en-US" sz="400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7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259997" y="539998"/>
            <a:ext cx="4140000" cy="50380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pure </a:t>
            </a:r>
            <a:r>
              <a:rPr lang="de-DE" sz="2800" b="0" i="0" u="sng" strike="noStrike" kern="1200" cap="none" spc="0" baseline="0" dirty="0" err="1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univariate</a:t>
            </a: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QMP :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978022" y="1492818"/>
            <a:ext cx="4320000" cy="13379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non-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overlapping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(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univariate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)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marginals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627890" y="2642675"/>
            <a:ext cx="1979996" cy="4852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+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07884" y="3307956"/>
            <a:ext cx="4679999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total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pure</a:t>
            </a:r>
          </a:p>
        </p:txBody>
      </p:sp>
      <p:sp>
        <p:nvSpPr>
          <p:cNvPr id="7" name="Freihandform 6"/>
          <p:cNvSpPr/>
          <p:nvPr/>
        </p:nvSpPr>
        <p:spPr>
          <a:xfrm>
            <a:off x="1187884" y="420795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700003" y="4008666"/>
            <a:ext cx="3671992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unitary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equivalence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12" name="Freihandform 11"/>
          <p:cNvSpPr/>
          <p:nvPr/>
        </p:nvSpPr>
        <p:spPr>
          <a:xfrm>
            <a:off x="1187884" y="420795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3" name="Freihandform 12"/>
          <p:cNvSpPr/>
          <p:nvPr/>
        </p:nvSpPr>
        <p:spPr>
          <a:xfrm>
            <a:off x="1259997" y="6839994"/>
            <a:ext cx="899998" cy="17999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DC2300"/>
          </a:solidFill>
          <a:ln w="0">
            <a:solidFill>
              <a:srgbClr val="DC2300"/>
            </a:solidFill>
            <a:prstDash val="solid"/>
          </a:ln>
        </p:spPr>
        <p:txBody>
          <a:bodyPr vert="horz" wrap="square" lIns="90004" tIns="44997" rIns="90004" bIns="44997" anchor="ctr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2609581" y="6665394"/>
            <a:ext cx="6497052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only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are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relevant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for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compatibility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!</a:t>
            </a:r>
          </a:p>
        </p:txBody>
      </p:sp>
      <p:sp>
        <p:nvSpPr>
          <p:cNvPr id="15" name="Flussdiagramm: Verbindungsstelle 2"/>
          <p:cNvSpPr/>
          <p:nvPr/>
        </p:nvSpPr>
        <p:spPr>
          <a:xfrm>
            <a:off x="7334470" y="1917354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Flussdiagramm: Verbindungsstelle 6"/>
          <p:cNvSpPr/>
          <p:nvPr/>
        </p:nvSpPr>
        <p:spPr>
          <a:xfrm>
            <a:off x="8558614" y="172443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Flussdiagramm: Verbindungsstelle 7"/>
          <p:cNvSpPr/>
          <p:nvPr/>
        </p:nvSpPr>
        <p:spPr>
          <a:xfrm>
            <a:off x="8162587" y="2709443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Flussdiagramm: Verbindungsstelle 10"/>
          <p:cNvSpPr/>
          <p:nvPr/>
        </p:nvSpPr>
        <p:spPr>
          <a:xfrm>
            <a:off x="7094172" y="2607848"/>
            <a:ext cx="181588" cy="179999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solidFill>
            <a:srgbClr val="000000"/>
          </a:solidFill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Textfeld 11"/>
          <p:cNvSpPr txBox="1"/>
          <p:nvPr/>
        </p:nvSpPr>
        <p:spPr>
          <a:xfrm>
            <a:off x="7080536" y="1387239"/>
            <a:ext cx="9070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A</a:t>
            </a:r>
          </a:p>
        </p:txBody>
      </p:sp>
      <p:sp>
        <p:nvSpPr>
          <p:cNvPr id="22" name="Textfeld 13"/>
          <p:cNvSpPr txBox="1"/>
          <p:nvPr/>
        </p:nvSpPr>
        <p:spPr>
          <a:xfrm>
            <a:off x="8342587" y="2306970"/>
            <a:ext cx="771365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</a:t>
            </a:r>
          </a:p>
        </p:txBody>
      </p:sp>
      <p:sp>
        <p:nvSpPr>
          <p:cNvPr id="23" name="Textfeld 14"/>
          <p:cNvSpPr txBox="1"/>
          <p:nvPr/>
        </p:nvSpPr>
        <p:spPr>
          <a:xfrm>
            <a:off x="8162587" y="1522049"/>
            <a:ext cx="1470527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CH" sz="3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6609058" y="2460073"/>
            <a:ext cx="575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dirty="0"/>
              <a:t>B</a:t>
            </a:r>
          </a:p>
        </p:txBody>
      </p:sp>
      <p:sp>
        <p:nvSpPr>
          <p:cNvPr id="27" name="Ellipse 26"/>
          <p:cNvSpPr/>
          <p:nvPr/>
        </p:nvSpPr>
        <p:spPr>
          <a:xfrm>
            <a:off x="6585801" y="2287597"/>
            <a:ext cx="989471" cy="8205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Ellipse 27"/>
          <p:cNvSpPr/>
          <p:nvPr/>
        </p:nvSpPr>
        <p:spPr>
          <a:xfrm>
            <a:off x="6901596" y="1387239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2" name="Ellipse 31"/>
          <p:cNvSpPr/>
          <p:nvPr/>
        </p:nvSpPr>
        <p:spPr>
          <a:xfrm>
            <a:off x="8002502" y="1435817"/>
            <a:ext cx="915292" cy="804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4" name="Ellipse 18"/>
          <p:cNvSpPr/>
          <p:nvPr/>
        </p:nvSpPr>
        <p:spPr>
          <a:xfrm>
            <a:off x="6342949" y="1047009"/>
            <a:ext cx="3104617" cy="26066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+- 2700000 f2 0"/>
              <a:gd name="f15" fmla="*/ f9 f1 1"/>
              <a:gd name="f16" fmla="*/ f10 f1 1"/>
              <a:gd name="f17" fmla="?: f11 f4 1"/>
              <a:gd name="f18" fmla="?: f12 f5 1"/>
              <a:gd name="f19" fmla="?: f13 f6 1"/>
              <a:gd name="f20" fmla="+- f14 0 f2"/>
              <a:gd name="f21" fmla="*/ f15 1 f3"/>
              <a:gd name="f22" fmla="*/ f16 1 f3"/>
              <a:gd name="f23" fmla="*/ f17 1 21600"/>
              <a:gd name="f24" fmla="*/ f18 1 21600"/>
              <a:gd name="f25" fmla="*/ 21600 f17 1"/>
              <a:gd name="f26" fmla="*/ 21600 f18 1"/>
              <a:gd name="f27" fmla="+- f20 f2 0"/>
              <a:gd name="f28" fmla="+- f21 0 f2"/>
              <a:gd name="f29" fmla="+- f22 0 f2"/>
              <a:gd name="f30" fmla="min f24 f23"/>
              <a:gd name="f31" fmla="*/ f25 1 f19"/>
              <a:gd name="f32" fmla="*/ f26 1 f19"/>
              <a:gd name="f33" fmla="*/ f27 f8 1"/>
              <a:gd name="f34" fmla="val f31"/>
              <a:gd name="f35" fmla="val f32"/>
              <a:gd name="f36" fmla="*/ f33 1 f1"/>
              <a:gd name="f37" fmla="*/ f7 f30 1"/>
              <a:gd name="f38" fmla="+- f35 0 f7"/>
              <a:gd name="f39" fmla="+- f34 0 f7"/>
              <a:gd name="f40" fmla="+- 0 0 f36"/>
              <a:gd name="f41" fmla="*/ f38 1 2"/>
              <a:gd name="f42" fmla="*/ f39 1 2"/>
              <a:gd name="f43" fmla="+- 0 0 f40"/>
              <a:gd name="f44" fmla="+- f7 f41 0"/>
              <a:gd name="f45" fmla="+- f7 f42 0"/>
              <a:gd name="f46" fmla="*/ f43 f1 1"/>
              <a:gd name="f47" fmla="*/ f42 f30 1"/>
              <a:gd name="f48" fmla="*/ f41 f30 1"/>
              <a:gd name="f49" fmla="*/ f46 1 f8"/>
              <a:gd name="f50" fmla="*/ f44 f30 1"/>
              <a:gd name="f51" fmla="+- f49 0 f2"/>
              <a:gd name="f52" fmla="cos 1 f51"/>
              <a:gd name="f53" fmla="sin 1 f51"/>
              <a:gd name="f54" fmla="+- 0 0 f52"/>
              <a:gd name="f55" fmla="+- 0 0 f53"/>
              <a:gd name="f56" fmla="+- 0 0 f54"/>
              <a:gd name="f57" fmla="+- 0 0 f55"/>
              <a:gd name="f58" fmla="val f56"/>
              <a:gd name="f59" fmla="val f57"/>
              <a:gd name="f60" fmla="*/ f58 f42 1"/>
              <a:gd name="f61" fmla="*/ f59 f41 1"/>
              <a:gd name="f62" fmla="+- f45 0 f60"/>
              <a:gd name="f63" fmla="+- f45 f60 0"/>
              <a:gd name="f64" fmla="+- f44 0 f61"/>
              <a:gd name="f65" fmla="+- f44 f61 0"/>
              <a:gd name="f66" fmla="*/ f62 f30 1"/>
              <a:gd name="f67" fmla="*/ f64 f30 1"/>
              <a:gd name="f68" fmla="*/ f63 f30 1"/>
              <a:gd name="f69" fmla="*/ f65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66" y="f67"/>
              </a:cxn>
              <a:cxn ang="f29">
                <a:pos x="f66" y="f69"/>
              </a:cxn>
              <a:cxn ang="f29">
                <a:pos x="f68" y="f69"/>
              </a:cxn>
              <a:cxn ang="f28">
                <a:pos x="f68" y="f67"/>
              </a:cxn>
            </a:cxnLst>
            <a:rect l="f66" t="f67" r="f68" b="f69"/>
            <a:pathLst>
              <a:path>
                <a:moveTo>
                  <a:pt x="f37" y="f50"/>
                </a:moveTo>
                <a:arcTo wR="f47" hR="f48" stAng="f1" swAng="f0"/>
                <a:close/>
              </a:path>
            </a:pathLst>
          </a:custGeom>
          <a:noFill/>
          <a:ln w="2540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35" name="Picture 53" descr="http://latex.codecogs.com/png.latex?\LARGE%20\dpi{200}%20\Sigma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255530" y="3219523"/>
            <a:ext cx="323853" cy="381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2" name="Picture 4" descr="http://latex.codecogs.com/png.latex?\LARGE%20\dpi{150}%20\Leftrightarro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886" y="5337234"/>
            <a:ext cx="37147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latex.codecogs.com/png.latex?%5Cdpi%7B150%7D%20%5CLARGE%20%28%5Crho_A%2C%5Crho_B%2C%5Cldots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978" y="4798922"/>
            <a:ext cx="19240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latex.codecogs.com/png.latex?%5Cdpi%7B150%7D%20%5CLARGE%20%28U_%7B%5C%21A%7D%5Crho_A%20U_%7B%5C%21A%7D%5E%7B%5C%2C%5Cdagger%7D%2CU_%7B%5C%21B%7D%5Crho_B%20U_%7B%5C%21B%7D%5E%7B%5C%2C%5Cdagger%7D%2C%5Cldots%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63" y="4715941"/>
            <a:ext cx="3829050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mit Pfeil 10"/>
          <p:cNvCxnSpPr/>
          <p:nvPr/>
        </p:nvCxnSpPr>
        <p:spPr>
          <a:xfrm>
            <a:off x="2624365" y="5337234"/>
            <a:ext cx="3525" cy="530835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>
            <a:off x="7891732" y="5337234"/>
            <a:ext cx="3525" cy="530835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 descr="http://latex.codecogs.com/png.latex?%5Cdpi%7B150%7D%20%5CLARGE%20%7C%5CPsi_%7B%5C%21AB%5Cldots%7D%5Crang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983" y="6012085"/>
            <a:ext cx="11049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http://latex.codecogs.com/png.latex?%5Cdpi%7B150%7D%20%5CLARGE%20%5Cleft%28%20U_%7B%5C%21A%7D%5Cotimes%20U_%7B%5C%21B%7D%5Cotimes%5Cldots%5Cright%29%7C%5CPsi_%7B%5C%21AB%5Cldots%7D%5Crangl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75" y="6012084"/>
            <a:ext cx="3857625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779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2" grpId="0" animBg="1"/>
      <p:bldP spid="13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1800" y="251445"/>
            <a:ext cx="3096178" cy="621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600" b="0" i="0" u="sng" strike="noStrike" kern="1200" cap="none" spc="0" baseline="0" dirty="0">
                <a:uFillTx/>
                <a:latin typeface="Arial" pitchFamily="18"/>
                <a:ea typeface="Lucida Sans Unicode" pitchFamily="2"/>
                <a:cs typeface="Tahoma" pitchFamily="2"/>
              </a:rPr>
              <a:t>Solution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863681" y="1115020"/>
            <a:ext cx="4859999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collect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all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interest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63681" y="1764820"/>
            <a:ext cx="3060003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with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043681" y="2735025"/>
            <a:ext cx="6750004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Q: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  Area of compatible spectra (marginals)?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043681" y="3455024"/>
            <a:ext cx="1548067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A: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8064313" y="2949589"/>
            <a:ext cx="1799996" cy="967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compatible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spectra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1634559" y="3322649"/>
            <a:ext cx="4119482" cy="13379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form a high-dimensional</a:t>
            </a:r>
            <a:r>
              <a:rPr lang="de-DE" sz="24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polytope</a:t>
            </a:r>
            <a:r>
              <a:rPr lang="de-DE" sz="2800" b="0" i="0" u="none" strike="noStrike" kern="1200" cap="none" spc="0" baseline="0" dirty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u="none" strike="noStrike" kern="1200" cap="none" spc="0" baseline="0" dirty="0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P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634559" y="4821381"/>
            <a:ext cx="4320000" cy="140584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its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facets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/form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depend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on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concrete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version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the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QMP</a:t>
            </a:r>
          </a:p>
        </p:txBody>
      </p:sp>
      <p:pic>
        <p:nvPicPr>
          <p:cNvPr id="1026" name="Picture 2" descr="http://latex.codecogs.com/png.latex?\LARGE%20\dpi{150}%20\vec{\lambda}=(\vec{\lambda}_A,\vec{\lambda}_B,\ldot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076" y="1085289"/>
            <a:ext cx="274320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\LARGE%20\dpi{150}%20\vec{\lambda}_A%20=\vec{\lambda}_A^{\downarrow},\,\vec{\lambda}_B%20=\vec{\lambda}_B^{\downarrow},%20\ldo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420" y="1717980"/>
            <a:ext cx="37338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Gerade Verbindung mit Pfeil 23"/>
          <p:cNvCxnSpPr/>
          <p:nvPr/>
        </p:nvCxnSpPr>
        <p:spPr>
          <a:xfrm flipV="1">
            <a:off x="6480180" y="3480042"/>
            <a:ext cx="0" cy="25029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/>
          <p:nvPr/>
        </p:nvCxnSpPr>
        <p:spPr>
          <a:xfrm>
            <a:off x="6263679" y="5795181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879" y="3367197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497" y="5982947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gelmäßiges Fünfeck 29"/>
          <p:cNvSpPr/>
          <p:nvPr/>
        </p:nvSpPr>
        <p:spPr>
          <a:xfrm rot="20639503">
            <a:off x="6691970" y="3793390"/>
            <a:ext cx="2043940" cy="1642891"/>
          </a:xfrm>
          <a:prstGeom prst="pentagon">
            <a:avLst/>
          </a:prstGeom>
          <a:solidFill>
            <a:schemeClr val="bg1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32" name="Gerade Verbindung mit Pfeil 31"/>
          <p:cNvCxnSpPr/>
          <p:nvPr/>
        </p:nvCxnSpPr>
        <p:spPr>
          <a:xfrm flipH="1">
            <a:off x="7793685" y="3865059"/>
            <a:ext cx="702719" cy="749776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2250188" y="6300671"/>
            <a:ext cx="5814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[A.Klyachko, </a:t>
            </a:r>
            <a:r>
              <a:rPr lang="de-CH" sz="2000" dirty="0" smtClean="0"/>
              <a:t>J. Phys. Conf. Ser. </a:t>
            </a:r>
            <a:r>
              <a:rPr lang="de-CH" sz="2000" b="1" dirty="0"/>
              <a:t>36</a:t>
            </a:r>
            <a:r>
              <a:rPr lang="de-CH" sz="2000" dirty="0"/>
              <a:t>, </a:t>
            </a:r>
            <a:r>
              <a:rPr lang="de-CH" sz="2000" dirty="0" smtClean="0"/>
              <a:t>72</a:t>
            </a:r>
            <a:r>
              <a:rPr lang="de-CH" sz="2000" dirty="0"/>
              <a:t>, 2006</a:t>
            </a:r>
            <a:r>
              <a:rPr lang="de-CH" sz="2000" dirty="0" smtClean="0"/>
              <a:t>]</a:t>
            </a:r>
          </a:p>
          <a:p>
            <a:r>
              <a:rPr lang="de-CH" sz="2000" dirty="0" smtClean="0"/>
              <a:t>[M.Altunbulak, A.Klyachko, </a:t>
            </a:r>
            <a:r>
              <a:rPr lang="de-CH" sz="2000" dirty="0"/>
              <a:t>CMP </a:t>
            </a:r>
            <a:r>
              <a:rPr lang="de-CH" sz="2000" b="1" dirty="0"/>
              <a:t>282</a:t>
            </a:r>
            <a:r>
              <a:rPr lang="de-CH" sz="2000" dirty="0"/>
              <a:t>, </a:t>
            </a:r>
            <a:r>
              <a:rPr lang="de-CH" sz="2000" dirty="0" smtClean="0"/>
              <a:t>287, 2008]</a:t>
            </a:r>
          </a:p>
          <a:p>
            <a:r>
              <a:rPr lang="de-CH" sz="2000" dirty="0"/>
              <a:t>[M.Altunbulak, PhD thesis, Bilkent University, 2008</a:t>
            </a:r>
            <a:r>
              <a:rPr lang="de-CH" sz="2000" dirty="0" smtClean="0"/>
              <a:t>]</a:t>
            </a:r>
            <a:endParaRPr lang="de-CH" sz="2000" dirty="0"/>
          </a:p>
        </p:txBody>
      </p:sp>
      <p:pic>
        <p:nvPicPr>
          <p:cNvPr id="4" name="Picture 2" descr="https://latex.codecogs.com/png.latex?%5Cdpi%7B300%7D%20%5CLARGE%20%5Cmathcal%7BP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865" y="4431456"/>
            <a:ext cx="600075" cy="600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621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/>
      <p:bldP spid="30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9998" y="289800"/>
            <a:ext cx="3888266" cy="591844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3200" u="sng" dirty="0" err="1">
                <a:solidFill>
                  <a:srgbClr val="000000"/>
                </a:solidFill>
                <a:ea typeface="Lucida Sans Unicode" pitchFamily="2"/>
                <a:cs typeface="Tahoma" pitchFamily="2"/>
              </a:rPr>
              <a:t>E</a:t>
            </a:r>
            <a:r>
              <a:rPr lang="de-DE" sz="3200" b="0" i="0" u="sng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xample</a:t>
            </a:r>
            <a:r>
              <a:rPr lang="de-DE" sz="3200" b="0" i="0" u="sng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1:</a:t>
            </a:r>
            <a:r>
              <a:rPr lang="de-DE" sz="3200" b="0" i="0" u="sng" strike="noStrike" kern="1200" cap="none" spc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N </a:t>
            </a:r>
            <a:r>
              <a:rPr lang="de-DE" sz="3200" b="0" i="0" u="sng" strike="noStrike" kern="1200" cap="none" spc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qubits</a:t>
            </a:r>
            <a:endParaRPr lang="de-DE" sz="3200" b="0" i="0" u="sng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4665544" y="3176943"/>
            <a:ext cx="4818554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R="0" lvl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smaller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eigenvalue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of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 </a:t>
            </a:r>
            <a:r>
              <a:rPr lang="de-DE" sz="2800" b="0" i="0" u="none" strike="noStrike" kern="1200" cap="none" spc="0" baseline="0" dirty="0" err="1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state</a:t>
            </a:r>
            <a:endParaRPr lang="de-DE" sz="2800" b="0" i="0" u="none" strike="noStrike" kern="1200" cap="none" spc="0" baseline="0" dirty="0">
              <a:solidFill>
                <a:srgbClr val="000000"/>
              </a:solidFill>
              <a:uFillTx/>
              <a:ea typeface="Lucida Sans Unicode" pitchFamily="2"/>
              <a:cs typeface="Tahoma" pitchFamily="2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637883" y="5538147"/>
            <a:ext cx="1975346" cy="52919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800" b="0" i="0" u="none" strike="noStrike" kern="1200" cap="none" spc="0" baseline="0" dirty="0" err="1">
                <a:solidFill>
                  <a:srgbClr val="FF0000"/>
                </a:solidFill>
                <a:uFillTx/>
                <a:ea typeface="Lucida Sans Unicode" pitchFamily="2"/>
                <a:cs typeface="Tahoma" pitchFamily="2"/>
              </a:rPr>
              <a:t>polytope</a:t>
            </a:r>
            <a:r>
              <a:rPr lang="de-DE" sz="2800" b="0" i="0" u="none" strike="noStrike" kern="1200" cap="none" spc="0" baseline="0" dirty="0">
                <a:solidFill>
                  <a:srgbClr val="000000"/>
                </a:solidFill>
                <a:uFillTx/>
                <a:ea typeface="Lucida Sans Unicode" pitchFamily="2"/>
                <a:cs typeface="Tahoma" pitchFamily="2"/>
              </a:rPr>
              <a:t>:</a:t>
            </a:r>
          </a:p>
        </p:txBody>
      </p:sp>
      <p:sp>
        <p:nvSpPr>
          <p:cNvPr id="7" name="Rechteck 6"/>
          <p:cNvSpPr/>
          <p:nvPr/>
        </p:nvSpPr>
        <p:spPr>
          <a:xfrm>
            <a:off x="3632259" y="5209616"/>
            <a:ext cx="5870870" cy="1259997"/>
          </a:xfrm>
          <a:prstGeom prst="rect">
            <a:avLst/>
          </a:prstGeom>
          <a:noFill/>
          <a:ln w="38100">
            <a:solidFill>
              <a:srgbClr val="2323DC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701230" y="1648358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dpi%7B120%7D%20%5CLARGE%20Q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986" y="1216310"/>
            <a:ext cx="3429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Ellipse 13"/>
          <p:cNvSpPr/>
          <p:nvPr/>
        </p:nvSpPr>
        <p:spPr>
          <a:xfrm>
            <a:off x="2454958" y="1653120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Ellipse 17"/>
          <p:cNvSpPr/>
          <p:nvPr/>
        </p:nvSpPr>
        <p:spPr>
          <a:xfrm>
            <a:off x="3215862" y="1640704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0" name="Ellipse 19"/>
          <p:cNvSpPr/>
          <p:nvPr/>
        </p:nvSpPr>
        <p:spPr>
          <a:xfrm>
            <a:off x="3969590" y="1645466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2" name="Ellipse 21"/>
          <p:cNvSpPr/>
          <p:nvPr/>
        </p:nvSpPr>
        <p:spPr>
          <a:xfrm>
            <a:off x="4782183" y="1633051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4" name="Ellipse 23"/>
          <p:cNvSpPr/>
          <p:nvPr/>
        </p:nvSpPr>
        <p:spPr>
          <a:xfrm>
            <a:off x="5535911" y="1637813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6" name="Ellipse 25"/>
          <p:cNvSpPr/>
          <p:nvPr/>
        </p:nvSpPr>
        <p:spPr>
          <a:xfrm>
            <a:off x="6257990" y="1640704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8" name="Ellipse 27"/>
          <p:cNvSpPr/>
          <p:nvPr/>
        </p:nvSpPr>
        <p:spPr>
          <a:xfrm>
            <a:off x="7011718" y="1645466"/>
            <a:ext cx="126206" cy="1080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30" name="Picture 6" descr="http://latex.codecogs.com/png.latex?%5Cdpi%7B120%7D%20%5CLARGE%20Q_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4086" y="1216309"/>
            <a:ext cx="44767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atex.codecogs.com/png.latex?%5Cdpi%7B120%7D%20%5CLARGE%20Q_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633" y="1216308"/>
            <a:ext cx="314325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rho_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633" y="2051645"/>
            <a:ext cx="2857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hteck 34"/>
          <p:cNvSpPr/>
          <p:nvPr/>
        </p:nvSpPr>
        <p:spPr>
          <a:xfrm>
            <a:off x="3613228" y="1078743"/>
            <a:ext cx="838930" cy="270109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vert="horz" wrap="square" lIns="107999" tIns="63002" rIns="107999" bIns="63002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11" name="Gerade Verbindung mit Pfeil 10"/>
          <p:cNvCxnSpPr/>
          <p:nvPr/>
        </p:nvCxnSpPr>
        <p:spPr>
          <a:xfrm>
            <a:off x="4032693" y="2454358"/>
            <a:ext cx="0" cy="5584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12" descr="http://latex.codecogs.com/png.latex?%5Cdpi%7B150%7D%20%5CLARGE%20%5Crho_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446" y="3376968"/>
            <a:ext cx="28575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hteck 38"/>
          <p:cNvSpPr/>
          <p:nvPr/>
        </p:nvSpPr>
        <p:spPr>
          <a:xfrm>
            <a:off x="3183318" y="6636613"/>
            <a:ext cx="676875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CH" sz="2000" dirty="0" smtClean="0"/>
              <a:t>[Higuchi </a:t>
            </a:r>
            <a:r>
              <a:rPr lang="de-CH" sz="2000" dirty="0"/>
              <a:t>et al., Phys. </a:t>
            </a:r>
            <a:r>
              <a:rPr lang="de-CH" sz="2000" dirty="0" err="1"/>
              <a:t>Rev</a:t>
            </a:r>
            <a:r>
              <a:rPr lang="de-CH" sz="2000" dirty="0"/>
              <a:t>. </a:t>
            </a:r>
            <a:r>
              <a:rPr lang="de-CH" sz="2000" dirty="0" err="1"/>
              <a:t>Lett</a:t>
            </a:r>
            <a:r>
              <a:rPr lang="de-CH" sz="2000" dirty="0"/>
              <a:t>. </a:t>
            </a:r>
            <a:r>
              <a:rPr lang="de-CH" sz="2000" b="1" dirty="0"/>
              <a:t>90</a:t>
            </a:r>
            <a:r>
              <a:rPr lang="de-CH" sz="2000" dirty="0"/>
              <a:t>,  </a:t>
            </a:r>
            <a:r>
              <a:rPr lang="de-CH" sz="2000" dirty="0" smtClean="0"/>
              <a:t>107902, 2002]</a:t>
            </a:r>
            <a:endParaRPr lang="de-CH" sz="2000" dirty="0"/>
          </a:p>
        </p:txBody>
      </p:sp>
      <p:pic>
        <p:nvPicPr>
          <p:cNvPr id="6146" name="Picture 2" descr="https://latex.codecogs.com/png.latex?%5Cdpi%7B200%7D%20%5Clarge%20%5Cforall%20i%3A%5C%2C%5C%2C%20D_i%28%5Cvec%7B%5Clambda%7D%29%5Cequiv%20-%5Clambda_i%5E%7B%282%29%7D&amp;plus;%20%5Csum_%7Bj%5Cneq%20i%7D%20%5Clambda_j%5E%7B%282%29%7D%20%5Cgeq%20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821" y="5496436"/>
            <a:ext cx="537210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latex.codecogs.com/png.latex?%5Cdpi%7B200%7D%20%5Clarge%20%5Clambda_i%5E%7B%282%29%7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743" y="3160357"/>
            <a:ext cx="514350" cy="51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latex.codecogs.com/png.latex?%5Cdpi%7B200%7D%20%5Clarge%20%5C%7B%5Cvec%7B%5Clambda%7D%5C%7D%3D%5C%2C%3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883" y="3995861"/>
            <a:ext cx="1190625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60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35" grpId="0" animBg="1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36626" y="611485"/>
            <a:ext cx="701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200" u="sng" dirty="0" err="1"/>
              <a:t>Example</a:t>
            </a:r>
            <a:r>
              <a:rPr lang="de-CH" sz="3200" u="sng" dirty="0"/>
              <a:t> 2:  3 </a:t>
            </a:r>
            <a:r>
              <a:rPr lang="de-CH" sz="3200" u="sng" dirty="0" err="1"/>
              <a:t>fermions</a:t>
            </a:r>
            <a:r>
              <a:rPr lang="de-CH" sz="3200" u="sng" dirty="0"/>
              <a:t>  &amp;  6 </a:t>
            </a:r>
            <a:r>
              <a:rPr lang="de-CH" sz="3200" u="sng" dirty="0" err="1"/>
              <a:t>orbitals</a:t>
            </a:r>
            <a:endParaRPr lang="de-CH" sz="3200" u="sng" dirty="0"/>
          </a:p>
        </p:txBody>
      </p:sp>
      <p:sp>
        <p:nvSpPr>
          <p:cNvPr id="9" name="Textfeld 8"/>
          <p:cNvSpPr txBox="1"/>
          <p:nvPr/>
        </p:nvSpPr>
        <p:spPr>
          <a:xfrm>
            <a:off x="2562180" y="5449988"/>
            <a:ext cx="4612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/>
              <a:t>[Borland &amp; Dennis, J.Phys. </a:t>
            </a:r>
            <a:r>
              <a:rPr lang="de-CH" sz="2000" dirty="0" smtClean="0"/>
              <a:t>B </a:t>
            </a:r>
            <a:r>
              <a:rPr lang="de-CH" sz="2000" b="1" dirty="0"/>
              <a:t>5</a:t>
            </a:r>
            <a:r>
              <a:rPr lang="de-CH" sz="2000" dirty="0" smtClean="0"/>
              <a:t>, 1</a:t>
            </a:r>
            <a:r>
              <a:rPr lang="de-CH" sz="2000" dirty="0"/>
              <a:t>, 1972]</a:t>
            </a:r>
          </a:p>
          <a:p>
            <a:r>
              <a:rPr lang="de-CH" sz="2000" dirty="0"/>
              <a:t>[</a:t>
            </a:r>
            <a:r>
              <a:rPr lang="de-CH" sz="2000" dirty="0" err="1"/>
              <a:t>Ruskai</a:t>
            </a:r>
            <a:r>
              <a:rPr lang="de-CH" sz="2000" dirty="0"/>
              <a:t>, Phys. Rev. </a:t>
            </a:r>
            <a:r>
              <a:rPr lang="de-CH" sz="2000" dirty="0" smtClean="0"/>
              <a:t>A </a:t>
            </a:r>
            <a:r>
              <a:rPr lang="de-CH" sz="2000" b="1" dirty="0"/>
              <a:t>40</a:t>
            </a:r>
            <a:r>
              <a:rPr lang="de-CH" sz="2000" dirty="0" smtClean="0"/>
              <a:t>, 45</a:t>
            </a:r>
            <a:r>
              <a:rPr lang="de-CH" sz="2000" dirty="0"/>
              <a:t>, 2007</a:t>
            </a:r>
            <a:r>
              <a:rPr lang="de-CH" sz="2000" dirty="0" smtClean="0"/>
              <a:t>]</a:t>
            </a:r>
            <a:endParaRPr lang="de-CH" sz="2000" dirty="0"/>
          </a:p>
        </p:txBody>
      </p:sp>
      <p:sp>
        <p:nvSpPr>
          <p:cNvPr id="11" name="Rechteck 10"/>
          <p:cNvSpPr/>
          <p:nvPr/>
        </p:nvSpPr>
        <p:spPr>
          <a:xfrm>
            <a:off x="2087984" y="1547589"/>
            <a:ext cx="4968552" cy="384858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pic>
        <p:nvPicPr>
          <p:cNvPr id="1026" name="Picture 2" descr="http://latex.codecogs.com/png.latex?%5Cdpi%7B150%7D%20%5CLARGE%20%5Clambda_1%5Cgeq%20%5Clambda_2%5Cgeq%5Cldots%5Cgeq%5Clambda_6%5Cg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627" y="1867783"/>
            <a:ext cx="395287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latex.codecogs.com/png.latex?%5Cdpi%7B150%7D%20%5CLARGE%20%5Clambda_1%20&amp;plus;%20%5Clambda_2%20&amp;plus;%20...%20&amp;plus;%5Clambda_6%20%3D%2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603" y="2411650"/>
            <a:ext cx="3590925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latex.codecogs.com/png.latex?%5Cdpi%7B150%7D%20%5CLARGE%20%5Clambda_1%20&amp;plus;%5Clambda_2%20&amp;plus;%5Clambda_4%5Cleq%2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034" y="3119456"/>
            <a:ext cx="280035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latex.codecogs.com/png.latex?%5Cdpi%7B150%7D%20%5CLARGE%20%5Clambda_1&amp;plus;%5Clambda_6%20%3D%2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760" y="3727589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latex.codecogs.com/png.latex?%5Cdpi%7B150%7D%20%5CLARGE%20%5Clambda_2&amp;plus;%5Clambda_5%20%3D%20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709" y="4300554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latex.codecogs.com/png.latex?%5Cdpi%7B150%7D%20%5CLARGE%20%5Clambda_3&amp;plus;%5Clambda_4%20%3D%2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518" y="4848364"/>
            <a:ext cx="19050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feld 8"/>
          <p:cNvSpPr txBox="1"/>
          <p:nvPr/>
        </p:nvSpPr>
        <p:spPr>
          <a:xfrm>
            <a:off x="736626" y="6486465"/>
            <a:ext cx="94882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 smtClean="0"/>
              <a:t>Review on the QMP and its physical relevance: </a:t>
            </a:r>
          </a:p>
          <a:p>
            <a:r>
              <a:rPr lang="de-CH" sz="2000" dirty="0" smtClean="0"/>
              <a:t>[CS, Proceedings QMath12, World Scientific, Singapore</a:t>
            </a:r>
            <a:r>
              <a:rPr lang="en-GB" sz="2000" dirty="0" smtClean="0"/>
              <a:t>, 2015</a:t>
            </a:r>
            <a:r>
              <a:rPr lang="de-CH" sz="2000" dirty="0" smtClean="0"/>
              <a:t>, </a:t>
            </a:r>
            <a:r>
              <a:rPr lang="en-GB" sz="2000" dirty="0"/>
              <a:t>arXiv:1404.1085</a:t>
            </a:r>
            <a:r>
              <a:rPr lang="de-CH" sz="2000" dirty="0" smtClean="0"/>
              <a:t>]</a:t>
            </a:r>
            <a:endParaRPr lang="de-CH" sz="2000" dirty="0"/>
          </a:p>
          <a:p>
            <a:endParaRPr lang="de-CH" sz="2000" dirty="0"/>
          </a:p>
        </p:txBody>
      </p:sp>
      <p:sp>
        <p:nvSpPr>
          <p:cNvPr id="13" name="Rectangle 12"/>
          <p:cNvSpPr/>
          <p:nvPr/>
        </p:nvSpPr>
        <p:spPr>
          <a:xfrm>
            <a:off x="6341111" y="595283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51508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18125" y="251445"/>
            <a:ext cx="7130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4000" u="sng" dirty="0">
                <a:solidFill>
                  <a:srgbClr val="0000FF"/>
                </a:solidFill>
              </a:rPr>
              <a:t>(II) </a:t>
            </a:r>
            <a:r>
              <a:rPr lang="de-CH" sz="4000" u="sng" dirty="0" err="1">
                <a:solidFill>
                  <a:srgbClr val="0000FF"/>
                </a:solidFill>
              </a:rPr>
              <a:t>Extremal</a:t>
            </a:r>
            <a:r>
              <a:rPr lang="de-CH" sz="4000" u="sng" dirty="0">
                <a:solidFill>
                  <a:srgbClr val="0000FF"/>
                </a:solidFill>
              </a:rPr>
              <a:t> </a:t>
            </a:r>
            <a:r>
              <a:rPr lang="de-CH" sz="4000" u="sng" dirty="0" err="1">
                <a:solidFill>
                  <a:srgbClr val="0000FF"/>
                </a:solidFill>
              </a:rPr>
              <a:t>local</a:t>
            </a:r>
            <a:r>
              <a:rPr lang="de-CH" sz="4000" u="sng" dirty="0">
                <a:solidFill>
                  <a:srgbClr val="0000FF"/>
                </a:solidFill>
              </a:rPr>
              <a:t> </a:t>
            </a:r>
            <a:r>
              <a:rPr lang="de-CH" sz="4000" u="sng" dirty="0" err="1">
                <a:solidFill>
                  <a:srgbClr val="0000FF"/>
                </a:solidFill>
              </a:rPr>
              <a:t>information</a:t>
            </a:r>
            <a:endParaRPr lang="en-US" sz="4000" u="sng" dirty="0">
              <a:solidFill>
                <a:srgbClr val="0000FF"/>
              </a:solidFill>
            </a:endParaRPr>
          </a:p>
        </p:txBody>
      </p:sp>
      <p:pic>
        <p:nvPicPr>
          <p:cNvPr id="2054" name="Picture 6" descr="https://latex.codecogs.com/png.latex?%5Cdpi%7B200%7D%20%5Clarge%20%5Cmbox%7Bextremal%20local%20information%3A%7D%5C%2C%5C%2C%5C%2C%7B%5Ccolor%7BRed%7D%20%5Cvec%7B%5Clambda%7D%5Cin%20%5Cpartial%5Cmathcal%7BP%7D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952" y="1738907"/>
            <a:ext cx="57721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latex.codecogs.com/png.latex?%5Cdpi%7B200%7D%20%5Clarge%20%5Cmbox%7Bimplication%20of%20such%20%7B%5Ccolor%7BRed%7D%20pinning%7D%7D%3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02" y="2987749"/>
            <a:ext cx="4572000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>
          <a:xfrm>
            <a:off x="1337655" y="1547589"/>
            <a:ext cx="6696744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hteck 43"/>
          <p:cNvSpPr/>
          <p:nvPr/>
        </p:nvSpPr>
        <p:spPr>
          <a:xfrm>
            <a:off x="6785316" y="4585783"/>
            <a:ext cx="2055647" cy="18180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45" name="Gerade Verbindung mit Pfeil 44"/>
          <p:cNvCxnSpPr/>
          <p:nvPr/>
        </p:nvCxnSpPr>
        <p:spPr>
          <a:xfrm flipV="1">
            <a:off x="6785317" y="3882859"/>
            <a:ext cx="0" cy="2708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6568816" y="6403854"/>
            <a:ext cx="2900523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6" descr="http://latex.codecogs.com/png.latex?\LARGE%20\dpi{150}%20\lambda_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507" y="3822820"/>
            <a:ext cx="304800" cy="35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8" descr="http://latex.codecogs.com/png.latex?\LARGE%20\dpi{150}%20\lambda_j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8634" y="6591620"/>
            <a:ext cx="333375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gelmäßiges Fünfeck 48"/>
          <p:cNvSpPr/>
          <p:nvPr/>
        </p:nvSpPr>
        <p:spPr>
          <a:xfrm rot="1657296">
            <a:off x="6651493" y="4717230"/>
            <a:ext cx="1792926" cy="797394"/>
          </a:xfrm>
          <a:prstGeom prst="pentagon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0" name="Textfeld 49"/>
          <p:cNvSpPr txBox="1"/>
          <p:nvPr/>
        </p:nvSpPr>
        <p:spPr>
          <a:xfrm>
            <a:off x="6373411" y="6422044"/>
            <a:ext cx="578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0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6366629" y="4324173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8656066" y="6403854"/>
            <a:ext cx="36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dirty="0"/>
              <a:t>1</a:t>
            </a:r>
          </a:p>
        </p:txBody>
      </p:sp>
      <p:sp>
        <p:nvSpPr>
          <p:cNvPr id="53" name="Freihandform 52"/>
          <p:cNvSpPr/>
          <p:nvPr/>
        </p:nvSpPr>
        <p:spPr>
          <a:xfrm>
            <a:off x="7845007" y="4898863"/>
            <a:ext cx="179999" cy="17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abs f3"/>
              <a:gd name="f9" fmla="abs f4"/>
              <a:gd name="f10" fmla="abs f5"/>
              <a:gd name="f11" fmla="+- 2700000 f1 0"/>
              <a:gd name="f12" fmla="?: f8 f3 1"/>
              <a:gd name="f13" fmla="?: f9 f4 1"/>
              <a:gd name="f14" fmla="?: f10 f5 1"/>
              <a:gd name="f15" fmla="+- f11 0 f1"/>
              <a:gd name="f16" fmla="*/ f12 1 21600"/>
              <a:gd name="f17" fmla="*/ f13 1 21600"/>
              <a:gd name="f18" fmla="*/ 21600 f12 1"/>
              <a:gd name="f19" fmla="*/ 21600 f13 1"/>
              <a:gd name="f20" fmla="+- f15 f1 0"/>
              <a:gd name="f21" fmla="min f17 f16"/>
              <a:gd name="f22" fmla="*/ f18 1 f14"/>
              <a:gd name="f23" fmla="*/ f19 1 f14"/>
              <a:gd name="f24" fmla="*/ f20 f7 1"/>
              <a:gd name="f25" fmla="val f22"/>
              <a:gd name="f26" fmla="val f23"/>
              <a:gd name="f27" fmla="*/ f24 1 f0"/>
              <a:gd name="f28" fmla="*/ f6 f21 1"/>
              <a:gd name="f29" fmla="+- f26 0 f6"/>
              <a:gd name="f30" fmla="+- f25 0 f6"/>
              <a:gd name="f31" fmla="+- 0 0 f27"/>
              <a:gd name="f32" fmla="*/ f29 1 2"/>
              <a:gd name="f33" fmla="*/ f30 1 2"/>
              <a:gd name="f34" fmla="+- 0 0 f31"/>
              <a:gd name="f35" fmla="+- f6 f32 0"/>
              <a:gd name="f36" fmla="+- f6 f33 0"/>
              <a:gd name="f37" fmla="*/ f34 f0 1"/>
              <a:gd name="f38" fmla="*/ f33 f21 1"/>
              <a:gd name="f39" fmla="*/ f32 f21 1"/>
              <a:gd name="f40" fmla="*/ f37 1 f7"/>
              <a:gd name="f41" fmla="*/ f35 f21 1"/>
              <a:gd name="f42" fmla="+- f40 0 f1"/>
              <a:gd name="f43" fmla="cos 1 f42"/>
              <a:gd name="f44" fmla="sin 1 f42"/>
              <a:gd name="f45" fmla="+- 0 0 f43"/>
              <a:gd name="f46" fmla="+- 0 0 f44"/>
              <a:gd name="f47" fmla="+- 0 0 f45"/>
              <a:gd name="f48" fmla="+- 0 0 f46"/>
              <a:gd name="f49" fmla="val f47"/>
              <a:gd name="f50" fmla="val f48"/>
              <a:gd name="f51" fmla="*/ f49 f33 1"/>
              <a:gd name="f52" fmla="*/ f50 f32 1"/>
              <a:gd name="f53" fmla="+- f36 0 f51"/>
              <a:gd name="f54" fmla="+- f36 f51 0"/>
              <a:gd name="f55" fmla="+- f35 0 f52"/>
              <a:gd name="f56" fmla="+- f35 f52 0"/>
              <a:gd name="f57" fmla="*/ f53 f21 1"/>
              <a:gd name="f58" fmla="*/ f55 f21 1"/>
              <a:gd name="f59" fmla="*/ f54 f21 1"/>
              <a:gd name="f60" fmla="*/ f56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58" r="f59" b="f60"/>
            <a:pathLst>
              <a:path>
                <a:moveTo>
                  <a:pt x="f28" y="f41"/>
                </a:moveTo>
                <a:arcTo wR="f38" hR="f39" stAng="f0" swAng="f1"/>
                <a:arcTo wR="f38" hR="f39" stAng="f2" swAng="f1"/>
                <a:arcTo wR="f38" hR="f39" stAng="f6" swAng="f1"/>
                <a:arcTo wR="f38" hR="f39" stAng="f1" swAng="f1"/>
                <a:close/>
              </a:path>
            </a:pathLst>
          </a:custGeom>
          <a:solidFill>
            <a:srgbClr val="FF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square" lIns="90004" tIns="44997" rIns="90004" bIns="44997" anchor="ctr" anchorCtr="1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2365867" y="5416617"/>
            <a:ext cx="1224136" cy="79884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6" name="Gerade Verbindung mit Pfeil 55"/>
          <p:cNvCxnSpPr/>
          <p:nvPr/>
        </p:nvCxnSpPr>
        <p:spPr>
          <a:xfrm flipV="1">
            <a:off x="2977935" y="4995139"/>
            <a:ext cx="1" cy="142034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2" descr="http://latex.codecogs.com/png.latex?%5Cdpi%7B150%7D%20%5CLARGE%20%7B%5Ccolor%7BRed%7D%20%5Cvec%7BM%7D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90" y="4908576"/>
            <a:ext cx="40005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Freihandform 57"/>
          <p:cNvSpPr/>
          <p:nvPr/>
        </p:nvSpPr>
        <p:spPr>
          <a:xfrm>
            <a:off x="3976772" y="5592657"/>
            <a:ext cx="1857828" cy="323011"/>
          </a:xfrm>
          <a:custGeom>
            <a:avLst/>
            <a:gdLst>
              <a:gd name="connsiteX0" fmla="*/ 1857828 w 1857828"/>
              <a:gd name="connsiteY0" fmla="*/ 145157 h 323011"/>
              <a:gd name="connsiteX1" fmla="*/ 1538514 w 1857828"/>
              <a:gd name="connsiteY1" fmla="*/ 319328 h 323011"/>
              <a:gd name="connsiteX2" fmla="*/ 1306285 w 1857828"/>
              <a:gd name="connsiteY2" fmla="*/ 14 h 323011"/>
              <a:gd name="connsiteX3" fmla="*/ 972457 w 1857828"/>
              <a:gd name="connsiteY3" fmla="*/ 319328 h 323011"/>
              <a:gd name="connsiteX4" fmla="*/ 754742 w 1857828"/>
              <a:gd name="connsiteY4" fmla="*/ 14 h 323011"/>
              <a:gd name="connsiteX5" fmla="*/ 435428 w 1857828"/>
              <a:gd name="connsiteY5" fmla="*/ 304814 h 323011"/>
              <a:gd name="connsiteX6" fmla="*/ 188685 w 1857828"/>
              <a:gd name="connsiteY6" fmla="*/ 29043 h 323011"/>
              <a:gd name="connsiteX7" fmla="*/ 0 w 1857828"/>
              <a:gd name="connsiteY7" fmla="*/ 188700 h 323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57828" h="323011">
                <a:moveTo>
                  <a:pt x="1857828" y="145157"/>
                </a:moveTo>
                <a:cubicBezTo>
                  <a:pt x="1744133" y="244337"/>
                  <a:pt x="1630438" y="343518"/>
                  <a:pt x="1538514" y="319328"/>
                </a:cubicBezTo>
                <a:cubicBezTo>
                  <a:pt x="1446590" y="295138"/>
                  <a:pt x="1400628" y="14"/>
                  <a:pt x="1306285" y="14"/>
                </a:cubicBezTo>
                <a:cubicBezTo>
                  <a:pt x="1211942" y="14"/>
                  <a:pt x="1064381" y="319328"/>
                  <a:pt x="972457" y="319328"/>
                </a:cubicBezTo>
                <a:cubicBezTo>
                  <a:pt x="880533" y="319328"/>
                  <a:pt x="844247" y="2433"/>
                  <a:pt x="754742" y="14"/>
                </a:cubicBezTo>
                <a:cubicBezTo>
                  <a:pt x="665237" y="-2405"/>
                  <a:pt x="529771" y="299976"/>
                  <a:pt x="435428" y="304814"/>
                </a:cubicBezTo>
                <a:cubicBezTo>
                  <a:pt x="341085" y="309652"/>
                  <a:pt x="261256" y="48395"/>
                  <a:pt x="188685" y="29043"/>
                </a:cubicBezTo>
                <a:cubicBezTo>
                  <a:pt x="116114" y="9691"/>
                  <a:pt x="58057" y="99195"/>
                  <a:pt x="0" y="188700"/>
                </a:cubicBez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9" name="Picture 4" descr="http://latex.codecogs.com/png.latex?%5Cdpi%7B150%7D%20%5CLARGE%20%7B%5Ccolor%7BBlue%7D%20%5Cvec%7BB%7D%28t%29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261" y="5008362"/>
            <a:ext cx="704850" cy="50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Gerade Verbindung mit Pfeil 59"/>
          <p:cNvCxnSpPr/>
          <p:nvPr/>
        </p:nvCxnSpPr>
        <p:spPr>
          <a:xfrm flipV="1">
            <a:off x="7715559" y="4793937"/>
            <a:ext cx="495788" cy="389847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Gerade Verbindung mit Pfeil 60"/>
          <p:cNvCxnSpPr/>
          <p:nvPr/>
        </p:nvCxnSpPr>
        <p:spPr>
          <a:xfrm flipH="1" flipV="1">
            <a:off x="7771062" y="4744467"/>
            <a:ext cx="423127" cy="488792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4"/>
          <p:cNvSpPr/>
          <p:nvPr/>
        </p:nvSpPr>
        <p:spPr>
          <a:xfrm>
            <a:off x="5251934" y="6967485"/>
            <a:ext cx="3887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/>
              <a:t>[CS, Phys. Rev. B </a:t>
            </a:r>
            <a:r>
              <a:rPr lang="de-DE" sz="2000" b="1" dirty="0"/>
              <a:t>92</a:t>
            </a:r>
            <a:r>
              <a:rPr lang="de-DE" sz="2000" dirty="0"/>
              <a:t>, 155149 (2015)]</a:t>
            </a:r>
          </a:p>
        </p:txBody>
      </p:sp>
      <p:pic>
        <p:nvPicPr>
          <p:cNvPr id="65" name="Picture 2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872641" y="4020633"/>
            <a:ext cx="186138" cy="19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8" name="Picture 10" descr="https://latex.codecogs.com/png.latex?%5Cdpi%7B200%7D%20%5Clarge%20%5Cmbox%7Brobustness%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096" y="3933208"/>
            <a:ext cx="1685925" cy="28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latex.codecogs.com/png.latex?%5Cdpi%7B150%7D%20%5CLARGE%20%5Cmbox%7Bphysical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842" y="6465487"/>
            <a:ext cx="1285875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png.latex?%5Cdpi%7B150%7D%20%5CLARGE%20%5Cmbox%7Bsystem%7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662" y="6911518"/>
            <a:ext cx="1085850" cy="33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46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4" grpId="0" animBg="1"/>
      <p:bldP spid="49" grpId="0" animBg="1"/>
      <p:bldP spid="50" grpId="0"/>
      <p:bldP spid="51" grpId="0"/>
      <p:bldP spid="52" grpId="0"/>
      <p:bldP spid="53" grpId="0" animBg="1"/>
      <p:bldP spid="54" grpId="0" animBg="1"/>
      <p:bldP spid="58" grpId="0" animBg="1"/>
      <p:bldP spid="64" grpId="0"/>
    </p:bldLst>
  </p:timing>
</p:sld>
</file>

<file path=ppt/theme/theme1.xml><?xml version="1.0" encoding="utf-8"?>
<a:theme xmlns:a="http://schemas.openxmlformats.org/drawingml/2006/main" name="Standard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449</Words>
  <Application>Microsoft Office PowerPoint</Application>
  <PresentationFormat>Custom</PresentationFormat>
  <Paragraphs>83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Bell MT</vt:lpstr>
      <vt:lpstr>Calibri</vt:lpstr>
      <vt:lpstr>Lucida Sans Unicode</vt:lpstr>
      <vt:lpstr>StarSymbol</vt:lpstr>
      <vt:lpstr>Tahoma</vt:lpstr>
      <vt:lpstr>Times New Roman</vt:lpstr>
      <vt:lpstr>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Schilling</dc:creator>
  <cp:lastModifiedBy>Christian Schilling</cp:lastModifiedBy>
  <cp:revision>716</cp:revision>
  <dcterms:created xsi:type="dcterms:W3CDTF">2012-01-24T00:14:43Z</dcterms:created>
  <dcterms:modified xsi:type="dcterms:W3CDTF">2018-06-12T18:22:31Z</dcterms:modified>
</cp:coreProperties>
</file>