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61" r:id="rId2"/>
    <p:sldId id="373" r:id="rId3"/>
    <p:sldId id="341" r:id="rId4"/>
    <p:sldId id="305" r:id="rId5"/>
    <p:sldId id="356" r:id="rId6"/>
    <p:sldId id="313" r:id="rId7"/>
    <p:sldId id="372" r:id="rId8"/>
    <p:sldId id="362" r:id="rId9"/>
    <p:sldId id="348" r:id="rId10"/>
    <p:sldId id="359" r:id="rId11"/>
    <p:sldId id="366" r:id="rId12"/>
    <p:sldId id="328" r:id="rId13"/>
    <p:sldId id="363" r:id="rId14"/>
    <p:sldId id="364" r:id="rId15"/>
    <p:sldId id="354" r:id="rId16"/>
    <p:sldId id="370" r:id="rId17"/>
    <p:sldId id="368" r:id="rId18"/>
    <p:sldId id="369" r:id="rId19"/>
    <p:sldId id="371" r:id="rId20"/>
    <p:sldId id="294" r:id="rId21"/>
    <p:sldId id="319" r:id="rId22"/>
    <p:sldId id="365" r:id="rId23"/>
    <p:sldId id="367" r:id="rId24"/>
    <p:sldId id="355" r:id="rId25"/>
    <p:sldId id="349" r:id="rId26"/>
    <p:sldId id="300" r:id="rId27"/>
  </p:sldIdLst>
  <p:sldSz cx="10080625" cy="7559675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an" initials="C" lastIdx="2" clrIdx="0">
    <p:extLst>
      <p:ext uri="{19B8F6BF-5375-455C-9EA6-DF929625EA0E}">
        <p15:presenceInfo xmlns:p15="http://schemas.microsoft.com/office/powerpoint/2012/main" userId="Christi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68" autoAdjust="0"/>
    <p:restoredTop sz="94671" autoAdjust="0"/>
  </p:normalViewPr>
  <p:slideViewPr>
    <p:cSldViewPr>
      <p:cViewPr varScale="1">
        <p:scale>
          <a:sx n="55" d="100"/>
          <a:sy n="55" d="100"/>
        </p:scale>
        <p:origin x="1014" y="39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43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BA5809C-1117-45FD-B81F-AE9B701E8D44}" type="slidenum">
              <a:t>‹#›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86082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de-DE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2B74E73D-5BCF-4B98-93D9-8BAC3ACCE29A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9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de-DE" sz="2000" b="0" i="0" u="none" strike="noStrike" kern="120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84D2162-0B29-4ADE-AC05-7440C351DF9A}" type="slidenum">
              <a:t>1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567763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74E73D-5BCF-4B98-93D9-8BAC3ACCE29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32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5308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74E73D-5BCF-4B98-93D9-8BAC3ACCE29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923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5308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74E73D-5BCF-4B98-93D9-8BAC3ACCE29A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3212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74E73D-5BCF-4B98-93D9-8BAC3ACCE29A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208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74E73D-5BCF-4B98-93D9-8BAC3ACCE29A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175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788FF2-111B-4F7F-8CD0-56D60E7800A8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06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1DB3DB-CA75-47BA-B21E-8897A5A0B0E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82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845F67-9241-4307-AE60-BF8B52BFF743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87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9EEDD1-DF31-41F6-84E4-0BDF1C36C209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174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63462E-92C4-425D-9D86-9517BC24AA7E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8986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AD75A8-F2F5-4627-A838-097A3F20837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92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ußzeilenplatzhalt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Foliennummernplatzhalt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19F716-0502-4BAF-8036-A70C25F9A69D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FF7B6F-204A-4491-8A8C-5C943455F9FC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92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ußzeilenplatzhalt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liennummernplatzhalt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E8AC99-364F-40C2-896C-3046AA64A242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64707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5D7065-ACFA-4EBF-B6FC-4AB4A651970E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78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 lang="de-CH"/>
            </a:lvl1pPr>
          </a:lstStyle>
          <a:p>
            <a:pPr lvl="0"/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3B43F1-FEEC-44B0-A9A9-FA00EC1AB654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52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de-DE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FB071FDF-BDAF-4020-820D-DBFEFBF44576}" type="slidenum"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de-DE" sz="4400" b="0" i="0" u="none" strike="noStrike" kern="1200" cap="none" spc="0" baseline="0">
          <a:solidFill>
            <a:srgbClr val="000000"/>
          </a:solidFill>
          <a:uFillTx/>
          <a:latin typeface="Arial" pitchFamily="18"/>
          <a:cs typeface="Tahoma" pitchFamily="2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de-DE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1pPr>
      <a:lvl2pPr marL="863998" marR="0" lvl="1" indent="-323999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45000"/>
        <a:buFont typeface="StarSymbol"/>
        <a:buChar char="●"/>
        <a:tabLst/>
        <a:defRPr lang="de-DE" sz="28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2pPr>
      <a:lvl3pPr marL="1295997" marR="0" lvl="2" indent="-287999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75000"/>
        <a:buFont typeface="StarSymbol"/>
        <a:buChar char="–"/>
        <a:tabLst/>
        <a:defRPr lang="de-DE" sz="2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45000"/>
        <a:buFont typeface="StarSymbol"/>
        <a:buChar char="●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75000"/>
        <a:buFont typeface="StarSymbol"/>
        <a:buChar char="–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ysics.ox.ac.uk/confs/pauli2016" TargetMode="External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7" Type="http://schemas.openxmlformats.org/officeDocument/2006/relationships/image" Target="../media/image79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gif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4.gif"/><Relationship Id="rId5" Type="http://schemas.openxmlformats.org/officeDocument/2006/relationships/image" Target="../media/image83.gif"/><Relationship Id="rId4" Type="http://schemas.openxmlformats.org/officeDocument/2006/relationships/image" Target="../media/image82.gi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9.png"/><Relationship Id="rId11" Type="http://schemas.openxmlformats.org/officeDocument/2006/relationships/image" Target="../media/image94.png"/><Relationship Id="rId5" Type="http://schemas.openxmlformats.org/officeDocument/2006/relationships/image" Target="../media/image88.png"/><Relationship Id="rId10" Type="http://schemas.openxmlformats.org/officeDocument/2006/relationships/image" Target="../media/image93.png"/><Relationship Id="rId4" Type="http://schemas.openxmlformats.org/officeDocument/2006/relationships/image" Target="../media/image87.png"/><Relationship Id="rId9" Type="http://schemas.openxmlformats.org/officeDocument/2006/relationships/image" Target="../media/image9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9.png"/><Relationship Id="rId5" Type="http://schemas.openxmlformats.org/officeDocument/2006/relationships/image" Target="../media/image98.png"/><Relationship Id="rId4" Type="http://schemas.openxmlformats.org/officeDocument/2006/relationships/image" Target="../media/image9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13" Type="http://schemas.openxmlformats.org/officeDocument/2006/relationships/image" Target="../media/image46.gif"/><Relationship Id="rId18" Type="http://schemas.openxmlformats.org/officeDocument/2006/relationships/image" Target="../media/image114.png"/><Relationship Id="rId3" Type="http://schemas.openxmlformats.org/officeDocument/2006/relationships/image" Target="../media/image100.png"/><Relationship Id="rId7" Type="http://schemas.openxmlformats.org/officeDocument/2006/relationships/image" Target="../media/image104.png"/><Relationship Id="rId12" Type="http://schemas.openxmlformats.org/officeDocument/2006/relationships/image" Target="../media/image109.png"/><Relationship Id="rId17" Type="http://schemas.openxmlformats.org/officeDocument/2006/relationships/image" Target="../media/image113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3.png"/><Relationship Id="rId11" Type="http://schemas.openxmlformats.org/officeDocument/2006/relationships/image" Target="../media/image108.png"/><Relationship Id="rId5" Type="http://schemas.openxmlformats.org/officeDocument/2006/relationships/image" Target="../media/image102.png"/><Relationship Id="rId15" Type="http://schemas.openxmlformats.org/officeDocument/2006/relationships/image" Target="../media/image111.png"/><Relationship Id="rId10" Type="http://schemas.openxmlformats.org/officeDocument/2006/relationships/image" Target="../media/image107.png"/><Relationship Id="rId19" Type="http://schemas.openxmlformats.org/officeDocument/2006/relationships/image" Target="../media/image115.png"/><Relationship Id="rId4" Type="http://schemas.openxmlformats.org/officeDocument/2006/relationships/image" Target="../media/image101.png"/><Relationship Id="rId9" Type="http://schemas.openxmlformats.org/officeDocument/2006/relationships/image" Target="../media/image106.png"/><Relationship Id="rId14" Type="http://schemas.openxmlformats.org/officeDocument/2006/relationships/image" Target="../media/image1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png"/><Relationship Id="rId2" Type="http://schemas.openxmlformats.org/officeDocument/2006/relationships/image" Target="../media/image1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9.png"/><Relationship Id="rId4" Type="http://schemas.openxmlformats.org/officeDocument/2006/relationships/image" Target="../media/image118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png"/><Relationship Id="rId13" Type="http://schemas.openxmlformats.org/officeDocument/2006/relationships/image" Target="../media/image129.png"/><Relationship Id="rId3" Type="http://schemas.openxmlformats.org/officeDocument/2006/relationships/image" Target="../media/image121.png"/><Relationship Id="rId7" Type="http://schemas.openxmlformats.org/officeDocument/2006/relationships/image" Target="../media/image123.png"/><Relationship Id="rId12" Type="http://schemas.openxmlformats.org/officeDocument/2006/relationships/image" Target="../media/image128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27.png"/><Relationship Id="rId5" Type="http://schemas.openxmlformats.org/officeDocument/2006/relationships/image" Target="../media/image11.png"/><Relationship Id="rId10" Type="http://schemas.openxmlformats.org/officeDocument/2006/relationships/image" Target="../media/image126.png"/><Relationship Id="rId4" Type="http://schemas.openxmlformats.org/officeDocument/2006/relationships/image" Target="../media/image122.png"/><Relationship Id="rId9" Type="http://schemas.openxmlformats.org/officeDocument/2006/relationships/image" Target="../media/image12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3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2.png"/><Relationship Id="rId5" Type="http://schemas.openxmlformats.org/officeDocument/2006/relationships/image" Target="../media/image131.png"/><Relationship Id="rId4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png"/><Relationship Id="rId7" Type="http://schemas.openxmlformats.org/officeDocument/2006/relationships/image" Target="../media/image12.png"/><Relationship Id="rId2" Type="http://schemas.openxmlformats.org/officeDocument/2006/relationships/image" Target="../media/image1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37.png"/><Relationship Id="rId4" Type="http://schemas.openxmlformats.org/officeDocument/2006/relationships/image" Target="../media/image13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jpeg"/><Relationship Id="rId5" Type="http://schemas.openxmlformats.org/officeDocument/2006/relationships/image" Target="../media/image38.gif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43.gif"/><Relationship Id="rId7" Type="http://schemas.openxmlformats.org/officeDocument/2006/relationships/image" Target="../media/image47.gif"/><Relationship Id="rId2" Type="http://schemas.openxmlformats.org/officeDocument/2006/relationships/image" Target="../media/image4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gif"/><Relationship Id="rId11" Type="http://schemas.openxmlformats.org/officeDocument/2006/relationships/image" Target="../media/image49.png"/><Relationship Id="rId5" Type="http://schemas.openxmlformats.org/officeDocument/2006/relationships/image" Target="../media/image45.gif"/><Relationship Id="rId10" Type="http://schemas.openxmlformats.org/officeDocument/2006/relationships/image" Target="../media/image48.png"/><Relationship Id="rId4" Type="http://schemas.openxmlformats.org/officeDocument/2006/relationships/image" Target="../media/image44.gif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03808" y="227352"/>
            <a:ext cx="9145016" cy="15081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>
                <a:solidFill>
                  <a:srgbClr val="000000"/>
                </a:solidFill>
                <a:latin typeface="Monotype Corsiva" panose="03010101010201010101" pitchFamily="66" charset="0"/>
              </a:rPr>
              <a:t>Introduction to generalized Pauli constraints </a:t>
            </a:r>
            <a:endParaRPr lang="en-US" sz="3200" dirty="0" smtClean="0">
              <a:solidFill>
                <a:srgbClr val="000000"/>
              </a:solidFill>
              <a:latin typeface="Monotype Corsiva" panose="03010101010201010101" pitchFamily="66" charset="0"/>
            </a:endParaRPr>
          </a:p>
          <a:p>
            <a:pPr lvl="0"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 smtClean="0">
                <a:solidFill>
                  <a:srgbClr val="000000"/>
                </a:solidFill>
                <a:latin typeface="Monotype Corsiva" panose="03010101010201010101" pitchFamily="66" charset="0"/>
              </a:rPr>
              <a:t>and their applications</a:t>
            </a:r>
            <a:endParaRPr lang="de-CH" sz="3200" b="0" strike="noStrike" kern="1200" cap="none" spc="0" baseline="0" dirty="0">
              <a:solidFill>
                <a:srgbClr val="000000"/>
              </a:solidFill>
              <a:uFillTx/>
              <a:latin typeface="Monotype Corsiva" panose="03010101010201010101" pitchFamily="66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303961" y="3719930"/>
            <a:ext cx="3418964" cy="5539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 smtClean="0">
                <a:solidFill>
                  <a:srgbClr val="000000"/>
                </a:solidFill>
              </a:rPr>
              <a:t>Torun, 21st June 2018</a:t>
            </a:r>
            <a:endParaRPr lang="de-CH" sz="2000" b="0" i="0" u="none" strike="noStrike" kern="1200" cap="none" spc="0" baseline="0" dirty="0">
              <a:solidFill>
                <a:srgbClr val="000000"/>
              </a:solidFill>
              <a:uFillTx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1557182" y="4616486"/>
            <a:ext cx="6912521" cy="22775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u="sng" dirty="0" smtClean="0">
                <a:solidFill>
                  <a:srgbClr val="000000"/>
                </a:solidFill>
              </a:rPr>
              <a:t>in </a:t>
            </a:r>
            <a:r>
              <a:rPr lang="de-CH" u="sng" dirty="0">
                <a:solidFill>
                  <a:srgbClr val="000000"/>
                </a:solidFill>
              </a:rPr>
              <a:t>collaboration with:</a:t>
            </a:r>
          </a:p>
          <a:p>
            <a:pPr marL="0" marR="0" lvl="0" indent="0" algn="ctr" defTabSz="914400" rtl="0" fontAlgn="auto" hangingPunct="1"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dirty="0" smtClean="0">
                <a:solidFill>
                  <a:srgbClr val="000000"/>
                </a:solidFill>
              </a:rPr>
              <a:t>F.Tennie (Oxford), D.Ebler (Hong Kong), V.Vedral (Oxford);  </a:t>
            </a:r>
          </a:p>
          <a:p>
            <a:pPr marL="0" marR="0" lvl="0" indent="0" algn="ctr" defTabSz="914400" rtl="0" fontAlgn="auto" hangingPunct="1"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dirty="0" smtClean="0">
                <a:solidFill>
                  <a:srgbClr val="000000"/>
                </a:solidFill>
              </a:rPr>
              <a:t>A.Lopes (Freiburg), P.Vrana (Budapest); C.L</a:t>
            </a:r>
            <a:r>
              <a:rPr lang="de-CH" dirty="0">
                <a:solidFill>
                  <a:srgbClr val="000000"/>
                </a:solidFill>
              </a:rPr>
              <a:t>. </a:t>
            </a:r>
            <a:r>
              <a:rPr lang="de-CH" dirty="0" smtClean="0">
                <a:solidFill>
                  <a:srgbClr val="000000"/>
                </a:solidFill>
              </a:rPr>
              <a:t>Benavides-Riveros (Halle);</a:t>
            </a:r>
          </a:p>
          <a:p>
            <a:pPr marL="0" marR="0" lvl="0" indent="0" algn="ctr" defTabSz="914400" rtl="0" fontAlgn="auto" hangingPunct="1"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dirty="0" smtClean="0">
                <a:solidFill>
                  <a:srgbClr val="000000"/>
                </a:solidFill>
              </a:rPr>
              <a:t>M.Altunbulak (Izmir), S.Knecht (ETH Zurich), M.Reiher (ETH Zurich),...;</a:t>
            </a:r>
          </a:p>
          <a:p>
            <a:pPr marL="0" marR="0" lvl="0" indent="0" algn="ctr" defTabSz="914400" rtl="0" fontAlgn="auto" hangingPunct="1"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dirty="0" smtClean="0">
                <a:solidFill>
                  <a:srgbClr val="000000"/>
                </a:solidFill>
              </a:rPr>
              <a:t>O.Legeza (Budapest);</a:t>
            </a:r>
          </a:p>
          <a:p>
            <a:pPr marL="0" marR="0" lvl="0" indent="0" algn="ctr" defTabSz="914400" rtl="0" fontAlgn="auto" hangingPunct="1"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dirty="0" smtClean="0">
                <a:solidFill>
                  <a:srgbClr val="000000"/>
                </a:solidFill>
              </a:rPr>
              <a:t>R.Schilling (Mainz)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8" name="Textfeld 3"/>
          <p:cNvSpPr txBox="1"/>
          <p:nvPr/>
        </p:nvSpPr>
        <p:spPr>
          <a:xfrm>
            <a:off x="2880072" y="2236238"/>
            <a:ext cx="4392488" cy="12003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b="0" i="0" u="none" strike="noStrike" kern="1200" cap="none" spc="0" baseline="0" dirty="0">
                <a:uFillTx/>
              </a:rPr>
              <a:t>Christian Schilling</a:t>
            </a:r>
          </a:p>
          <a:p>
            <a:pPr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dirty="0"/>
              <a:t>University </a:t>
            </a:r>
            <a:r>
              <a:rPr lang="de-CH" sz="2400" dirty="0" err="1"/>
              <a:t>of</a:t>
            </a:r>
            <a:r>
              <a:rPr lang="de-CH" sz="2400" dirty="0"/>
              <a:t> Oxford</a:t>
            </a:r>
          </a:p>
        </p:txBody>
      </p:sp>
      <p:pic>
        <p:nvPicPr>
          <p:cNvPr id="10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520" y="2408880"/>
            <a:ext cx="973524" cy="12266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992" y="2300164"/>
            <a:ext cx="1168408" cy="1387485"/>
          </a:xfrm>
          <a:prstGeom prst="rect">
            <a:avLst/>
          </a:prstGeom>
        </p:spPr>
      </p:pic>
      <p:pic>
        <p:nvPicPr>
          <p:cNvPr id="12" name="Picture 2" descr="C:\Users\CS\Dropbox\Conference Oxford\flyer\OMS_lo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61" y="6143498"/>
            <a:ext cx="1239021" cy="1312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Grafik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52" y="6371424"/>
            <a:ext cx="2639938" cy="1053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20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feld 29"/>
          <p:cNvSpPr txBox="1"/>
          <p:nvPr/>
        </p:nvSpPr>
        <p:spPr>
          <a:xfrm>
            <a:off x="1734157" y="5465371"/>
            <a:ext cx="6508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/>
              <a:t>[F.Tennie, V.Vedral, CS, </a:t>
            </a:r>
            <a:r>
              <a:rPr lang="en-US" sz="2000" dirty="0"/>
              <a:t>Phys. Rev. A 94, 012120 (2016)</a:t>
            </a:r>
            <a:r>
              <a:rPr lang="de-CH" sz="2000" dirty="0"/>
              <a:t>]</a:t>
            </a:r>
          </a:p>
        </p:txBody>
      </p:sp>
      <p:sp>
        <p:nvSpPr>
          <p:cNvPr id="31" name="Textfeld 5"/>
          <p:cNvSpPr txBox="1"/>
          <p:nvPr/>
        </p:nvSpPr>
        <p:spPr>
          <a:xfrm>
            <a:off x="1734157" y="5062522"/>
            <a:ext cx="7128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/>
              <a:t>[F.Tennie, D.Ebler, V.Vedral, CS, </a:t>
            </a:r>
            <a:r>
              <a:rPr lang="en-US" sz="2000" dirty="0"/>
              <a:t>Phys. Rev. A 93, 042126 (2016)</a:t>
            </a:r>
            <a:r>
              <a:rPr lang="de-CH" sz="2000" dirty="0"/>
              <a:t>]</a:t>
            </a:r>
          </a:p>
        </p:txBody>
      </p:sp>
      <p:sp>
        <p:nvSpPr>
          <p:cNvPr id="23" name="Textfeld 29"/>
          <p:cNvSpPr txBox="1"/>
          <p:nvPr/>
        </p:nvSpPr>
        <p:spPr>
          <a:xfrm>
            <a:off x="1737399" y="6684323"/>
            <a:ext cx="6508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b="1" dirty="0"/>
              <a:t>a</a:t>
            </a:r>
            <a:r>
              <a:rPr lang="de-CH" sz="2000" b="1" dirty="0" smtClean="0"/>
              <a:t>nd many further papers in quantum chemistry</a:t>
            </a:r>
            <a:endParaRPr lang="de-CH" sz="2000" b="1" dirty="0"/>
          </a:p>
        </p:txBody>
      </p:sp>
      <p:sp>
        <p:nvSpPr>
          <p:cNvPr id="25" name="Rectangle 24"/>
          <p:cNvSpPr/>
          <p:nvPr/>
        </p:nvSpPr>
        <p:spPr>
          <a:xfrm>
            <a:off x="1734157" y="5882977"/>
            <a:ext cx="59046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[F.Tennie, V.Vedral, CS, </a:t>
            </a:r>
            <a:r>
              <a:rPr lang="de-DE" sz="2000" dirty="0" smtClean="0"/>
              <a:t> Phys</a:t>
            </a:r>
            <a:r>
              <a:rPr lang="de-DE" sz="2000" dirty="0"/>
              <a:t>. </a:t>
            </a:r>
            <a:r>
              <a:rPr lang="en-US" sz="2000" dirty="0"/>
              <a:t>Rev. A </a:t>
            </a:r>
            <a:r>
              <a:rPr lang="en-US" sz="2000" b="1" dirty="0"/>
              <a:t>95</a:t>
            </a:r>
            <a:r>
              <a:rPr lang="en-US" sz="2000" dirty="0"/>
              <a:t>, </a:t>
            </a:r>
            <a:r>
              <a:rPr lang="en-US" sz="2000" dirty="0" smtClean="0"/>
              <a:t>022336 </a:t>
            </a:r>
            <a:r>
              <a:rPr lang="de-DE" sz="2000" dirty="0" smtClean="0"/>
              <a:t> </a:t>
            </a:r>
            <a:r>
              <a:rPr lang="de-DE" sz="2000" dirty="0"/>
              <a:t>(2017)]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34157" y="6266717"/>
            <a:ext cx="63426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smtClean="0"/>
              <a:t>[O.Legeza, CS</a:t>
            </a:r>
            <a:r>
              <a:rPr lang="de-DE" sz="2000" dirty="0"/>
              <a:t>, </a:t>
            </a:r>
            <a:r>
              <a:rPr lang="en-US" sz="2000" dirty="0"/>
              <a:t>Phys. Rev. A </a:t>
            </a:r>
            <a:r>
              <a:rPr lang="en-US" sz="2000" b="1" dirty="0"/>
              <a:t>97</a:t>
            </a:r>
            <a:r>
              <a:rPr lang="en-US" sz="2000" dirty="0"/>
              <a:t>, 052105 (2018</a:t>
            </a:r>
            <a:r>
              <a:rPr lang="en-US" sz="2000" dirty="0" smtClean="0"/>
              <a:t>)</a:t>
            </a:r>
            <a:r>
              <a:rPr lang="de-DE" sz="2000" dirty="0" smtClean="0"/>
              <a:t>]</a:t>
            </a:r>
            <a:endParaRPr lang="de-DE" sz="2000" dirty="0"/>
          </a:p>
        </p:txBody>
      </p:sp>
      <p:pic>
        <p:nvPicPr>
          <p:cNvPr id="17" name="Picture 20" descr="https://latex.codecogs.com/png.latex?%5Cdpi%7B150%7D%20%5CLARGE%20%5Cmbox%7Bquasipinning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922" y="2698595"/>
            <a:ext cx="207645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2" descr="https://latex.codecogs.com/png.latex?%5Cdpi%7B150%7D%20%5CLARGE%20%5Cmbox%7Bincreases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297" y="3112466"/>
            <a:ext cx="140970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4" descr="https://latex.codecogs.com/png.latex?%5Cdpi%7B150%7D%20%5CLARGE%20%7B%5Ccolor%7BRed%7D%20%5Cmbox%7Bwhen%7D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6901" y="2819161"/>
            <a:ext cx="1191518" cy="415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6" descr="https://latex.codecogs.com/png.latex?%5Cdpi%7B150%7D%20%5CLARGE%20%5Cmbox%7B%7B%5Ccolor%7BRed%7D%20N%7D%20increases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213" y="2030588"/>
            <a:ext cx="18097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8" descr="https://latex.codecogs.com/png.latex?%5Cdpi%7B150%7D%20%5CLARGE%20%5Cmbox%7B%7B%5Ccolor%7BRed%7D%20coupling%7D%20reduces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434" y="2440080"/>
            <a:ext cx="26860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0" descr="https://latex.codecogs.com/png.latex?%5Cdpi%7B150%7D%20%5CLARGE%20%5Cmbox%7B%7B%5Ccolor%7BRed%7D%20dim%7D%20reduces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434" y="2943383"/>
            <a:ext cx="19335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2" descr="https://latex.codecogs.com/png.latex?%5Cdpi%7B150%7D%20%5CLARGE%20%5Cmbox%7B%7B%5Ccolor%7BRed%7D%20magnetization%7D%20increases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434" y="3418173"/>
            <a:ext cx="384810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 descr="https://latex.codecogs.com/png.latex?%5Cdpi%7B150%7D%20%5CLARGE%20%5Cmbox%7B%7B%5Ccolor%7BRed%7D%20excitation%7D%20decreases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416" y="3875291"/>
            <a:ext cx="320992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s://latex.codecogs.com/png.latex?%5Cdpi%7B150%7D%20%5CLARGE%20%5Cmbox%7BIndeed%3A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772" y="847725"/>
            <a:ext cx="11430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040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23" grpId="0"/>
      <p:bldP spid="2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16" y="1403573"/>
            <a:ext cx="4104456" cy="5777969"/>
          </a:xfrm>
          <a:prstGeom prst="rect">
            <a:avLst/>
          </a:prstGeom>
        </p:spPr>
      </p:pic>
      <p:sp>
        <p:nvSpPr>
          <p:cNvPr id="3" name="Textfeld 14"/>
          <p:cNvSpPr txBox="1"/>
          <p:nvPr/>
        </p:nvSpPr>
        <p:spPr>
          <a:xfrm>
            <a:off x="1151880" y="539477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u="sng" dirty="0" smtClean="0"/>
              <a:t>International workshop on this new research field</a:t>
            </a:r>
            <a:endParaRPr lang="de-CH" sz="2800" u="sng" dirty="0"/>
          </a:p>
        </p:txBody>
      </p:sp>
      <p:sp>
        <p:nvSpPr>
          <p:cNvPr id="5" name="Textfeld 14"/>
          <p:cNvSpPr txBox="1"/>
          <p:nvPr/>
        </p:nvSpPr>
        <p:spPr>
          <a:xfrm>
            <a:off x="4896296" y="3203773"/>
            <a:ext cx="51123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400" dirty="0" smtClean="0"/>
              <a:t>See website</a:t>
            </a:r>
          </a:p>
          <a:p>
            <a:pPr algn="ctr"/>
            <a:r>
              <a:rPr lang="de-CH" sz="2400" dirty="0" smtClean="0"/>
              <a:t> </a:t>
            </a:r>
          </a:p>
          <a:p>
            <a:pPr algn="ctr"/>
            <a:r>
              <a:rPr lang="de-CH" sz="2400" dirty="0" smtClean="0">
                <a:hlinkClick r:id="rId3"/>
              </a:rPr>
              <a:t>www.physics.ox.ac.uk/confs/pauli2016</a:t>
            </a:r>
            <a:endParaRPr lang="de-CH" sz="2400" dirty="0" smtClean="0"/>
          </a:p>
          <a:p>
            <a:pPr algn="ctr"/>
            <a:endParaRPr lang="de-CH" sz="2400" dirty="0"/>
          </a:p>
          <a:p>
            <a:pPr algn="ctr"/>
            <a:r>
              <a:rPr lang="de-CH" sz="2400" dirty="0" smtClean="0"/>
              <a:t>for recorded talks, slides, posters,...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111459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411354" y="2490164"/>
            <a:ext cx="2055647" cy="181807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" name="Textfeld 8"/>
          <p:cNvSpPr txBox="1"/>
          <p:nvPr/>
        </p:nvSpPr>
        <p:spPr>
          <a:xfrm>
            <a:off x="3626612" y="1981711"/>
            <a:ext cx="1799996" cy="44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>
                <a:solidFill>
                  <a:srgbClr val="FF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pinning</a:t>
            </a: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259153" y="2039092"/>
            <a:ext cx="3060235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point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on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boundary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: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6265639" y="3678512"/>
            <a:ext cx="3334679" cy="77003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dirty="0" err="1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r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estricted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dynamics</a:t>
            </a: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5" name="Freihandform 14"/>
          <p:cNvSpPr/>
          <p:nvPr/>
        </p:nvSpPr>
        <p:spPr>
          <a:xfrm>
            <a:off x="7514426" y="2761965"/>
            <a:ext cx="191191" cy="68653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1 10800"/>
              <a:gd name="f11" fmla="pin 0 f0 216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2"/>
              <a:gd name="f18" fmla="+- 21600 0 f13"/>
              <a:gd name="f19" fmla="*/ 0 f14 1"/>
              <a:gd name="f20" fmla="*/ f12 f7 1"/>
              <a:gd name="f21" fmla="*/ f18 f12 1"/>
              <a:gd name="f22" fmla="*/ f19 1 f14"/>
              <a:gd name="f23" fmla="*/ f17 f7 1"/>
              <a:gd name="f24" fmla="*/ f21 1 10800"/>
              <a:gd name="f25" fmla="*/ f22 f8 1"/>
              <a:gd name="f26" fmla="+- f13 f24 0"/>
              <a:gd name="f27" fmla="*/ f26 f8 1"/>
            </a:gdLst>
            <a:ahLst>
              <a:ahXY gdRefX="f1" minX="f4" maxX="f6" gdRefY="f0" minY="f4" maxY="f5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" t="f25" r="f23" b="f27"/>
            <a:pathLst>
              <a:path w="21600" h="21600">
                <a:moveTo>
                  <a:pt x="f12" y="f4"/>
                </a:moveTo>
                <a:lnTo>
                  <a:pt x="f12" y="f13"/>
                </a:lnTo>
                <a:lnTo>
                  <a:pt x="f4" y="f13"/>
                </a:lnTo>
                <a:lnTo>
                  <a:pt x="f6" y="f5"/>
                </a:lnTo>
                <a:lnTo>
                  <a:pt x="f5" y="f13"/>
                </a:lnTo>
                <a:lnTo>
                  <a:pt x="f17" y="f13"/>
                </a:lnTo>
                <a:lnTo>
                  <a:pt x="f17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6226907" y="3635035"/>
            <a:ext cx="3064689" cy="539998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2726605" y="5951881"/>
            <a:ext cx="2700003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>
                <a:solidFill>
                  <a:srgbClr val="FF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generalization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of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18" name="Gerade Verbindung 17"/>
          <p:cNvSpPr/>
          <p:nvPr/>
        </p:nvSpPr>
        <p:spPr>
          <a:xfrm>
            <a:off x="6265639" y="6886988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9" name="Gerade Verbindung 18"/>
          <p:cNvSpPr/>
          <p:nvPr/>
        </p:nvSpPr>
        <p:spPr>
          <a:xfrm>
            <a:off x="6265639" y="6166980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0" name="Gerade Verbindung 19"/>
          <p:cNvSpPr/>
          <p:nvPr/>
        </p:nvSpPr>
        <p:spPr>
          <a:xfrm>
            <a:off x="6265639" y="5446981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1" name="Gerade Verbindung 20"/>
          <p:cNvSpPr/>
          <p:nvPr/>
        </p:nvSpPr>
        <p:spPr>
          <a:xfrm>
            <a:off x="6535643" y="6679304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2" name="Freihandform 21"/>
          <p:cNvSpPr/>
          <p:nvPr/>
        </p:nvSpPr>
        <p:spPr>
          <a:xfrm>
            <a:off x="6445639" y="6814988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3" name="Gerade Verbindung 22"/>
          <p:cNvSpPr/>
          <p:nvPr/>
        </p:nvSpPr>
        <p:spPr>
          <a:xfrm>
            <a:off x="6535643" y="5986980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4" name="Freihandform 23"/>
          <p:cNvSpPr/>
          <p:nvPr/>
        </p:nvSpPr>
        <p:spPr>
          <a:xfrm>
            <a:off x="6445639" y="6094980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5" name="Gerade Verbindung 24"/>
          <p:cNvSpPr/>
          <p:nvPr/>
        </p:nvSpPr>
        <p:spPr>
          <a:xfrm>
            <a:off x="6715643" y="5248981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6" name="Freihandform 25"/>
          <p:cNvSpPr/>
          <p:nvPr/>
        </p:nvSpPr>
        <p:spPr>
          <a:xfrm>
            <a:off x="6625638" y="5374981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grpSp>
        <p:nvGrpSpPr>
          <p:cNvPr id="27" name="Gruppieren 26"/>
          <p:cNvGrpSpPr/>
          <p:nvPr/>
        </p:nvGrpSpPr>
        <p:grpSpPr>
          <a:xfrm>
            <a:off x="6899149" y="5850367"/>
            <a:ext cx="90005" cy="539998"/>
            <a:chOff x="6929999" y="6047997"/>
            <a:chExt cx="90005" cy="539998"/>
          </a:xfrm>
        </p:grpSpPr>
        <p:sp>
          <p:nvSpPr>
            <p:cNvPr id="28" name="Gerade Verbindung 27"/>
            <p:cNvSpPr/>
            <p:nvPr/>
          </p:nvSpPr>
          <p:spPr>
            <a:xfrm flipV="1">
              <a:off x="6929999" y="6047997"/>
              <a:ext cx="0" cy="539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8004">
              <a:solidFill>
                <a:srgbClr val="000000"/>
              </a:solidFill>
              <a:prstDash val="solid"/>
              <a:tailEnd type="arrow"/>
            </a:ln>
          </p:spPr>
          <p:txBody>
            <a:bodyPr vert="horz" wrap="square" lIns="99002" tIns="54004" rIns="99002" bIns="54004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  <p:sp>
          <p:nvSpPr>
            <p:cNvPr id="29" name="Freihandform 28"/>
            <p:cNvSpPr/>
            <p:nvPr/>
          </p:nvSpPr>
          <p:spPr>
            <a:xfrm>
              <a:off x="7020004" y="6479996"/>
              <a:ext cx="0" cy="0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abs f3"/>
                <a:gd name="f9" fmla="abs f4"/>
                <a:gd name="f10" fmla="abs f5"/>
                <a:gd name="f11" fmla="+- 2700000 f1 0"/>
                <a:gd name="f12" fmla="?: f8 f3 1"/>
                <a:gd name="f13" fmla="?: f9 f4 1"/>
                <a:gd name="f14" fmla="?: f10 f5 1"/>
                <a:gd name="f15" fmla="+- f11 0 f1"/>
                <a:gd name="f16" fmla="*/ f12 1 21600"/>
                <a:gd name="f17" fmla="*/ f13 1 21600"/>
                <a:gd name="f18" fmla="*/ 21600 f12 1"/>
                <a:gd name="f19" fmla="*/ 21600 f13 1"/>
                <a:gd name="f20" fmla="+- f15 f1 0"/>
                <a:gd name="f21" fmla="min f17 f16"/>
                <a:gd name="f22" fmla="*/ f18 1 f14"/>
                <a:gd name="f23" fmla="*/ f19 1 f14"/>
                <a:gd name="f24" fmla="*/ f20 f7 1"/>
                <a:gd name="f25" fmla="val f22"/>
                <a:gd name="f26" fmla="val f23"/>
                <a:gd name="f27" fmla="*/ f24 1 f0"/>
                <a:gd name="f28" fmla="*/ f6 f21 1"/>
                <a:gd name="f29" fmla="+- f26 0 f6"/>
                <a:gd name="f30" fmla="+- f25 0 f6"/>
                <a:gd name="f31" fmla="+- 0 0 f27"/>
                <a:gd name="f32" fmla="*/ f29 1 2"/>
                <a:gd name="f33" fmla="*/ f30 1 2"/>
                <a:gd name="f34" fmla="+- 0 0 f31"/>
                <a:gd name="f35" fmla="+- f6 f32 0"/>
                <a:gd name="f36" fmla="+- f6 f33 0"/>
                <a:gd name="f37" fmla="*/ f34 f0 1"/>
                <a:gd name="f38" fmla="*/ f33 f21 1"/>
                <a:gd name="f39" fmla="*/ f32 f21 1"/>
                <a:gd name="f40" fmla="*/ f37 1 f7"/>
                <a:gd name="f41" fmla="*/ f35 f21 1"/>
                <a:gd name="f42" fmla="+- f40 0 f1"/>
                <a:gd name="f43" fmla="cos 1 f42"/>
                <a:gd name="f44" fmla="sin 1 f42"/>
                <a:gd name="f45" fmla="+- 0 0 f43"/>
                <a:gd name="f46" fmla="+- 0 0 f44"/>
                <a:gd name="f47" fmla="+- 0 0 f45"/>
                <a:gd name="f48" fmla="+- 0 0 f46"/>
                <a:gd name="f49" fmla="val f47"/>
                <a:gd name="f50" fmla="val f48"/>
                <a:gd name="f51" fmla="*/ f49 f33 1"/>
                <a:gd name="f52" fmla="*/ f50 f32 1"/>
                <a:gd name="f53" fmla="+- f36 0 f51"/>
                <a:gd name="f54" fmla="+- f36 f51 0"/>
                <a:gd name="f55" fmla="+- f35 0 f52"/>
                <a:gd name="f56" fmla="+- f35 f52 0"/>
                <a:gd name="f57" fmla="*/ f53 f21 1"/>
                <a:gd name="f58" fmla="*/ f55 f21 1"/>
                <a:gd name="f59" fmla="*/ f54 f21 1"/>
                <a:gd name="f60" fmla="*/ f56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7" t="f58" r="f59" b="f60"/>
              <a:pathLst>
                <a:path>
                  <a:moveTo>
                    <a:pt x="f28" y="f41"/>
                  </a:moveTo>
                  <a:arcTo wR="f38" hR="f39" stAng="f0" swAng="f1"/>
                  <a:arcTo wR="f38" hR="f39" stAng="f2" swAng="f1"/>
                  <a:arcTo wR="f38" hR="f39" stAng="f6" swAng="f1"/>
                  <a:arcTo wR="f38" hR="f39" stAng="f1" swAng="f1"/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</a:ln>
          </p:spPr>
          <p:txBody>
            <a:bodyPr vert="horz" wrap="square" lIns="90004" tIns="44997" rIns="90004" bIns="44997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</p:grpSp>
      <p:grpSp>
        <p:nvGrpSpPr>
          <p:cNvPr id="30" name="Gruppieren 29"/>
          <p:cNvGrpSpPr/>
          <p:nvPr/>
        </p:nvGrpSpPr>
        <p:grpSpPr>
          <a:xfrm>
            <a:off x="6903453" y="6544018"/>
            <a:ext cx="90005" cy="539998"/>
            <a:chOff x="6929999" y="6767995"/>
            <a:chExt cx="90005" cy="539998"/>
          </a:xfrm>
        </p:grpSpPr>
        <p:sp>
          <p:nvSpPr>
            <p:cNvPr id="31" name="Gerade Verbindung 30"/>
            <p:cNvSpPr/>
            <p:nvPr/>
          </p:nvSpPr>
          <p:spPr>
            <a:xfrm flipV="1">
              <a:off x="6929999" y="6767995"/>
              <a:ext cx="0" cy="539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8004">
              <a:solidFill>
                <a:srgbClr val="000000"/>
              </a:solidFill>
              <a:prstDash val="solid"/>
              <a:tailEnd type="arrow"/>
            </a:ln>
          </p:spPr>
          <p:txBody>
            <a:bodyPr vert="horz" wrap="square" lIns="99002" tIns="54004" rIns="99002" bIns="54004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  <p:sp>
          <p:nvSpPr>
            <p:cNvPr id="32" name="Freihandform 31"/>
            <p:cNvSpPr/>
            <p:nvPr/>
          </p:nvSpPr>
          <p:spPr>
            <a:xfrm>
              <a:off x="7020004" y="7200003"/>
              <a:ext cx="0" cy="0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abs f3"/>
                <a:gd name="f9" fmla="abs f4"/>
                <a:gd name="f10" fmla="abs f5"/>
                <a:gd name="f11" fmla="+- 2700000 f1 0"/>
                <a:gd name="f12" fmla="?: f8 f3 1"/>
                <a:gd name="f13" fmla="?: f9 f4 1"/>
                <a:gd name="f14" fmla="?: f10 f5 1"/>
                <a:gd name="f15" fmla="+- f11 0 f1"/>
                <a:gd name="f16" fmla="*/ f12 1 21600"/>
                <a:gd name="f17" fmla="*/ f13 1 21600"/>
                <a:gd name="f18" fmla="*/ 21600 f12 1"/>
                <a:gd name="f19" fmla="*/ 21600 f13 1"/>
                <a:gd name="f20" fmla="+- f15 f1 0"/>
                <a:gd name="f21" fmla="min f17 f16"/>
                <a:gd name="f22" fmla="*/ f18 1 f14"/>
                <a:gd name="f23" fmla="*/ f19 1 f14"/>
                <a:gd name="f24" fmla="*/ f20 f7 1"/>
                <a:gd name="f25" fmla="val f22"/>
                <a:gd name="f26" fmla="val f23"/>
                <a:gd name="f27" fmla="*/ f24 1 f0"/>
                <a:gd name="f28" fmla="*/ f6 f21 1"/>
                <a:gd name="f29" fmla="+- f26 0 f6"/>
                <a:gd name="f30" fmla="+- f25 0 f6"/>
                <a:gd name="f31" fmla="+- 0 0 f27"/>
                <a:gd name="f32" fmla="*/ f29 1 2"/>
                <a:gd name="f33" fmla="*/ f30 1 2"/>
                <a:gd name="f34" fmla="+- 0 0 f31"/>
                <a:gd name="f35" fmla="+- f6 f32 0"/>
                <a:gd name="f36" fmla="+- f6 f33 0"/>
                <a:gd name="f37" fmla="*/ f34 f0 1"/>
                <a:gd name="f38" fmla="*/ f33 f21 1"/>
                <a:gd name="f39" fmla="*/ f32 f21 1"/>
                <a:gd name="f40" fmla="*/ f37 1 f7"/>
                <a:gd name="f41" fmla="*/ f35 f21 1"/>
                <a:gd name="f42" fmla="+- f40 0 f1"/>
                <a:gd name="f43" fmla="cos 1 f42"/>
                <a:gd name="f44" fmla="sin 1 f42"/>
                <a:gd name="f45" fmla="+- 0 0 f43"/>
                <a:gd name="f46" fmla="+- 0 0 f44"/>
                <a:gd name="f47" fmla="+- 0 0 f45"/>
                <a:gd name="f48" fmla="+- 0 0 f46"/>
                <a:gd name="f49" fmla="val f47"/>
                <a:gd name="f50" fmla="val f48"/>
                <a:gd name="f51" fmla="*/ f49 f33 1"/>
                <a:gd name="f52" fmla="*/ f50 f32 1"/>
                <a:gd name="f53" fmla="+- f36 0 f51"/>
                <a:gd name="f54" fmla="+- f36 f51 0"/>
                <a:gd name="f55" fmla="+- f35 0 f52"/>
                <a:gd name="f56" fmla="+- f35 f52 0"/>
                <a:gd name="f57" fmla="*/ f53 f21 1"/>
                <a:gd name="f58" fmla="*/ f55 f21 1"/>
                <a:gd name="f59" fmla="*/ f54 f21 1"/>
                <a:gd name="f60" fmla="*/ f56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7" t="f58" r="f59" b="f60"/>
              <a:pathLst>
                <a:path>
                  <a:moveTo>
                    <a:pt x="f28" y="f41"/>
                  </a:moveTo>
                  <a:arcTo wR="f38" hR="f39" stAng="f0" swAng="f1"/>
                  <a:arcTo wR="f38" hR="f39" stAng="f2" swAng="f1"/>
                  <a:arcTo wR="f38" hR="f39" stAng="f6" swAng="f1"/>
                  <a:arcTo wR="f38" hR="f39" stAng="f1" swAng="f1"/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</a:ln>
          </p:spPr>
          <p:txBody>
            <a:bodyPr vert="horz" wrap="square" lIns="90004" tIns="44997" rIns="90004" bIns="44997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</p:grpSp>
      <p:sp>
        <p:nvSpPr>
          <p:cNvPr id="35" name="Textfeld 34"/>
          <p:cNvSpPr txBox="1"/>
          <p:nvPr/>
        </p:nvSpPr>
        <p:spPr>
          <a:xfrm>
            <a:off x="7885645" y="4978982"/>
            <a:ext cx="1979996" cy="77003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decay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impossible</a:t>
            </a:r>
          </a:p>
        </p:txBody>
      </p:sp>
      <p:cxnSp>
        <p:nvCxnSpPr>
          <p:cNvPr id="37" name="Gerade Verbindung mit Pfeil 36"/>
          <p:cNvCxnSpPr/>
          <p:nvPr/>
        </p:nvCxnSpPr>
        <p:spPr>
          <a:xfrm flipV="1">
            <a:off x="1411354" y="1787240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>
            <a:off x="1194853" y="4308235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544" y="1727201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671" y="4496001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gelmäßiges Fünfeck 40"/>
          <p:cNvSpPr/>
          <p:nvPr/>
        </p:nvSpPr>
        <p:spPr>
          <a:xfrm rot="1657296">
            <a:off x="1277530" y="2621611"/>
            <a:ext cx="1792926" cy="797394"/>
          </a:xfrm>
          <a:prstGeom prst="pentagon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42" name="Gerade Verbindung mit Pfeil 41"/>
          <p:cNvCxnSpPr/>
          <p:nvPr/>
        </p:nvCxnSpPr>
        <p:spPr>
          <a:xfrm flipH="1">
            <a:off x="2742190" y="2351891"/>
            <a:ext cx="821887" cy="461427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/>
          <p:nvPr/>
        </p:nvCxnSpPr>
        <p:spPr>
          <a:xfrm flipH="1">
            <a:off x="6899149" y="5266982"/>
            <a:ext cx="986496" cy="97017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ihandform 42"/>
          <p:cNvSpPr/>
          <p:nvPr/>
        </p:nvSpPr>
        <p:spPr>
          <a:xfrm>
            <a:off x="6809149" y="6081295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5" name="Freihandform 44"/>
          <p:cNvSpPr/>
          <p:nvPr/>
        </p:nvSpPr>
        <p:spPr>
          <a:xfrm>
            <a:off x="6809149" y="6778988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999448" y="4326425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0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3282103" y="4308235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49" name="Freihandform 48"/>
          <p:cNvSpPr/>
          <p:nvPr/>
        </p:nvSpPr>
        <p:spPr>
          <a:xfrm>
            <a:off x="2465115" y="2813318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369611" y="228245"/>
            <a:ext cx="7419660" cy="779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4400" u="sng" kern="0" dirty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2</a:t>
            </a:r>
            <a:r>
              <a:rPr lang="de-DE" sz="4400" b="0" i="0" u="sng" strike="noStrike" kern="1200" cap="none" spc="0" baseline="0" dirty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) Relevance of (quasi)pinning</a:t>
            </a:r>
          </a:p>
        </p:txBody>
      </p:sp>
    </p:spTree>
    <p:extLst>
      <p:ext uri="{BB962C8B-B14F-4D97-AF65-F5344CB8AC3E}">
        <p14:creationId xmlns:p14="http://schemas.microsoft.com/office/powerpoint/2010/main" val="2945181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5" grpId="0" animBg="1"/>
      <p:bldP spid="16" grpId="0" animBg="1"/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5" grpId="0"/>
      <p:bldP spid="43" grpId="0" animBg="1"/>
      <p:bldP spid="45" grpId="0" animBg="1"/>
      <p:bldP spid="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439912" y="890023"/>
            <a:ext cx="8280920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https://latex.codecogs.com/png.latex?%5Cdpi%7B200%7D%20%5Clarge%20%5Cvec%7B%5Clambda%7D%20%5Cin%20%5Cpartial%20%5Cmathcal%7BP%7D%5C%2C%5Cmbox%7B%28%7B%5Ccolor%7BRed%7D%20pinning%7D%29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944" y="1081850"/>
            <a:ext cx="27241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latex.codecogs.com/png.latex?%5Cdpi%7B200%7D%20%5Clarge%20%5CRightarrow%5C%2C%5C%2C%20%5Cmbox%7Bsimplified%20structure%20of%7D%5C%2C%5C%2C%7C%5CPsi%5Crang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272" y="1167575"/>
            <a:ext cx="479107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latex.codecogs.com/png.latex?%5Cdpi%7B200%7D%20%5Clarge%20%5Cunderline%7B%5Cmbox%7BThm%3A%7D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830" y="1215200"/>
            <a:ext cx="895350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s://latex.codecogs.com/png.latex?%5Cdpi%7B200%7D%20%5Clarge%20%5Cmbox%7B%60%60extremal%20local%20information%7D%5C%2C%5CRightarrow%5C%2C%5Cmbox%7Bglobal%20structure%27%27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920" y="2258175"/>
            <a:ext cx="78390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0" descr="https://latex.codecogs.com/png.latex?%5Cdpi%7B200%7D%20%5Clarge%20%5Cmbox%7BExample%3A%203%20fermions%20%5C%26%206%20orbitals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16" y="3801546"/>
            <a:ext cx="54292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8" descr="https://latex.codecogs.com/png.latex?%5Cdpi%7B200%7D%20%5Clarge%20%7C%5CPsi%5Crangle%5C%2C%5C%2C%5Cmbox%7Bspanned%20only%20by%3A%20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128" y="6099171"/>
            <a:ext cx="336232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https://latex.codecogs.com/png.latex?%5Cdpi%7B150%7D%20%5CLARGE%20%7C1%2C2%2C3%5Crangle_f%2C%5C%2C%5C%2C%7C1%2C4%2C5%5Crangle_f%2C%5C%2C%5C%2C%7C2%2C4%2C6%5Crangle_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304" y="6074334"/>
            <a:ext cx="469582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latex.codecogs.com/gif.latex?%5Cdpi%7B200%7D%20%5Clarge%20%5Cmbox%7Bsaturation%20of%3A%7D%5C%2C%5C%2C%5C%2CD%28%5Cvec%7B%5Clambda%7D%29%5Cequiv%202-%5Clambda_1-%5Clambda_2-%5Clambda_4%20%5Cgeq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769" y="4593870"/>
            <a:ext cx="70294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s://latex.codecogs.com/png.latex?%5Cdpi%7B150%7D%20%5CLARGE%20%5CRightarrow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735037" y="5381781"/>
            <a:ext cx="548044" cy="337258"/>
          </a:xfrm>
          <a:prstGeom prst="rect">
            <a:avLst/>
          </a:prstGeom>
          <a:noFill/>
          <a:scene3d>
            <a:camera prst="orthographicFront">
              <a:rot lat="0" lon="9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https://latex.codecogs.com/png.latex?%5Cdpi%7B120%7D%20%5Clarge%20%5Cmbox%7B%5BCS%2C%20C.Benavides-Riveros%2C%20P.Vrana%2C%20Phys.%7ERev.%7EA%2096%2C%20052312%20%282017%29%5D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976" y="2988871"/>
            <a:ext cx="664845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990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latex.codecogs.com/png.latex?%5Cdpi%7B200%7D%20%5Clarge%20%5Cmbox%7Bpick%20facet%20%7D%20F%20%5Cmbox%7B%20of%20polytope%20%7D%5Cmathal%7BP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896" y="2087211"/>
            <a:ext cx="433387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https://latex.codecogs.com/png.latex?%5Cdpi%7B200%7D%20%5Clarge%20%5CRightarrow%20%5Cquad%20%5Cmbox%7Bstate%20manifold%20%7D%5Cmathcal%7BM%7D_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421" y="2951038"/>
            <a:ext cx="3943350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6" descr="https://latex.codecogs.com/png.latex?%5Cdpi%7B200%7D%20%5Clarge%20%5CRightarrow%20%5Cquad%20%5Cmbox%7Bvariational%20ansatz%3A%20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329" y="4840084"/>
            <a:ext cx="380047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4" name="Picture 8" descr="https://latex.codecogs.com/png.latex?%5Cdpi%7B200%7D%20%5Clarge%20E_%7BF%7D%5Cequiv%20%5Cmin_%7B%7C%5CPsi%5Crangle%5Cin%20%5Cmathcal%7BM%7D_F%7D%5Cbig%28%5Clangle%5CPsi%7C%5Chat%7BH%7D%7C%5CPsi%5Crangle%5Cbig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727" y="5936377"/>
            <a:ext cx="3810000" cy="704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eck 6"/>
          <p:cNvSpPr/>
          <p:nvPr/>
        </p:nvSpPr>
        <p:spPr>
          <a:xfrm>
            <a:off x="2190827" y="5728760"/>
            <a:ext cx="4464497" cy="11200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 descr="https://latex.codecogs.com/png.latex?%5Cdpi%7B200%7D%20%5Clarge%20%5Cmbox%7Be.g.%7D%5C%2C%5C%2C%5C%2C%7C%5CPsi%5Crangle%20%3D%20%5Calpha%20%5C%2C%7C1%2C2%2C3%5Crangle_f%5C%2C&amp;plus;%5C%2C%5Cbeta%20%5C%2C%7C1%2C4%2C5%5Crangle_f%5C%2C&amp;plus;%5C%2C%5Cgamma%5C%2C%7C2%2C4%2C6%5Crangle_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968" y="3739133"/>
            <a:ext cx="7743825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feld 1"/>
          <p:cNvSpPr txBox="1"/>
          <p:nvPr/>
        </p:nvSpPr>
        <p:spPr>
          <a:xfrm>
            <a:off x="719832" y="546186"/>
            <a:ext cx="6848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400" u="sng" dirty="0" smtClean="0">
                <a:solidFill>
                  <a:srgbClr val="0000FF"/>
                </a:solidFill>
              </a:rPr>
              <a:t>3a) Ground state problem</a:t>
            </a:r>
            <a:endParaRPr lang="en-US" sz="4400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82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://latex.codecogs.com/png.latex?%5Cdpi%7B200%7D%20%5Clarge%20%5Cfrac%7B%5CDelta%20E%7D%7BE_%7Bcorr%7D%7D%20%5C%2C%5C%2C%5Cleq%20%5C%2C%5C%2C%5Ctilde%7BC%7D%5C%2C%5C%2C%5C%2C%5Cfrac%7BD%28%5Cvec%7B%5Clambda%7D%29%7D%7BS%28%5Cvec%7B%5Clambda%7D%29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323" y="5163564"/>
            <a:ext cx="3212862" cy="116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hteck 6"/>
          <p:cNvSpPr/>
          <p:nvPr/>
        </p:nvSpPr>
        <p:spPr>
          <a:xfrm>
            <a:off x="1414420" y="5012894"/>
            <a:ext cx="4144894" cy="144066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  <p:pic>
        <p:nvPicPr>
          <p:cNvPr id="16386" name="Picture 2" descr="https://latex.codecogs.com/png.latex?%5Cdpi%7B200%7D%20%5Clarge%20%5Cmbox%7Bnumerical%20quality%3F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10" y="539477"/>
            <a:ext cx="29813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410" y="1197503"/>
            <a:ext cx="4573904" cy="332480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314" y="901428"/>
            <a:ext cx="3883896" cy="5256052"/>
          </a:xfrm>
          <a:prstGeom prst="rect">
            <a:avLst/>
          </a:prstGeom>
        </p:spPr>
      </p:pic>
      <p:pic>
        <p:nvPicPr>
          <p:cNvPr id="10" name="Picture 4" descr="https://latex.codecogs.com/png.latex?%5Cdpi%7B120%7D%20%5Clarge%20%5Cmbox%7B%5BCS%2C%20C.Benavides-Riveros%2C%20P.Vrana%2C%20Phys.%7ERev.%7EA%2096%2C%20052312%20%282017%29%5D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10" y="6726860"/>
            <a:ext cx="664845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latex.codecogs.com/png.latex?%5Cdpi%7B120%7D%20%5Clarge%20%5Cmbox%7B%5BC.Benavides-Riveros%2C%20CS%2C%20Z.%20Phys.%20Chem.%20230%2C%205-7%20%282016%29%20&amp;plus;%20forthcoming%20paper%20%282018%29%5D%20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10" y="7140693"/>
            <a:ext cx="856297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43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935856" y="539477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u="sng" dirty="0" smtClean="0"/>
              <a:t>Hierarchy of MCSCF ansatzes</a:t>
            </a:r>
            <a:endParaRPr lang="en-US" sz="3200" u="sng" dirty="0"/>
          </a:p>
        </p:txBody>
      </p:sp>
      <p:sp>
        <p:nvSpPr>
          <p:cNvPr id="3" name="Oval 2"/>
          <p:cNvSpPr/>
          <p:nvPr/>
        </p:nvSpPr>
        <p:spPr>
          <a:xfrm>
            <a:off x="6192440" y="202435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4906563" y="291878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770659" y="292183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624488" y="291574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7488584" y="291878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042467" y="381888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4906563" y="382193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5760392" y="381584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624488" y="381888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488584" y="381584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8352680" y="381888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4258491" y="4750625"/>
            <a:ext cx="432048" cy="79208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172660" y="4759968"/>
            <a:ext cx="288032" cy="79208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153462" y="6499232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4017558" y="6502280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4871387" y="649618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5735483" y="6499232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6599579" y="649618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7463675" y="64992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8326074" y="6493136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9190170" y="6496184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Connector 35"/>
          <p:cNvCxnSpPr>
            <a:stCxn id="8" idx="7"/>
            <a:endCxn id="3" idx="3"/>
          </p:cNvCxnSpPr>
          <p:nvPr/>
        </p:nvCxnSpPr>
        <p:spPr>
          <a:xfrm flipV="1">
            <a:off x="5090951" y="2208740"/>
            <a:ext cx="1133125" cy="741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9" idx="0"/>
            <a:endCxn id="3" idx="4"/>
          </p:cNvCxnSpPr>
          <p:nvPr/>
        </p:nvCxnSpPr>
        <p:spPr>
          <a:xfrm flipV="1">
            <a:off x="5878671" y="2240376"/>
            <a:ext cx="421781" cy="6814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10" idx="0"/>
            <a:endCxn id="3" idx="4"/>
          </p:cNvCxnSpPr>
          <p:nvPr/>
        </p:nvCxnSpPr>
        <p:spPr>
          <a:xfrm flipH="1" flipV="1">
            <a:off x="6300452" y="2240376"/>
            <a:ext cx="432048" cy="6753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1" idx="1"/>
            <a:endCxn id="3" idx="5"/>
          </p:cNvCxnSpPr>
          <p:nvPr/>
        </p:nvCxnSpPr>
        <p:spPr>
          <a:xfrm flipH="1" flipV="1">
            <a:off x="6376828" y="2208740"/>
            <a:ext cx="1143392" cy="741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8" idx="3"/>
          </p:cNvCxnSpPr>
          <p:nvPr/>
        </p:nvCxnSpPr>
        <p:spPr>
          <a:xfrm flipV="1">
            <a:off x="4205896" y="3103177"/>
            <a:ext cx="732303" cy="74087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19" idx="0"/>
            <a:endCxn id="11" idx="5"/>
          </p:cNvCxnSpPr>
          <p:nvPr/>
        </p:nvCxnSpPr>
        <p:spPr>
          <a:xfrm flipH="1" flipV="1">
            <a:off x="7672972" y="3103177"/>
            <a:ext cx="787720" cy="7157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10" idx="5"/>
          </p:cNvCxnSpPr>
          <p:nvPr/>
        </p:nvCxnSpPr>
        <p:spPr>
          <a:xfrm flipH="1" flipV="1">
            <a:off x="6808876" y="3100129"/>
            <a:ext cx="759475" cy="7473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 flipV="1">
            <a:off x="5920714" y="3102020"/>
            <a:ext cx="759475" cy="7473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17" idx="0"/>
            <a:endCxn id="10" idx="4"/>
          </p:cNvCxnSpPr>
          <p:nvPr/>
        </p:nvCxnSpPr>
        <p:spPr>
          <a:xfrm flipV="1">
            <a:off x="6732500" y="3131765"/>
            <a:ext cx="0" cy="6871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014575" y="3131765"/>
            <a:ext cx="0" cy="6871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5878671" y="3117471"/>
            <a:ext cx="0" cy="6871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 flipV="1">
            <a:off x="5059958" y="3083492"/>
            <a:ext cx="759475" cy="7473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00" idx="0"/>
          </p:cNvCxnSpPr>
          <p:nvPr/>
        </p:nvCxnSpPr>
        <p:spPr>
          <a:xfrm flipH="1" flipV="1">
            <a:off x="7554764" y="3100131"/>
            <a:ext cx="41832" cy="7157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>
          <a:xfrm>
            <a:off x="6624487" y="3822056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5770659" y="2915741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8" name="Straight Connector 77"/>
          <p:cNvCxnSpPr/>
          <p:nvPr/>
        </p:nvCxnSpPr>
        <p:spPr>
          <a:xfrm flipV="1">
            <a:off x="5878671" y="3128717"/>
            <a:ext cx="0" cy="6871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 flipV="1">
            <a:off x="5917325" y="3099941"/>
            <a:ext cx="759475" cy="7473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6732499" y="4031865"/>
            <a:ext cx="0" cy="6871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 flipV="1">
            <a:off x="6808876" y="3965135"/>
            <a:ext cx="759475" cy="7473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endCxn id="76" idx="3"/>
          </p:cNvCxnSpPr>
          <p:nvPr/>
        </p:nvCxnSpPr>
        <p:spPr>
          <a:xfrm flipV="1">
            <a:off x="5439695" y="4006444"/>
            <a:ext cx="1216428" cy="70603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30" idx="0"/>
          </p:cNvCxnSpPr>
          <p:nvPr/>
        </p:nvCxnSpPr>
        <p:spPr>
          <a:xfrm flipV="1">
            <a:off x="4979399" y="5815156"/>
            <a:ext cx="0" cy="6810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33" idx="1"/>
          </p:cNvCxnSpPr>
          <p:nvPr/>
        </p:nvCxnSpPr>
        <p:spPr>
          <a:xfrm flipH="1" flipV="1">
            <a:off x="5607713" y="5695238"/>
            <a:ext cx="1887598" cy="83563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32" idx="1"/>
          </p:cNvCxnSpPr>
          <p:nvPr/>
        </p:nvCxnSpPr>
        <p:spPr>
          <a:xfrm flipH="1" flipV="1">
            <a:off x="5334169" y="5800847"/>
            <a:ext cx="1297046" cy="72697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https://latex.codecogs.com/png.latex?%5Cdpi%7B120%7D%20%5CLARGE%20%5Cmbox%7BHF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593" y="1697339"/>
            <a:ext cx="4095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" name="Oval 97"/>
          <p:cNvSpPr/>
          <p:nvPr/>
        </p:nvSpPr>
        <p:spPr>
          <a:xfrm>
            <a:off x="4042466" y="3815841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/>
          <p:cNvSpPr/>
          <p:nvPr/>
        </p:nvSpPr>
        <p:spPr>
          <a:xfrm>
            <a:off x="4906562" y="3818889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/>
          <p:cNvSpPr/>
          <p:nvPr/>
        </p:nvSpPr>
        <p:spPr>
          <a:xfrm>
            <a:off x="7488584" y="3815841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/>
          <p:cNvSpPr/>
          <p:nvPr/>
        </p:nvSpPr>
        <p:spPr>
          <a:xfrm>
            <a:off x="8350388" y="382093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8" descr="https://latex.codecogs.com/gif.latex?%5Cdpi%7B150%7D%20%5CLARGE%20%5Cmbox%7B0-dim%20faces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38" y="1903939"/>
            <a:ext cx="18192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https://latex.codecogs.com/gif.latex?%5Cdpi%7B150%7D%20%5CLARGE%20%5Cmbox%7B1-dim%20faces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88" y="2833060"/>
            <a:ext cx="180022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latex.codecogs.com/gif.latex?%5Cdpi%7B150%7D%20%5CLARGE%20%5Cmbox%7B2-dim%20faces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88" y="3727064"/>
            <a:ext cx="18192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latex.codecogs.com/gif.latex?%5Cdpi%7B150%7D%20%5CLARGE%20%5Cmbox%7Br-dim%20faces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18" y="6404359"/>
            <a:ext cx="17811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402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76" grpId="0" animBg="1"/>
      <p:bldP spid="77" grpId="0" animBg="1"/>
      <p:bldP spid="98" grpId="0" animBg="1"/>
      <p:bldP spid="99" grpId="0" animBg="1"/>
      <p:bldP spid="100" grpId="0" animBg="1"/>
      <p:bldP spid="10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"/>
          <p:cNvSpPr txBox="1"/>
          <p:nvPr/>
        </p:nvSpPr>
        <p:spPr>
          <a:xfrm>
            <a:off x="1007864" y="611485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 smtClean="0">
                <a:solidFill>
                  <a:srgbClr val="0000FF"/>
                </a:solidFill>
              </a:rPr>
              <a:t>(IVb) 1RDM-Functional Theory</a:t>
            </a:r>
            <a:endParaRPr lang="en-US" sz="4000" u="sng" dirty="0">
              <a:solidFill>
                <a:srgbClr val="0000FF"/>
              </a:solidFill>
            </a:endParaRPr>
          </a:p>
        </p:txBody>
      </p:sp>
      <p:pic>
        <p:nvPicPr>
          <p:cNvPr id="1026" name="Picture 2" descr="https://latex.codecogs.com/png.latex?%5Cdpi%7B150%7D%20%5CLARGE%20%5Chat%7BH%7D%5C%2C%3D%5C%2C%5Chat%7BT%7D%5C%2C&amp;plus;%5C%2C%5Chat%7BU%7D%5C%2C&amp;plus;%5C%2C%5Chat%7BV%7D_%7Bee%7D%5C%2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160" y="2037033"/>
            <a:ext cx="3343275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png.latex?%5Cdpi%7B150%7D%20%5CLARGE%20%5Cmbox%7BHamiltonian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904" y="2113234"/>
            <a:ext cx="200977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atex.codecogs.com/png.latex?%5Cdpi%7B150%7D%20%5CLARGE%20%7B%5Ccolor%7BRed%7D%20%5Cmbox%7Bfixed%7D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795" y="2769900"/>
            <a:ext cx="7620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408464" y="1907629"/>
            <a:ext cx="762000" cy="74470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4" name="Picture 10" descr="https://latex.codecogs.com/png.latex?%5Cdpi%7B150%7D%20%5CLARGE%20%5CRightarrow%20%5Cquad%20%5Cexists%5C%2C%20%5Cmathcal%7BW%7D%5B%5Crho_1%5D%5C%2C%5C%2C%5Cmbox%7Bsuch%20that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904" y="3383706"/>
            <a:ext cx="38290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latex.codecogs.com/png.latex?%5Cdpi%7B150%7D%20%5CLARGE%20%5Cmbox%7Bminimization%20of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540" y="3405516"/>
            <a:ext cx="258127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latex.codecogs.com/png.latex?%5Cdpi%7B150%7D%20%5CLARGE%20%5Cmbox%7Bground%20state%20energy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717" y="5813478"/>
            <a:ext cx="32575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latex.codecogs.com/png.latex?%5Cdpi%7B150%7D%20%5CLARGE%20%5Cmbox%7Bground%20state%201RDM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926" y="5813478"/>
            <a:ext cx="32670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2880072" y="4956715"/>
            <a:ext cx="1418934" cy="69206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222954" y="4975236"/>
            <a:ext cx="1584176" cy="68481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6" name="Picture 22" descr="https://latex.codecogs.com/png.latex?%5Cdpi%7B150%7D%20%5CLARGE%20%5Cmbox%7Byields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006" y="5036145"/>
            <a:ext cx="9239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latex.codecogs.com/png.latex?%5Cdpi%7B150%7D%20%5CLARGE%20%5Cmbox%7Bfor%20all%7D%5C%2C%5C%2C%20%5Chat%7BT%7D&amp;plus;%5Chat%7BU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912" y="6592233"/>
            <a:ext cx="21717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atex.codecogs.com/png.latex?%5Cdpi%7B150%7D%20%5CLARGE%20%5Cmathcal%7BE%7D%5B%5Crho_1%5D%5C%2C%5Cequiv%5C%2C%5Cmbox%7BTr%7D_1%5B%28%5Chat%7BT%7D&amp;plus;%5Chat%7BU%7D%29%5Crho_1%5D%5C%2C&amp;plus;%5C%2C%5Cmathcal%7BW%7D%5B%5Crho_1%5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000" y="4116758"/>
            <a:ext cx="5534025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36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latex.codecogs.com/png.latex?%5Cdpi%7B200%7D%20%5CLARGE%20%5Cmbox%7BRole%20of%20GPCs%20in%201RDM-FT%3F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545" y="677378"/>
            <a:ext cx="629602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atex.codecogs.com/png.latex?%5Cdpi%7B150%7D%20%5CLARGE%20%5CRightarrow%5C%2C%5C%2C%5Cmbox%7Bexchange%20force%20close%20to%7D%5C%2C%5C%2C%5Cpartial%20%5Cmathcal%7BP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208" y="3143943"/>
            <a:ext cx="50482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latex.codecogs.com/png.latex?%5Cdpi%7B150%7D%20%5CLARGE%20%5Cmbox%7BHubbard%20clusters%3A%7D%5C%2C%5C%2C%5Cmathcal%7BW%7D%5Cequiv%5Csum_%7B%5Calpha%2C%5Cbeta%7D%5C%2C%20q_%7B%5Calpha%2C%5Cbeta%7D%28%5Chat%7BV%7D_%7Bee%7D%29%5C%2C%5Csqrt%7BD_%5Calpha%28%5Cvec%7B%5Clambda%7D%29%5C%2CD_%5Cbeta%28%5Cvec%7B%5Clambda%7D%29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40" y="5436021"/>
            <a:ext cx="8791575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https://latex.codecogs.com/png.latex?%5Cdpi%7B150%7D%20%5Clarge%20%5Cmbox%7B%5BCS%2C%20R.Schilling%2C%20forthcoming%20paper%2C%202018%5D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522" y="6735249"/>
            <a:ext cx="4639838" cy="260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833" y="1566248"/>
            <a:ext cx="3240360" cy="328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417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47912" y="278437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/>
              <a:t>Conclusion</a:t>
            </a:r>
            <a:endParaRPr lang="de-CH" sz="4000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95500" y="1512080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82123" y="2248189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https://latex.codecogs.com/png.latex?%5Cdpi%7B120%7D%20%5CLARGE%20%5CRightarrow%5C%2C%5C%2C%5Cmbox%7Bgeneralized%20Pauli%20constraints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959" y="1459412"/>
            <a:ext cx="4267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atex.codecogs.com/png.latex?%5Cdpi%7B120%7D%20%5CLARGE%20%5Cmbox%7Bfermionic%20exchange%20symmetry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265" y="1448488"/>
            <a:ext cx="39052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atex.codecogs.com/png.latex?%5Cdpi%7B120%7D%20%5CLARGE%20%5Cmbox%7Bstudy%20of%20concrete%20systems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265" y="2213882"/>
            <a:ext cx="336232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latex.codecogs.com/png.latex?%5Cdpi%7B120%7D%20%5CLARGE%20%5Cmbox%7BGPCs%20%28approx.%29%20saturated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851" y="2742823"/>
            <a:ext cx="34480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29072" y="2814789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8" name="Picture 14" descr="https://latex.codecogs.com/png.latex?%5Cdpi%7B120%7D%20%5CLARGE%20%5Cmbox%7Bmechanism%20behind%20quasipinning%3A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936" y="3312766"/>
            <a:ext cx="42576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32935" y="3352341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2" name="Picture 18" descr="https://latex.codecogs.com/png.latex?%5Cdpi%7B120%7D%20%5CLARGE%20%5Cmbox%7Benergy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9387" y="3125408"/>
            <a:ext cx="8667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latex.codecogs.com/png.latex?%5Cdpi%7B120%7D%20%5CLARGE%20%5Cmbox%7Bsymmetry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619" y="3524705"/>
            <a:ext cx="131445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latex.codecogs.com/png.latex?%5Cdpi%7B120%7D%20%5CLARGE%20%5Cmbox%7Bminim.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9387" y="3498274"/>
            <a:ext cx="89535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latex.codecogs.com/png.latex?%5Cdpi%7B120%7D%20%5CLARGE%20%5Cmbox%7Bexchange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4769" y="3087307"/>
            <a:ext cx="12001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ounded Rectangle 12"/>
          <p:cNvSpPr/>
          <p:nvPr/>
        </p:nvSpPr>
        <p:spPr>
          <a:xfrm>
            <a:off x="6234702" y="2971046"/>
            <a:ext cx="1296144" cy="881669"/>
          </a:xfrm>
          <a:prstGeom prst="round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8465611" y="3013217"/>
            <a:ext cx="1485841" cy="881669"/>
          </a:xfrm>
          <a:prstGeom prst="round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Lightning Bolt 19"/>
          <p:cNvSpPr/>
          <p:nvPr/>
        </p:nvSpPr>
        <p:spPr>
          <a:xfrm rot="615639">
            <a:off x="7710652" y="2964186"/>
            <a:ext cx="575153" cy="836791"/>
          </a:xfrm>
          <a:prstGeom prst="lightningBol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de-DE"/>
          </a:p>
        </p:txBody>
      </p:sp>
      <p:pic>
        <p:nvPicPr>
          <p:cNvPr id="43" name="Picture 10" descr="https://latex.codecogs.com/gif.latex?%5Cdpi%7B200%7D%20%5Clarge%20%7B%5Ccolor%7BRed%7D%20%5Cmbox%7Bconflict%7D%7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4532" y="2664533"/>
            <a:ext cx="1023087" cy="24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s://latex.codecogs.com/png.latex?%5Cdpi%7B120%7D%20%5CLARGE%20%5Cmbox%7Bphysical%20relevance%20of%20quasipinning%3A%7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265" y="4108209"/>
            <a:ext cx="4495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95500" y="4161375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61686" y="4661195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63798" y="5225582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2" name="Picture 28" descr="https://latex.codecogs.com/png.latex?%5Cdpi%7B120%7D%20%5CLARGE%20%5Cmbox%7Brobustness%7D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670" y="4602987"/>
            <a:ext cx="136207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s://latex.codecogs.com/png.latex?%5Cdpi%7B120%7D%20%5CLARGE%20%5Cmbox%7Bsimplified%20structure%20of%7D%5C%2C%5C%2C%7C%5CPsi_N%5Crangle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36" y="5160488"/>
            <a:ext cx="3609975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95500" y="5922537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61686" y="6422357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67492" y="6968399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6" name="Picture 32" descr="https://latex.codecogs.com/png.latex?%5Cdpi%7B120%7D%20%5CLARGE%20%5Cmbox%7Bapplications%7D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265" y="5859989"/>
            <a:ext cx="15621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https://latex.codecogs.com/png.latex?%5Cdpi%7B120%7D%20%5CLARGE%20%5Cmbox%7Bhierarchical%20solution%20of%20ground%20state%20problem%7D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936" y="6393044"/>
            <a:ext cx="58959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https://latex.codecogs.com/png.latex?%5Cdpi%7B120%7D%20%5CLARGE%20%5Cmbox%7Bexchange%20symmetry%7D%5C%2C%5C%2C%5CRightarrow%5C%2C%5C%2C%5Cmbox%7Bexchange%20force%7D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36" y="6910719"/>
            <a:ext cx="522922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318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1" grpId="0" animBg="1"/>
      <p:bldP spid="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atex.codecogs.com/png.latex?%5Cdpi%7B150%7D%20%5CLARGE%20%5Cmbox%7BPauli%20exclusion%20principle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332" y="4427910"/>
            <a:ext cx="39719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latex.codecogs.com/png.latex?%5CLARGE%20%5Cdpi%7B150%7D%200%5C,%5C,%5Cleq%20%5C,%5C,n_i%5C,%5C,%5Cleq%20%5C,%5C,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244" y="4931966"/>
            <a:ext cx="232410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hteck 67"/>
          <p:cNvSpPr/>
          <p:nvPr/>
        </p:nvSpPr>
        <p:spPr>
          <a:xfrm>
            <a:off x="2646316" y="4283893"/>
            <a:ext cx="4282907" cy="1146423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28" name="Picture 4" descr="https://latex.codecogs.com/png.latex?%5Cdpi%7B150%7D%20%5CLARGE%20%5Cmbox%7Bfermionic%20exchange%20symmetry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071" y="2185646"/>
            <a:ext cx="486727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hteck 67"/>
          <p:cNvSpPr/>
          <p:nvPr/>
        </p:nvSpPr>
        <p:spPr>
          <a:xfrm>
            <a:off x="2214268" y="1957333"/>
            <a:ext cx="5184576" cy="818576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30" name="Picture 6" descr="https://latex.codecogs.com/png.latex?%5Cdpi%7B300%7D%20%5CLARGE%20%5CRightarro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876356" y="3261741"/>
            <a:ext cx="7429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https://latex.codecogs.com/png.latex?%5Cdpi%7B300%7D%20%5CLARGE%20%5CRightarro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884468" y="3261741"/>
            <a:ext cx="7429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4951263" y="3241053"/>
            <a:ext cx="648072" cy="57769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915259" y="3241053"/>
            <a:ext cx="684076" cy="57769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https://latex.codecogs.com/png.latex?%5Cdpi%7B150%7D%20%5CLARGE%20%5Cunderline%7B%5Cmbox%7Bidentical%20fermions%3A%7D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128" y="748347"/>
            <a:ext cx="300037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s://latex.codecogs.com/png.latex?%5Cdpi%7B150%7D%20%5CLARGE%20%5Cmbox%7Bfurther%20restrictions%20on%20occupation%20numbers%3F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156" y="6300117"/>
            <a:ext cx="716280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46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17688" y="2832615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400" dirty="0" err="1"/>
              <a:t>Thank</a:t>
            </a:r>
            <a:r>
              <a:rPr lang="de-CH" sz="5400" dirty="0"/>
              <a:t> </a:t>
            </a:r>
            <a:r>
              <a:rPr lang="de-CH" sz="5400" dirty="0" err="1"/>
              <a:t>you</a:t>
            </a:r>
            <a:r>
              <a:rPr lang="de-CH" sz="5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7299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32889" y="323453"/>
            <a:ext cx="3102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600" u="sng" dirty="0">
                <a:solidFill>
                  <a:srgbClr val="FF0000"/>
                </a:solidFill>
              </a:rPr>
              <a:t>Hubbard </a:t>
            </a:r>
            <a:r>
              <a:rPr lang="de-CH" sz="3600" u="sng" dirty="0" err="1">
                <a:solidFill>
                  <a:srgbClr val="FF0000"/>
                </a:solidFill>
              </a:rPr>
              <a:t>model</a:t>
            </a:r>
            <a:endParaRPr lang="de-CH" sz="3600" u="sng" dirty="0">
              <a:solidFill>
                <a:srgbClr val="FF0000"/>
              </a:solidFill>
            </a:endParaRPr>
          </a:p>
        </p:txBody>
      </p:sp>
      <p:pic>
        <p:nvPicPr>
          <p:cNvPr id="9220" name="Picture 4" descr="http://latex.codecogs.com/png.latex?%5Cdpi%7B120%7D%20%5CLARGE%20H%20%5C%2C%3D%5C%2C%20-t%20%5Csum_%7B%5Clangle%20i%20j%5Crangle%7D%5Csum_%7B%5Csigma%7D%28c_%7Bi%5Csigma%7D%5E%5Cdagger%20c_%7Bj%5Csigma%7D&amp;plus;h.c.%29%5C%2C%5C%2C&amp;plus;%5C%2C%5C%2CU%5C%2C%5Csum_i%20n_%7Bi%5Cuparrow%7Dn_%7Bi%5Cdownarrow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254" y="1187549"/>
            <a:ext cx="6067425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244" y="2871582"/>
            <a:ext cx="2847012" cy="1955308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920" y="2871582"/>
            <a:ext cx="2923247" cy="1968941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051933" y="4911387"/>
            <a:ext cx="2121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ground</a:t>
            </a:r>
            <a:r>
              <a:rPr lang="de-CH" sz="2800" dirty="0"/>
              <a:t> </a:t>
            </a:r>
            <a:r>
              <a:rPr lang="de-CH" sz="2800" dirty="0" err="1"/>
              <a:t>state</a:t>
            </a:r>
            <a:endParaRPr lang="de-CH" sz="2800" dirty="0"/>
          </a:p>
        </p:txBody>
      </p:sp>
      <p:sp>
        <p:nvSpPr>
          <p:cNvPr id="8" name="Textfeld 7"/>
          <p:cNvSpPr txBox="1"/>
          <p:nvPr/>
        </p:nvSpPr>
        <p:spPr>
          <a:xfrm>
            <a:off x="6079654" y="4874563"/>
            <a:ext cx="2121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excited</a:t>
            </a:r>
            <a:r>
              <a:rPr lang="de-CH" sz="2800" dirty="0"/>
              <a:t> </a:t>
            </a:r>
            <a:r>
              <a:rPr lang="de-CH" sz="2800" dirty="0" err="1"/>
              <a:t>state</a:t>
            </a:r>
            <a:endParaRPr lang="de-CH" sz="2800" dirty="0"/>
          </a:p>
        </p:txBody>
      </p:sp>
      <p:sp>
        <p:nvSpPr>
          <p:cNvPr id="9" name="Textfeld 8"/>
          <p:cNvSpPr txBox="1"/>
          <p:nvPr/>
        </p:nvSpPr>
        <p:spPr>
          <a:xfrm>
            <a:off x="1148370" y="5580037"/>
            <a:ext cx="53743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/>
              <a:t>pinning</a:t>
            </a:r>
            <a:r>
              <a:rPr lang="de-CH" sz="2800" dirty="0"/>
              <a:t> </a:t>
            </a:r>
            <a:r>
              <a:rPr lang="de-CH" sz="2800" dirty="0" err="1"/>
              <a:t>requires</a:t>
            </a:r>
            <a:r>
              <a:rPr lang="de-CH" sz="2800" dirty="0"/>
              <a:t> </a:t>
            </a:r>
            <a:r>
              <a:rPr lang="de-CH" sz="2800" dirty="0" err="1"/>
              <a:t>symmetries</a:t>
            </a:r>
            <a:r>
              <a:rPr lang="de-CH" sz="2800" dirty="0"/>
              <a:t>:</a:t>
            </a:r>
            <a:endParaRPr lang="de-CH" dirty="0"/>
          </a:p>
        </p:txBody>
      </p:sp>
      <p:pic>
        <p:nvPicPr>
          <p:cNvPr id="10" name="Picture 14" descr="http://latex.codecogs.com/png.latex?%5Cdpi%7B100%7D%20%5CLARGE%20%5Cwedge%5E3%5B%5Cmathcal%7BH%7D_6%5D%20%3D%20%5Cbigoplus_%7BS%3D-%5Cfrac%7B3%7D%7B2%7D%7D%5E%7B%5Cfrac%7B3%7D%7B2%7D%7D%20%5Cbigoplus_%7BM%3D-%5Cfrac%7B3%7D%7B2%7D%7D%5E%7B%5Cfrac%7B3%7D%7B2%7D%7D%20%5Cbigoplus_%7BK%3D-1%7D%5E%7B1%7D%20%5C%2C%5Cmathcal%7BH%7D%5E%7B%283%29%7D_%7BS%2CM%2CK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369" y="6380397"/>
            <a:ext cx="376237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feld 10"/>
          <p:cNvSpPr txBox="1"/>
          <p:nvPr/>
        </p:nvSpPr>
        <p:spPr>
          <a:xfrm>
            <a:off x="1332129" y="1968600"/>
            <a:ext cx="44920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/>
              <a:t>e.g. 3 </a:t>
            </a:r>
            <a:r>
              <a:rPr lang="de-CH" sz="2800" dirty="0" err="1"/>
              <a:t>electrons</a:t>
            </a:r>
            <a:r>
              <a:rPr lang="de-CH" sz="2800" dirty="0"/>
              <a:t> on 3 </a:t>
            </a:r>
            <a:r>
              <a:rPr lang="de-CH" sz="2800" dirty="0" err="1"/>
              <a:t>sites</a:t>
            </a:r>
            <a:r>
              <a:rPr lang="de-CH" sz="2800" dirty="0"/>
              <a:t>:</a:t>
            </a:r>
            <a:endParaRPr lang="de-CH" dirty="0"/>
          </a:p>
        </p:txBody>
      </p:sp>
      <p:sp>
        <p:nvSpPr>
          <p:cNvPr id="5" name="Rectangle 4"/>
          <p:cNvSpPr/>
          <p:nvPr/>
        </p:nvSpPr>
        <p:spPr>
          <a:xfrm>
            <a:off x="5752006" y="6693372"/>
            <a:ext cx="38873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/>
              <a:t>[CS, Phys. Rev. B 92, 155149 (2015)]</a:t>
            </a:r>
          </a:p>
        </p:txBody>
      </p:sp>
    </p:spTree>
    <p:extLst>
      <p:ext uri="{BB962C8B-B14F-4D97-AF65-F5344CB8AC3E}">
        <p14:creationId xmlns:p14="http://schemas.microsoft.com/office/powerpoint/2010/main" val="3947962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atex.codecogs.com/png.latex?%5Cdpi%7B120%7D%20%5CLARGE%20%5Cmbox%7BLi%7D%5C%2C%5C%26%5C%2C%5Cmbox%7BBe%7D%5C%21%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880" y="611485"/>
            <a:ext cx="1681420" cy="382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png.latex?%5Cdpi%7B120%7D%20%5CLARGE%20%5Chat%7BH%7D%5C%2C%5C%2C%5Cmbox%7Bon%7D%5C%2C%5C%2C%5Cwedge%5EN%5B%5Cmathcal%7BH%7D_1%5E%7B%28d%29%7D%5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835" y="1736449"/>
            <a:ext cx="2802494" cy="583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1151880" y="1043533"/>
            <a:ext cx="168142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30" name="Picture 6" descr="https://latex.codecogs.com/png.latex?%5Cdpi%7B120%7D%20%5CLARGE%20%5Cmbox%7BFCI%7D%5C%2C%5C%2C%5CRightarrow%5C%2C%5C%2C%7C%5CPsi%5Crangle%5Cmapsto%5Crho_1%5Cmapsto%7B%5Ccolor%7BRed%7D%20%5Cvec%7B%5Clambda%7D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889" y="2857210"/>
            <a:ext cx="3973708" cy="510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V="1">
            <a:off x="1994543" y="3464693"/>
            <a:ext cx="0" cy="545695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8"/>
          <p:cNvSpPr/>
          <p:nvPr/>
        </p:nvSpPr>
        <p:spPr>
          <a:xfrm>
            <a:off x="7007780" y="2508748"/>
            <a:ext cx="2055647" cy="181807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4" name="Gerade Verbindung mit Pfeil 10"/>
          <p:cNvCxnSpPr/>
          <p:nvPr/>
        </p:nvCxnSpPr>
        <p:spPr>
          <a:xfrm flipV="1">
            <a:off x="7007780" y="1805824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1"/>
          <p:cNvCxnSpPr/>
          <p:nvPr/>
        </p:nvCxnSpPr>
        <p:spPr>
          <a:xfrm>
            <a:off x="6791279" y="4326819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491" y="1646071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097" y="4514585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gelmäßiges Fünfeck 14"/>
          <p:cNvSpPr/>
          <p:nvPr/>
        </p:nvSpPr>
        <p:spPr>
          <a:xfrm rot="1657296">
            <a:off x="6873956" y="2640195"/>
            <a:ext cx="1792926" cy="797394"/>
          </a:xfrm>
          <a:prstGeom prst="pentagon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9" name="Textfeld 17"/>
          <p:cNvSpPr txBox="1"/>
          <p:nvPr/>
        </p:nvSpPr>
        <p:spPr>
          <a:xfrm>
            <a:off x="6595874" y="4345009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0</a:t>
            </a:r>
          </a:p>
        </p:txBody>
      </p:sp>
      <p:sp>
        <p:nvSpPr>
          <p:cNvPr id="20" name="Textfeld 18"/>
          <p:cNvSpPr txBox="1"/>
          <p:nvPr/>
        </p:nvSpPr>
        <p:spPr>
          <a:xfrm>
            <a:off x="6589092" y="2247138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21" name="Textfeld 19"/>
          <p:cNvSpPr txBox="1"/>
          <p:nvPr/>
        </p:nvSpPr>
        <p:spPr>
          <a:xfrm>
            <a:off x="8878529" y="4326819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22" name="Freihandform 20"/>
          <p:cNvSpPr/>
          <p:nvPr/>
        </p:nvSpPr>
        <p:spPr>
          <a:xfrm>
            <a:off x="6958887" y="2422927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23" name="Picture 12" descr="https://latex.codecogs.com/png.latex?%5Cdpi%7B200%7D%20%5CLARGE%20%5CSigm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5811" y="3714783"/>
            <a:ext cx="32385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4" descr="https://latex.codecogs.com/png.latex?%5Cdpi%7B200%7D%20%5CLARGE%20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253" y="2829095"/>
            <a:ext cx="3905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https://latex.codecogs.com/png.latex?%5Cdpi%7B120%7D%20%5CLARGE%20%5Cmbox%7Bdist%7D%28%5Cvec%7B%5Clambda%7D%2C%5Cpartial%20P%29%20%5Cll%20%5Cmbox%7Bdist%7D%28%5Cvec%7B%5Clambda%7D%2C%5Cpartial%5CSigma%2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992" y="5306089"/>
            <a:ext cx="4274344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feld 22"/>
          <p:cNvSpPr txBox="1"/>
          <p:nvPr/>
        </p:nvSpPr>
        <p:spPr>
          <a:xfrm>
            <a:off x="5270750" y="4908876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>
                <a:solidFill>
                  <a:srgbClr val="FF0000"/>
                </a:solidFill>
              </a:rPr>
              <a:t>???</a:t>
            </a:r>
            <a:r>
              <a:rPr lang="de-CH" sz="2800" dirty="0"/>
              <a:t> </a:t>
            </a:r>
          </a:p>
        </p:txBody>
      </p:sp>
      <p:pic>
        <p:nvPicPr>
          <p:cNvPr id="1034" name="Picture 10" descr="https://latex.codecogs.com/png.latex?%5Cdpi%7B150%7D%20%5CLARGE%20d%3D1000%20%5C%2C%5C%2C%5CRightarrow%5C%2C%5C%2C%2099.5%5C%25%5C%2C%5Cmbox%7Bof%7D%5C%2CE_%7Bcorr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221" y="4136281"/>
            <a:ext cx="46196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latex.codecogs.com/png.latex?%5Cdpi%7B150%7D%20%5CLARGE%20%5Cmbox%7Bdist%7D%28%5Cvec%7B%5Clambda%7D%2C%5Cpartial%20P_%7BN%2Cd%7D%29%3D%20%5Cmbox%7Bdist%7D%28%5Cvec%7B%5Clambda%7D%27%2C%5Cpartial%20P_%7BN%2Cd%27%7D%29&amp;plus;%5Cvarepsilon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488" y="5384685"/>
            <a:ext cx="5876925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latex.codecogs.com/png.latex?%5Cdpi%7B150%7D%20%5CLARGE%20%2C%5C%2C%5C%2C%5C%2C%5Cvarepsilon%20%5Cequiv%20%5Csum_%7Bj%3Ed%27%7D%5Clambda_j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988" y="5412891"/>
            <a:ext cx="20955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latex.codecogs.com/png.latex?%5Cdpi%7B150%7D%20%5CLARGE%20%5Cmbox%7Bskip%20all%7D%5C%2C%5C%2C%20%5Clambda_j%5Capprox%200%5C%2C%5C%2C%5CRightarrow%20%5Cmbox%7B%60%60truncated%27%27%7D%5C%2C%5C%2C%5Cvec%7B%5Clambda%7D%2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636" y="4371711"/>
            <a:ext cx="5591175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27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19" grpId="0"/>
      <p:bldP spid="20" grpId="0"/>
      <p:bldP spid="21" grpId="0"/>
      <p:bldP spid="22" grpId="0" animBg="1"/>
      <p:bldP spid="2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04" y="1835621"/>
            <a:ext cx="7610376" cy="345031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01123" y="5940077"/>
            <a:ext cx="93610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smtClean="0"/>
              <a:t>[</a:t>
            </a:r>
            <a:r>
              <a:rPr lang="pt-BR" sz="2000" dirty="0" smtClean="0">
                <a:solidFill>
                  <a:srgbClr val="FF0000"/>
                </a:solidFill>
              </a:rPr>
              <a:t>CS, M.Altunbulak, S.Knecht, A.A.Lopes, J.D.Whitfield, M.Christandl, D.Gross, M.Reiher</a:t>
            </a:r>
            <a:r>
              <a:rPr lang="de-DE" sz="2000" dirty="0">
                <a:solidFill>
                  <a:srgbClr val="FF0000"/>
                </a:solidFill>
              </a:rPr>
              <a:t>: </a:t>
            </a:r>
            <a:r>
              <a:rPr lang="en-US" sz="2000" dirty="0"/>
              <a:t>Phys. Rev. A </a:t>
            </a:r>
            <a:r>
              <a:rPr lang="en-US" sz="2000" b="1" dirty="0"/>
              <a:t>97</a:t>
            </a:r>
            <a:r>
              <a:rPr lang="en-US" sz="2000" dirty="0"/>
              <a:t>, </a:t>
            </a:r>
            <a:r>
              <a:rPr lang="en-US" sz="2000" dirty="0" smtClean="0"/>
              <a:t>052503 (2018)</a:t>
            </a:r>
            <a:r>
              <a:rPr lang="de-DE" sz="2000" dirty="0" smtClean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05650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feld 14"/>
          <p:cNvSpPr txBox="1"/>
          <p:nvPr/>
        </p:nvSpPr>
        <p:spPr>
          <a:xfrm>
            <a:off x="719832" y="986754"/>
            <a:ext cx="3453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u="sng" dirty="0"/>
              <a:t>Quantum Chemistry:</a:t>
            </a:r>
            <a:endParaRPr lang="de-CH" sz="2000" u="sng" dirty="0"/>
          </a:p>
        </p:txBody>
      </p:sp>
      <p:sp>
        <p:nvSpPr>
          <p:cNvPr id="5" name="Rectangle 4"/>
          <p:cNvSpPr/>
          <p:nvPr/>
        </p:nvSpPr>
        <p:spPr>
          <a:xfrm>
            <a:off x="743358" y="3140840"/>
            <a:ext cx="85841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[</a:t>
            </a:r>
            <a:r>
              <a:rPr lang="de-DE" sz="2000" dirty="0" smtClean="0">
                <a:solidFill>
                  <a:srgbClr val="FF0000"/>
                </a:solidFill>
              </a:rPr>
              <a:t>R.Chakraborty</a:t>
            </a:r>
            <a:r>
              <a:rPr lang="de-DE" sz="2000" dirty="0">
                <a:solidFill>
                  <a:srgbClr val="FF0000"/>
                </a:solidFill>
              </a:rPr>
              <a:t>, </a:t>
            </a:r>
            <a:r>
              <a:rPr lang="de-DE" sz="2000" dirty="0" smtClean="0">
                <a:solidFill>
                  <a:srgbClr val="FF0000"/>
                </a:solidFill>
              </a:rPr>
              <a:t>D.A.Mazziotti</a:t>
            </a:r>
            <a:r>
              <a:rPr lang="de-DE" sz="2000" dirty="0">
                <a:solidFill>
                  <a:srgbClr val="FF0000"/>
                </a:solidFill>
              </a:rPr>
              <a:t>: </a:t>
            </a:r>
            <a:endParaRPr lang="de-DE" sz="2000" dirty="0" smtClean="0">
              <a:solidFill>
                <a:srgbClr val="FF0000"/>
              </a:solidFill>
            </a:endParaRPr>
          </a:p>
          <a:p>
            <a:r>
              <a:rPr lang="de-DE" sz="2000" dirty="0"/>
              <a:t> </a:t>
            </a:r>
            <a:r>
              <a:rPr lang="de-DE" sz="2000" dirty="0" smtClean="0"/>
              <a:t> Phys</a:t>
            </a:r>
            <a:r>
              <a:rPr lang="de-DE" sz="2000" dirty="0"/>
              <a:t>. Rev. </a:t>
            </a:r>
            <a:r>
              <a:rPr lang="en-US" sz="2000" dirty="0"/>
              <a:t>A </a:t>
            </a:r>
            <a:r>
              <a:rPr lang="en-US" sz="2000" b="1" dirty="0"/>
              <a:t>89</a:t>
            </a:r>
            <a:r>
              <a:rPr lang="en-US" sz="2000" dirty="0"/>
              <a:t>, </a:t>
            </a:r>
            <a:r>
              <a:rPr lang="en-US" sz="2000" dirty="0" smtClean="0"/>
              <a:t>042505 (2014); </a:t>
            </a:r>
            <a:r>
              <a:rPr lang="en-US" sz="2000" dirty="0"/>
              <a:t>Phys. Rev. A </a:t>
            </a:r>
            <a:r>
              <a:rPr lang="en-US" sz="2000" b="1" dirty="0"/>
              <a:t>91</a:t>
            </a:r>
            <a:r>
              <a:rPr lang="en-US" sz="2000" dirty="0"/>
              <a:t>, </a:t>
            </a:r>
            <a:r>
              <a:rPr lang="en-US" sz="2000" dirty="0" smtClean="0"/>
              <a:t>010101 (2015); </a:t>
            </a:r>
          </a:p>
          <a:p>
            <a:r>
              <a:rPr lang="en-US" sz="2000" dirty="0" smtClean="0"/>
              <a:t>  </a:t>
            </a:r>
            <a:r>
              <a:rPr lang="de-DE" sz="2000" dirty="0" smtClean="0"/>
              <a:t>Int</a:t>
            </a:r>
            <a:r>
              <a:rPr lang="de-DE" sz="2000" dirty="0"/>
              <a:t>. J. Quant. </a:t>
            </a:r>
            <a:r>
              <a:rPr lang="de-DE" sz="2000" dirty="0" smtClean="0"/>
              <a:t>Chem</a:t>
            </a:r>
            <a:r>
              <a:rPr lang="de-DE" sz="2000" dirty="0"/>
              <a:t>. </a:t>
            </a:r>
            <a:r>
              <a:rPr lang="de-DE" sz="2000" b="1" dirty="0" smtClean="0"/>
              <a:t>115</a:t>
            </a:r>
            <a:r>
              <a:rPr lang="de-DE" sz="2000" dirty="0" smtClean="0"/>
              <a:t>, 1305 (2015); Int</a:t>
            </a:r>
            <a:r>
              <a:rPr lang="de-DE" sz="2000" dirty="0"/>
              <a:t>. J. Quant. Chem. </a:t>
            </a:r>
            <a:r>
              <a:rPr lang="de-DE" sz="2000" b="1" dirty="0"/>
              <a:t>116</a:t>
            </a:r>
            <a:r>
              <a:rPr lang="de-DE" sz="2000" dirty="0"/>
              <a:t>, </a:t>
            </a:r>
            <a:r>
              <a:rPr lang="de-DE" sz="2000" dirty="0" smtClean="0"/>
              <a:t>784 (2016); </a:t>
            </a:r>
          </a:p>
          <a:p>
            <a:r>
              <a:rPr lang="de-DE" sz="2000" dirty="0" smtClean="0"/>
              <a:t>  </a:t>
            </a:r>
            <a:r>
              <a:rPr lang="en-US" sz="2000" dirty="0" smtClean="0"/>
              <a:t>J. Chem. Phys. </a:t>
            </a:r>
            <a:r>
              <a:rPr lang="en-US" sz="2000" b="1" dirty="0" smtClean="0"/>
              <a:t>148</a:t>
            </a:r>
            <a:r>
              <a:rPr lang="en-US" sz="2000" dirty="0" smtClean="0"/>
              <a:t>, 054106 (2018)</a:t>
            </a:r>
            <a:r>
              <a:rPr lang="de-DE" sz="2000" dirty="0" smtClean="0"/>
              <a:t>]</a:t>
            </a:r>
            <a:endParaRPr lang="de-DE" sz="2000" dirty="0"/>
          </a:p>
        </p:txBody>
      </p:sp>
      <p:sp>
        <p:nvSpPr>
          <p:cNvPr id="36" name="Rectangle 35"/>
          <p:cNvSpPr/>
          <p:nvPr/>
        </p:nvSpPr>
        <p:spPr>
          <a:xfrm>
            <a:off x="743358" y="1933940"/>
            <a:ext cx="87614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[</a:t>
            </a:r>
            <a:r>
              <a:rPr lang="de-DE" sz="2000" dirty="0" smtClean="0">
                <a:solidFill>
                  <a:srgbClr val="FF0000"/>
                </a:solidFill>
              </a:rPr>
              <a:t>C.L.Benavides-Riveros</a:t>
            </a:r>
            <a:r>
              <a:rPr lang="de-DE" sz="2000" dirty="0">
                <a:solidFill>
                  <a:srgbClr val="FF0000"/>
                </a:solidFill>
              </a:rPr>
              <a:t>, </a:t>
            </a:r>
            <a:r>
              <a:rPr lang="de-DE" sz="2000" dirty="0" smtClean="0">
                <a:solidFill>
                  <a:srgbClr val="FF0000"/>
                </a:solidFill>
              </a:rPr>
              <a:t>J.M.Gracia-Bondia</a:t>
            </a:r>
            <a:r>
              <a:rPr lang="de-DE" sz="2000" dirty="0">
                <a:solidFill>
                  <a:srgbClr val="FF0000"/>
                </a:solidFill>
              </a:rPr>
              <a:t>, M.Springborg</a:t>
            </a:r>
            <a:r>
              <a:rPr lang="de-DE" sz="2000" dirty="0"/>
              <a:t>: </a:t>
            </a:r>
          </a:p>
          <a:p>
            <a:r>
              <a:rPr lang="en-US" sz="2000" dirty="0"/>
              <a:t>  Phys. Rev. A</a:t>
            </a:r>
            <a:r>
              <a:rPr lang="en-US" sz="2000" b="1" dirty="0"/>
              <a:t> 88</a:t>
            </a:r>
            <a:r>
              <a:rPr lang="en-US" sz="2000" dirty="0"/>
              <a:t>, </a:t>
            </a:r>
            <a:r>
              <a:rPr lang="en-US" sz="2000" dirty="0" smtClean="0"/>
              <a:t>022508 (2014); </a:t>
            </a:r>
            <a:r>
              <a:rPr lang="en-GB" sz="2000" dirty="0" smtClean="0"/>
              <a:t>arXiv:1409.6435; </a:t>
            </a:r>
            <a:r>
              <a:rPr lang="en-US" sz="2000" dirty="0" smtClean="0"/>
              <a:t>Phys. Rev. A</a:t>
            </a:r>
            <a:r>
              <a:rPr lang="en-US" sz="2000" b="1" dirty="0" smtClean="0"/>
              <a:t> </a:t>
            </a:r>
            <a:r>
              <a:rPr lang="de-DE" sz="2000" b="1" dirty="0" smtClean="0"/>
              <a:t>92</a:t>
            </a:r>
            <a:r>
              <a:rPr lang="de-DE" sz="2000" dirty="0" smtClean="0"/>
              <a:t>, 012512 (2015);</a:t>
            </a:r>
          </a:p>
          <a:p>
            <a:r>
              <a:rPr lang="de-DE" sz="2000" dirty="0" smtClean="0"/>
              <a:t>  Chem. Mod. </a:t>
            </a:r>
            <a:r>
              <a:rPr lang="de-DE" sz="2000" b="1" dirty="0" smtClean="0"/>
              <a:t>14</a:t>
            </a:r>
            <a:r>
              <a:rPr lang="de-DE" sz="2000" dirty="0" smtClean="0"/>
              <a:t>, 71 (2018)] </a:t>
            </a:r>
            <a:endParaRPr lang="de-DE" sz="2000" dirty="0"/>
          </a:p>
        </p:txBody>
      </p:sp>
      <p:sp>
        <p:nvSpPr>
          <p:cNvPr id="37" name="Rectangle 36"/>
          <p:cNvSpPr/>
          <p:nvPr/>
        </p:nvSpPr>
        <p:spPr>
          <a:xfrm>
            <a:off x="4290834" y="1014774"/>
            <a:ext cx="2263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800" dirty="0"/>
              <a:t>(quasi)pinning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5065" y="4715941"/>
            <a:ext cx="89289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smtClean="0"/>
              <a:t>[</a:t>
            </a:r>
            <a:r>
              <a:rPr lang="pt-BR" sz="2000" dirty="0" smtClean="0">
                <a:solidFill>
                  <a:srgbClr val="FF0000"/>
                </a:solidFill>
              </a:rPr>
              <a:t>I.Theophilou</a:t>
            </a:r>
            <a:r>
              <a:rPr lang="pt-BR" sz="2000" dirty="0">
                <a:solidFill>
                  <a:srgbClr val="FF0000"/>
                </a:solidFill>
              </a:rPr>
              <a:t>, </a:t>
            </a:r>
            <a:r>
              <a:rPr lang="pt-BR" sz="2000" dirty="0" smtClean="0">
                <a:solidFill>
                  <a:srgbClr val="FF0000"/>
                </a:solidFill>
              </a:rPr>
              <a:t>N.N.Lathiotakis</a:t>
            </a:r>
            <a:r>
              <a:rPr lang="pt-BR" sz="2000" dirty="0">
                <a:solidFill>
                  <a:srgbClr val="FF0000"/>
                </a:solidFill>
              </a:rPr>
              <a:t>, </a:t>
            </a:r>
            <a:r>
              <a:rPr lang="pt-BR" sz="2000" dirty="0" smtClean="0">
                <a:solidFill>
                  <a:srgbClr val="FF0000"/>
                </a:solidFill>
              </a:rPr>
              <a:t>M.A.L.Marques</a:t>
            </a:r>
            <a:r>
              <a:rPr lang="pt-BR" sz="2000" dirty="0">
                <a:solidFill>
                  <a:srgbClr val="FF0000"/>
                </a:solidFill>
              </a:rPr>
              <a:t>, </a:t>
            </a:r>
            <a:r>
              <a:rPr lang="pt-BR" sz="2000" dirty="0" smtClean="0">
                <a:solidFill>
                  <a:srgbClr val="FF0000"/>
                </a:solidFill>
              </a:rPr>
              <a:t>N.Helbig</a:t>
            </a:r>
            <a:r>
              <a:rPr lang="de-DE" sz="2000" dirty="0" smtClean="0">
                <a:solidFill>
                  <a:srgbClr val="FF0000"/>
                </a:solidFill>
              </a:rPr>
              <a:t>: </a:t>
            </a:r>
          </a:p>
          <a:p>
            <a:r>
              <a:rPr lang="de-DE" sz="2000" dirty="0" smtClean="0"/>
              <a:t>  J. Chem. Phys. </a:t>
            </a:r>
            <a:r>
              <a:rPr lang="en-GB" sz="2000" b="1" dirty="0" smtClean="0"/>
              <a:t>142</a:t>
            </a:r>
            <a:r>
              <a:rPr lang="en-GB" sz="2000" dirty="0" smtClean="0"/>
              <a:t>, 154108 (2015); </a:t>
            </a:r>
            <a:r>
              <a:rPr lang="en-GB" sz="2000" dirty="0"/>
              <a:t>J. Chem. Theory </a:t>
            </a:r>
            <a:r>
              <a:rPr lang="en-GB" sz="2000" dirty="0" err="1"/>
              <a:t>Comput</a:t>
            </a:r>
            <a:r>
              <a:rPr lang="en-GB" sz="2000" dirty="0" smtClean="0"/>
              <a:t>. </a:t>
            </a:r>
            <a:r>
              <a:rPr lang="en-US" sz="2000" b="1" dirty="0" smtClean="0"/>
              <a:t>12</a:t>
            </a:r>
            <a:r>
              <a:rPr lang="en-US" sz="2000" dirty="0" smtClean="0"/>
              <a:t>, 2668 (2016); </a:t>
            </a:r>
          </a:p>
          <a:p>
            <a:r>
              <a:rPr lang="en-GB" sz="2000" dirty="0" smtClean="0"/>
              <a:t>  J. Chem. Phys. </a:t>
            </a:r>
            <a:r>
              <a:rPr lang="en-GB" b="1" dirty="0"/>
              <a:t>148</a:t>
            </a:r>
            <a:r>
              <a:rPr lang="en-GB" dirty="0"/>
              <a:t>, </a:t>
            </a:r>
            <a:r>
              <a:rPr lang="en-GB" dirty="0" smtClean="0"/>
              <a:t>114108 (2018)</a:t>
            </a:r>
            <a:r>
              <a:rPr lang="de-DE" sz="2000" dirty="0" smtClean="0"/>
              <a:t>]</a:t>
            </a:r>
            <a:endParaRPr lang="de-DE" sz="2000" dirty="0"/>
          </a:p>
        </p:txBody>
      </p:sp>
      <p:sp>
        <p:nvSpPr>
          <p:cNvPr id="25" name="Rectangle 24"/>
          <p:cNvSpPr/>
          <p:nvPr/>
        </p:nvSpPr>
        <p:spPr>
          <a:xfrm>
            <a:off x="775065" y="5983266"/>
            <a:ext cx="89289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smtClean="0"/>
              <a:t>[</a:t>
            </a:r>
            <a:r>
              <a:rPr lang="pt-BR" sz="2000" dirty="0" smtClean="0">
                <a:solidFill>
                  <a:srgbClr val="FF0000"/>
                </a:solidFill>
              </a:rPr>
              <a:t>CS, M.Altunbulak, S.Knecht, A.A.Lopes, J.D.Whitfield, M.Christandl, </a:t>
            </a:r>
          </a:p>
          <a:p>
            <a:r>
              <a:rPr lang="pt-BR" sz="2000" dirty="0" smtClean="0">
                <a:solidFill>
                  <a:srgbClr val="FF0000"/>
                </a:solidFill>
              </a:rPr>
              <a:t> D.Gross, M.Reiher</a:t>
            </a:r>
            <a:r>
              <a:rPr lang="de-DE" sz="2000" dirty="0">
                <a:solidFill>
                  <a:srgbClr val="FF0000"/>
                </a:solidFill>
              </a:rPr>
              <a:t>: </a:t>
            </a:r>
            <a:endParaRPr lang="de-DE" sz="2000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 Phys</a:t>
            </a:r>
            <a:r>
              <a:rPr lang="en-US" sz="2000" dirty="0"/>
              <a:t>. Rev. A </a:t>
            </a:r>
            <a:r>
              <a:rPr lang="en-US" sz="2000" b="1" dirty="0"/>
              <a:t>97</a:t>
            </a:r>
            <a:r>
              <a:rPr lang="en-US" sz="2000" dirty="0"/>
              <a:t>, </a:t>
            </a:r>
            <a:r>
              <a:rPr lang="en-US" sz="2000" dirty="0" smtClean="0"/>
              <a:t>052503 (2018)</a:t>
            </a:r>
            <a:r>
              <a:rPr lang="de-DE" sz="2000" dirty="0" smtClean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14641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6" grpId="0"/>
      <p:bldP spid="24" grpId="0"/>
      <p:bldP spid="2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1584404" y="4482046"/>
            <a:ext cx="2055647" cy="181807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8" name="Gerade Verbindung mit Pfeil 7"/>
          <p:cNvCxnSpPr/>
          <p:nvPr/>
        </p:nvCxnSpPr>
        <p:spPr>
          <a:xfrm flipV="1">
            <a:off x="1584405" y="3779122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/>
          <p:cNvCxnSpPr/>
          <p:nvPr/>
        </p:nvCxnSpPr>
        <p:spPr>
          <a:xfrm>
            <a:off x="1367904" y="6300117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595" y="3719083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722" y="6487883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gelmäßiges Fünfeck 11"/>
          <p:cNvSpPr/>
          <p:nvPr/>
        </p:nvSpPr>
        <p:spPr>
          <a:xfrm rot="1657296">
            <a:off x="1450581" y="4613493"/>
            <a:ext cx="1792926" cy="797394"/>
          </a:xfrm>
          <a:prstGeom prst="pentagon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3" name="Textfeld 12"/>
          <p:cNvSpPr txBox="1"/>
          <p:nvPr/>
        </p:nvSpPr>
        <p:spPr>
          <a:xfrm>
            <a:off x="1172499" y="6318307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0</a:t>
            </a:r>
            <a:endParaRPr lang="de-CH" sz="2800" dirty="0"/>
          </a:p>
        </p:txBody>
      </p:sp>
      <p:sp>
        <p:nvSpPr>
          <p:cNvPr id="14" name="Textfeld 13"/>
          <p:cNvSpPr txBox="1"/>
          <p:nvPr/>
        </p:nvSpPr>
        <p:spPr>
          <a:xfrm>
            <a:off x="1165717" y="4220436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15" name="Textfeld 14"/>
          <p:cNvSpPr txBox="1"/>
          <p:nvPr/>
        </p:nvSpPr>
        <p:spPr>
          <a:xfrm>
            <a:off x="3455154" y="6300117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16" name="Freihandform 15"/>
          <p:cNvSpPr/>
          <p:nvPr/>
        </p:nvSpPr>
        <p:spPr>
          <a:xfrm>
            <a:off x="2644095" y="4795126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5877254" y="2431642"/>
            <a:ext cx="1224136" cy="798842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feld 21"/>
          <p:cNvSpPr txBox="1"/>
          <p:nvPr/>
        </p:nvSpPr>
        <p:spPr>
          <a:xfrm>
            <a:off x="5983702" y="3428513"/>
            <a:ext cx="25825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p</a:t>
            </a:r>
            <a:r>
              <a:rPr lang="de-CH" sz="2800" dirty="0" smtClean="0"/>
              <a:t>hysical </a:t>
            </a:r>
          </a:p>
          <a:p>
            <a:r>
              <a:rPr lang="de-CH" sz="2800" dirty="0" smtClean="0"/>
              <a:t>system</a:t>
            </a:r>
            <a:endParaRPr lang="de-CH" dirty="0"/>
          </a:p>
        </p:txBody>
      </p:sp>
      <p:cxnSp>
        <p:nvCxnSpPr>
          <p:cNvPr id="23" name="Gerade Verbindung mit Pfeil 22"/>
          <p:cNvCxnSpPr/>
          <p:nvPr/>
        </p:nvCxnSpPr>
        <p:spPr>
          <a:xfrm flipV="1">
            <a:off x="6489322" y="2010164"/>
            <a:ext cx="1" cy="1420345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0" name="Picture 2" descr="http://latex.codecogs.com/png.latex?%5Cdpi%7B150%7D%20%5CLARGE%20%7B%5Ccolor%7BRed%7D%20%5Cvec%7BM%7D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677" y="1923601"/>
            <a:ext cx="40005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Freihandform 30"/>
          <p:cNvSpPr/>
          <p:nvPr/>
        </p:nvSpPr>
        <p:spPr>
          <a:xfrm>
            <a:off x="7488159" y="2607682"/>
            <a:ext cx="1857828" cy="323011"/>
          </a:xfrm>
          <a:custGeom>
            <a:avLst/>
            <a:gdLst>
              <a:gd name="connsiteX0" fmla="*/ 1857828 w 1857828"/>
              <a:gd name="connsiteY0" fmla="*/ 145157 h 323011"/>
              <a:gd name="connsiteX1" fmla="*/ 1538514 w 1857828"/>
              <a:gd name="connsiteY1" fmla="*/ 319328 h 323011"/>
              <a:gd name="connsiteX2" fmla="*/ 1306285 w 1857828"/>
              <a:gd name="connsiteY2" fmla="*/ 14 h 323011"/>
              <a:gd name="connsiteX3" fmla="*/ 972457 w 1857828"/>
              <a:gd name="connsiteY3" fmla="*/ 319328 h 323011"/>
              <a:gd name="connsiteX4" fmla="*/ 754742 w 1857828"/>
              <a:gd name="connsiteY4" fmla="*/ 14 h 323011"/>
              <a:gd name="connsiteX5" fmla="*/ 435428 w 1857828"/>
              <a:gd name="connsiteY5" fmla="*/ 304814 h 323011"/>
              <a:gd name="connsiteX6" fmla="*/ 188685 w 1857828"/>
              <a:gd name="connsiteY6" fmla="*/ 29043 h 323011"/>
              <a:gd name="connsiteX7" fmla="*/ 0 w 1857828"/>
              <a:gd name="connsiteY7" fmla="*/ 188700 h 323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7828" h="323011">
                <a:moveTo>
                  <a:pt x="1857828" y="145157"/>
                </a:moveTo>
                <a:cubicBezTo>
                  <a:pt x="1744133" y="244337"/>
                  <a:pt x="1630438" y="343518"/>
                  <a:pt x="1538514" y="319328"/>
                </a:cubicBezTo>
                <a:cubicBezTo>
                  <a:pt x="1446590" y="295138"/>
                  <a:pt x="1400628" y="14"/>
                  <a:pt x="1306285" y="14"/>
                </a:cubicBezTo>
                <a:cubicBezTo>
                  <a:pt x="1211942" y="14"/>
                  <a:pt x="1064381" y="319328"/>
                  <a:pt x="972457" y="319328"/>
                </a:cubicBezTo>
                <a:cubicBezTo>
                  <a:pt x="880533" y="319328"/>
                  <a:pt x="844247" y="2433"/>
                  <a:pt x="754742" y="14"/>
                </a:cubicBezTo>
                <a:cubicBezTo>
                  <a:pt x="665237" y="-2405"/>
                  <a:pt x="529771" y="299976"/>
                  <a:pt x="435428" y="304814"/>
                </a:cubicBezTo>
                <a:cubicBezTo>
                  <a:pt x="341085" y="309652"/>
                  <a:pt x="261256" y="48395"/>
                  <a:pt x="188685" y="29043"/>
                </a:cubicBezTo>
                <a:cubicBezTo>
                  <a:pt x="116114" y="9691"/>
                  <a:pt x="58057" y="99195"/>
                  <a:pt x="0" y="188700"/>
                </a:cubicBezTo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292" name="Picture 4" descr="http://latex.codecogs.com/png.latex?%5Cdpi%7B150%7D%20%5CLARGE%20%7B%5Ccolor%7BBlue%7D%20%5Cvec%7BB%7D%28t%29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648" y="2023387"/>
            <a:ext cx="7048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5" name="Gerade Verbindung mit Pfeil 34"/>
          <p:cNvCxnSpPr/>
          <p:nvPr/>
        </p:nvCxnSpPr>
        <p:spPr>
          <a:xfrm flipV="1">
            <a:off x="2514647" y="4690200"/>
            <a:ext cx="495788" cy="389847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 flipH="1" flipV="1">
            <a:off x="2570150" y="4640730"/>
            <a:ext cx="423127" cy="488792"/>
          </a:xfrm>
          <a:prstGeom prst="straightConnector1">
            <a:avLst/>
          </a:prstGeom>
          <a:ln w="28575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Delay 16"/>
          <p:cNvSpPr/>
          <p:nvPr/>
        </p:nvSpPr>
        <p:spPr>
          <a:xfrm flipH="1">
            <a:off x="4101073" y="2702572"/>
            <a:ext cx="366096" cy="314480"/>
          </a:xfrm>
          <a:prstGeom prst="flowChartDela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Textfeld 21"/>
          <p:cNvSpPr txBox="1"/>
          <p:nvPr/>
        </p:nvSpPr>
        <p:spPr>
          <a:xfrm>
            <a:off x="3562704" y="3018829"/>
            <a:ext cx="1808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detector</a:t>
            </a:r>
            <a:endParaRPr lang="de-CH" dirty="0"/>
          </a:p>
        </p:txBody>
      </p:sp>
      <p:sp>
        <p:nvSpPr>
          <p:cNvPr id="28" name="Rectangle 4"/>
          <p:cNvSpPr/>
          <p:nvPr/>
        </p:nvSpPr>
        <p:spPr>
          <a:xfrm>
            <a:off x="5301846" y="5744139"/>
            <a:ext cx="38873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 smtClean="0"/>
              <a:t>[CS</a:t>
            </a:r>
            <a:r>
              <a:rPr lang="de-DE" sz="2000" dirty="0"/>
              <a:t>, Phys. Rev. B 92, </a:t>
            </a:r>
            <a:r>
              <a:rPr lang="de-DE" sz="2000" dirty="0" smtClean="0"/>
              <a:t>155149 (2015)]</a:t>
            </a:r>
            <a:endParaRPr lang="de-DE" sz="2000" dirty="0"/>
          </a:p>
        </p:txBody>
      </p:sp>
      <p:pic>
        <p:nvPicPr>
          <p:cNvPr id="6146" name="Picture 2" descr="https://latex.codecogs.com/png.latex?%5Cdpi%7B120%7D%20%5CLARGE%20%5Cmbox%7Bexperimental%20realization%3A%20transparency%20effect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12" y="570775"/>
            <a:ext cx="8248194" cy="43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22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/>
      <p:bldP spid="14" grpId="0"/>
      <p:bldP spid="15" grpId="0"/>
      <p:bldP spid="16" grpId="0" animBg="1"/>
      <p:bldP spid="21" grpId="0" animBg="1"/>
      <p:bldP spid="22" grpId="0"/>
      <p:bldP spid="31" grpId="0" animBg="1"/>
      <p:bldP spid="17" grpId="0" animBg="1"/>
      <p:bldP spid="26" grpId="0"/>
      <p:bldP spid="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://latex.codecogs.com/png.latex?%5Chuge%20%5Cdpi%7B120%7D%20%5Cvec%7B%5Clambda%7D%5C,=%5C,%28%5Cunderbrace%7B1,%5Cldots,1%7D_N,0,%5Cldots%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462" y="4765378"/>
            <a:ext cx="328612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http://latex.codecogs.com/png.latex?%5Chuge%20%5Cdpi%7B120%7D%20%5CRightarrow%5Cqquad%20%7C%5CPsi_N%5Crangle%20%5C,=%5C,%7C1,%5Cldots,N%5Crang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614" y="4880950"/>
            <a:ext cx="43053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feld 14"/>
          <p:cNvSpPr txBox="1"/>
          <p:nvPr/>
        </p:nvSpPr>
        <p:spPr>
          <a:xfrm>
            <a:off x="1286140" y="5531719"/>
            <a:ext cx="1483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stable</a:t>
            </a:r>
            <a:r>
              <a:rPr lang="de-CH" sz="2800" dirty="0"/>
              <a:t>:</a:t>
            </a:r>
          </a:p>
        </p:txBody>
      </p:sp>
      <p:pic>
        <p:nvPicPr>
          <p:cNvPr id="16" name="Picture 6" descr="http://latex.codecogs.com/png.latex?%5Chuge%20%5Cdpi%7B120%7D%20%5CRightarrow%5Cqquad%20%7C%5CPsi_N%5Crangle%20%5C,%5Capprox%5C,%7C1,%5Cldots,N%5Crang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141" y="6372847"/>
            <a:ext cx="432435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http://latex.codecogs.com/png.latex?%5Chuge%20%5Cdpi%7B120%7D%20%5Cvec%7B%5Clambda%7D%5C,%5Capprox%5C,%28%5Cunderbrace%7B1,%5Cldots,1%7D_N,0,%5Cldots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717" y="6325221"/>
            <a:ext cx="33051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hteck 27"/>
          <p:cNvSpPr/>
          <p:nvPr/>
        </p:nvSpPr>
        <p:spPr>
          <a:xfrm>
            <a:off x="3910069" y="1952388"/>
            <a:ext cx="2055647" cy="181807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30" name="Gerade Verbindung mit Pfeil 29"/>
          <p:cNvCxnSpPr/>
          <p:nvPr/>
        </p:nvCxnSpPr>
        <p:spPr>
          <a:xfrm flipV="1">
            <a:off x="3910069" y="1249464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>
            <a:off x="3693568" y="3770459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259" y="1189425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386" y="3958225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gelmäßiges Fünfeck 33"/>
          <p:cNvSpPr/>
          <p:nvPr/>
        </p:nvSpPr>
        <p:spPr>
          <a:xfrm rot="1657296">
            <a:off x="3776245" y="2083835"/>
            <a:ext cx="1792926" cy="797394"/>
          </a:xfrm>
          <a:prstGeom prst="pentagon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7" name="Textfeld 36"/>
          <p:cNvSpPr txBox="1"/>
          <p:nvPr/>
        </p:nvSpPr>
        <p:spPr>
          <a:xfrm>
            <a:off x="3498163" y="3788649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0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3491381" y="1690778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5780818" y="3770459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40" name="Freihandform 39"/>
          <p:cNvSpPr/>
          <p:nvPr/>
        </p:nvSpPr>
        <p:spPr>
          <a:xfrm>
            <a:off x="3861176" y="1866567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3" name="Regelmäßiges Fünfeck 42"/>
          <p:cNvSpPr/>
          <p:nvPr/>
        </p:nvSpPr>
        <p:spPr>
          <a:xfrm rot="1657296">
            <a:off x="3776247" y="2083834"/>
            <a:ext cx="1792926" cy="797394"/>
          </a:xfrm>
          <a:prstGeom prst="pentagon">
            <a:avLst/>
          </a:prstGeom>
          <a:solidFill>
            <a:schemeClr val="bg1">
              <a:lumMod val="5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9" name="Textfeld 18"/>
          <p:cNvSpPr txBox="1"/>
          <p:nvPr/>
        </p:nvSpPr>
        <p:spPr>
          <a:xfrm>
            <a:off x="719832" y="228244"/>
            <a:ext cx="8707082" cy="654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600" u="sng" kern="0" dirty="0" err="1">
                <a:solidFill>
                  <a:srgbClr val="FF0000"/>
                </a:solidFill>
                <a:ea typeface="Lucida Sans Unicode" pitchFamily="2"/>
                <a:cs typeface="Tahoma" pitchFamily="2"/>
              </a:rPr>
              <a:t>structual</a:t>
            </a:r>
            <a:r>
              <a:rPr lang="de-DE" sz="3600" u="sng" kern="0" dirty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3600" u="sng" kern="0" dirty="0" err="1">
                <a:solidFill>
                  <a:srgbClr val="FF0000"/>
                </a:solidFill>
                <a:ea typeface="Lucida Sans Unicode" pitchFamily="2"/>
                <a:cs typeface="Tahoma" pitchFamily="2"/>
              </a:rPr>
              <a:t>simplifications</a:t>
            </a:r>
            <a:r>
              <a:rPr lang="de-DE" sz="3600" u="sng" kern="0" dirty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3600" u="sng" kern="0" dirty="0" err="1">
                <a:solidFill>
                  <a:srgbClr val="FF0000"/>
                </a:solidFill>
                <a:ea typeface="Lucida Sans Unicode" pitchFamily="2"/>
                <a:cs typeface="Tahoma" pitchFamily="2"/>
              </a:rPr>
              <a:t>for</a:t>
            </a:r>
            <a:r>
              <a:rPr lang="de-DE" sz="3600" u="sng" kern="0" dirty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 N-fermion </a:t>
            </a:r>
            <a:r>
              <a:rPr lang="de-DE" sz="3600" u="sng" kern="0" dirty="0" err="1">
                <a:solidFill>
                  <a:srgbClr val="FF0000"/>
                </a:solidFill>
                <a:ea typeface="Lucida Sans Unicode" pitchFamily="2"/>
                <a:cs typeface="Tahoma" pitchFamily="2"/>
              </a:rPr>
              <a:t>state</a:t>
            </a:r>
            <a:r>
              <a:rPr lang="de-DE" sz="3600" u="sng" kern="0" dirty="0">
                <a:solidFill>
                  <a:srgbClr val="FF0000"/>
                </a:solidFill>
                <a:ea typeface="Lucida Sans Unicode" pitchFamily="2"/>
                <a:cs typeface="Tahoma" pitchFamily="2"/>
              </a:rPr>
              <a:t>        </a:t>
            </a:r>
            <a:endParaRPr lang="de-DE" sz="3600" b="0" i="0" u="sng" strike="noStrike" kern="1200" cap="none" spc="0" baseline="0" dirty="0">
              <a:solidFill>
                <a:srgbClr val="FF0000"/>
              </a:solidFill>
              <a:uFillTx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21817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161239" y="900865"/>
            <a:ext cx="3168352" cy="1872208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" name="Rechteck 4"/>
          <p:cNvSpPr/>
          <p:nvPr/>
        </p:nvSpPr>
        <p:spPr>
          <a:xfrm>
            <a:off x="1781466" y="4735243"/>
            <a:ext cx="2055647" cy="181807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7" name="Gerade Verbindung mit Pfeil 6"/>
          <p:cNvCxnSpPr/>
          <p:nvPr/>
        </p:nvCxnSpPr>
        <p:spPr>
          <a:xfrm flipV="1">
            <a:off x="1781466" y="4032319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>
            <a:off x="1564965" y="6553314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656" y="3972280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498" y="6741081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gelmäßiges Fünfeck 10"/>
          <p:cNvSpPr/>
          <p:nvPr/>
        </p:nvSpPr>
        <p:spPr>
          <a:xfrm rot="1657296">
            <a:off x="1647642" y="4866690"/>
            <a:ext cx="1792926" cy="797394"/>
          </a:xfrm>
          <a:prstGeom prst="pentagon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2" name="Textfeld 11"/>
          <p:cNvSpPr txBox="1"/>
          <p:nvPr/>
        </p:nvSpPr>
        <p:spPr>
          <a:xfrm>
            <a:off x="1369560" y="6571504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0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362778" y="4473633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3652215" y="6553314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cxnSp>
        <p:nvCxnSpPr>
          <p:cNvPr id="4" name="Gerade Verbindung mit Pfeil 3"/>
          <p:cNvCxnSpPr/>
          <p:nvPr/>
        </p:nvCxnSpPr>
        <p:spPr>
          <a:xfrm>
            <a:off x="2713932" y="1779864"/>
            <a:ext cx="1" cy="360683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>
            <a:off x="2599632" y="1782440"/>
            <a:ext cx="228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http://latex.codecogs.com/png.latex?%5Chuge%20%5Cdpi%7B150%7D%20%7C%5CPsi_N%5Crang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658" y="1157839"/>
            <a:ext cx="942975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latex.codecogs.com/png.latex?%5Chuge%20%5Cdpi%7B150%7D%20%5Crho_%7Bij%7D%5C,%5Cequiv%5C,%5Clangle%5CPsi_N%7Ca%5E%5Cdagger_i%5C,a_j%7C%5CPsi_N%5Crangl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629" y="2808759"/>
            <a:ext cx="4429125" cy="7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7" name="Gerade Verbindung mit Pfeil 36"/>
          <p:cNvCxnSpPr/>
          <p:nvPr/>
        </p:nvCxnSpPr>
        <p:spPr>
          <a:xfrm>
            <a:off x="5843795" y="2001955"/>
            <a:ext cx="0" cy="818273"/>
          </a:xfrm>
          <a:prstGeom prst="straightConnector1">
            <a:avLst/>
          </a:prstGeom>
          <a:ln w="444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>
            <a:off x="5843795" y="4136485"/>
            <a:ext cx="0" cy="818273"/>
          </a:xfrm>
          <a:prstGeom prst="straightConnector1">
            <a:avLst/>
          </a:prstGeom>
          <a:ln w="444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6" name="Picture 22" descr="http://latex.codecogs.com/png.latex?%5Chuge%20%5Cdpi%7B100%7D%200%5Cleq%5Clambda_k%5Cleq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339" y="5992044"/>
            <a:ext cx="1485900" cy="31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latex.codecogs.com/png.latex?%5Cdpi%7B150%7D%20%5CLARGE%20%5Cmathcal%7BH%7D_N%5Cequiv%20%5Cwedge%5EN%5B%5Cmathcal%7BH%7D_1%5E%7B%28d%29%7D%5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544" y="116661"/>
            <a:ext cx="3316541" cy="709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latex.codecogs.com/png.latex?%5Cdpi%7B150%7D%20%5CLARGE%20%5Cvec%7B%5Clambda%7D%5Cequiv%28%5Clambda_1%2C%5Cldots%2C%5Clambda_d%2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392" y="5391865"/>
            <a:ext cx="26860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png.latex?%5Cdpi%7B150%7D%20%5CLARGE%20%5Cmbox%7Bnatural%20occupation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896" y="6219355"/>
            <a:ext cx="30670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latex.codecogs.com/png.latex?%5Cdpi%7B150%7D%20%5CLARGE%20%5Cmbox%7Bnumbers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641" y="6652037"/>
            <a:ext cx="1371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456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616913" y="351259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u="sng" dirty="0" err="1"/>
              <a:t>example</a:t>
            </a:r>
            <a:r>
              <a:rPr lang="de-CH" sz="2800" dirty="0"/>
              <a:t>:  N = 3  &amp;  d= 6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2185603" y="4679146"/>
            <a:ext cx="4793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 smtClean="0"/>
              <a:t>[R.E.Borland</a:t>
            </a:r>
            <a:r>
              <a:rPr lang="de-CH" sz="2000" dirty="0"/>
              <a:t>, </a:t>
            </a:r>
            <a:r>
              <a:rPr lang="de-CH" sz="2000" dirty="0" smtClean="0"/>
              <a:t>K.Dennis</a:t>
            </a:r>
            <a:r>
              <a:rPr lang="de-CH" sz="2000" dirty="0"/>
              <a:t>, J</a:t>
            </a:r>
            <a:r>
              <a:rPr lang="de-CH" sz="2000" dirty="0" smtClean="0"/>
              <a:t>. Phys</a:t>
            </a:r>
            <a:r>
              <a:rPr lang="de-CH" sz="2000" dirty="0"/>
              <a:t>. B, 5, 1, 1972]</a:t>
            </a:r>
          </a:p>
          <a:p>
            <a:r>
              <a:rPr lang="de-CH" sz="2000" dirty="0" smtClean="0"/>
              <a:t>[M.B.Ruskai</a:t>
            </a:r>
            <a:r>
              <a:rPr lang="de-CH" sz="2000" dirty="0"/>
              <a:t>, Phys. </a:t>
            </a:r>
            <a:r>
              <a:rPr lang="de-CH" sz="2000" dirty="0" err="1"/>
              <a:t>Rev</a:t>
            </a:r>
            <a:r>
              <a:rPr lang="de-CH" sz="2000" dirty="0"/>
              <a:t>. A, 40, 45, 2007]</a:t>
            </a:r>
          </a:p>
        </p:txBody>
      </p:sp>
      <p:sp>
        <p:nvSpPr>
          <p:cNvPr id="11" name="Rechteck 10"/>
          <p:cNvSpPr/>
          <p:nvPr/>
        </p:nvSpPr>
        <p:spPr>
          <a:xfrm>
            <a:off x="1871960" y="1115541"/>
            <a:ext cx="4968552" cy="345638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26" name="Picture 2" descr="http://latex.codecogs.com/png.latex?%5Cdpi%7B150%7D%20%5CLARGE%20%5Clambda_1%5Cgeq%20%5Clambda_2%5Cgeq%5Cldots%5Cgeq%5Clambda_6%5Cgeq%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603" y="1322362"/>
            <a:ext cx="39528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tex.codecogs.com/png.latex?%5Cdpi%7B150%7D%20%5CLARGE%20%5Clambda_1%20&amp;plus;%20%5Clambda_2%20&amp;plus;%20...%20&amp;plus;%5Clambda_6%20%3D%2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577" y="1858555"/>
            <a:ext cx="359092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latex.codecogs.com/png.latex?%5Cdpi%7B150%7D%20%5CLARGE%20%5Clambda_1%20&amp;plus;%5Clambda_2%20&amp;plus;%5Clambda_4%5Cleq%2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061" y="2462632"/>
            <a:ext cx="280035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ttp://latex.codecogs.com/png.latex?%5Cdpi%7B150%7D%20%5CLARGE%20%5Clambda_1&amp;plus;%5Clambda_6%20%3D%2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736" y="3020625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latex.codecogs.com/png.latex?%5Cdpi%7B150%7D%20%5CLARGE%20%5Clambda_2&amp;plus;%5Clambda_5%20%3D%20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736" y="3550370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latex.codecogs.com/png.latex?%5Cdpi%7B150%7D%20%5CLARGE%20%5Clambda_3&amp;plus;%5Clambda_4%20%3D%20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998" y="4080115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feld 24"/>
          <p:cNvSpPr txBox="1"/>
          <p:nvPr/>
        </p:nvSpPr>
        <p:spPr>
          <a:xfrm>
            <a:off x="2366577" y="6217263"/>
            <a:ext cx="62801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/>
              <a:t>[A.Klyachko, J</a:t>
            </a:r>
            <a:r>
              <a:rPr lang="de-CH" sz="2000" dirty="0" smtClean="0"/>
              <a:t>. Phys </a:t>
            </a:r>
            <a:r>
              <a:rPr lang="de-CH" sz="2000" dirty="0"/>
              <a:t>36, 72-86, 2006]</a:t>
            </a:r>
          </a:p>
          <a:p>
            <a:r>
              <a:rPr lang="de-CH" sz="2000" dirty="0"/>
              <a:t>[M.Altunbulak, </a:t>
            </a:r>
            <a:r>
              <a:rPr lang="de-CH" sz="2000" dirty="0" smtClean="0"/>
              <a:t>A.Klyachko, </a:t>
            </a:r>
            <a:r>
              <a:rPr lang="de-CH" sz="2000" dirty="0"/>
              <a:t>CMP 282, 287-322, 2008]</a:t>
            </a:r>
          </a:p>
          <a:p>
            <a:r>
              <a:rPr lang="de-CH" sz="2000" dirty="0"/>
              <a:t>[M.Altunbulak, PhD thesis, Bilkent University, 2008]</a:t>
            </a:r>
          </a:p>
        </p:txBody>
      </p:sp>
      <p:sp>
        <p:nvSpPr>
          <p:cNvPr id="20" name="Textfeld 5"/>
          <p:cNvSpPr txBox="1"/>
          <p:nvPr/>
        </p:nvSpPr>
        <p:spPr>
          <a:xfrm>
            <a:off x="719832" y="5724053"/>
            <a:ext cx="8120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u="sng" dirty="0"/>
              <a:t>in general</a:t>
            </a:r>
            <a:r>
              <a:rPr lang="de-CH" sz="2800" dirty="0"/>
              <a:t>:  finite family of generalized Pauli constraints</a:t>
            </a:r>
          </a:p>
        </p:txBody>
      </p:sp>
    </p:spTree>
    <p:extLst>
      <p:ext uri="{BB962C8B-B14F-4D97-AF65-F5344CB8AC3E}">
        <p14:creationId xmlns:p14="http://schemas.microsoft.com/office/powerpoint/2010/main" val="351508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8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367900" y="1223334"/>
            <a:ext cx="3384377" cy="707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4000" b="0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Outline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1367900" y="2843733"/>
            <a:ext cx="7632852" cy="230832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514350" indent="-514350">
              <a:lnSpc>
                <a:spcPct val="150000"/>
              </a:lnSpc>
              <a:buSzPct val="100000"/>
              <a:buFont typeface="Calibri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>
                <a:solidFill>
                  <a:srgbClr val="000000"/>
                </a:solidFill>
              </a:rPr>
              <a:t>Study of concrete systems</a:t>
            </a:r>
          </a:p>
          <a:p>
            <a:pPr marL="514350" indent="-514350">
              <a:lnSpc>
                <a:spcPct val="150000"/>
              </a:lnSpc>
              <a:buSzPct val="100000"/>
              <a:buFont typeface="Calibri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>
                <a:solidFill>
                  <a:srgbClr val="000000"/>
                </a:solidFill>
              </a:rPr>
              <a:t>Relevance of (quasi)pinning</a:t>
            </a:r>
          </a:p>
          <a:p>
            <a:pPr marL="514350" indent="-514350">
              <a:lnSpc>
                <a:spcPct val="150000"/>
              </a:lnSpc>
              <a:buSzPct val="100000"/>
              <a:buFont typeface="Calibri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 smtClean="0">
                <a:solidFill>
                  <a:srgbClr val="000000"/>
                </a:solidFill>
              </a:rPr>
              <a:t>Applications</a:t>
            </a:r>
            <a:endParaRPr lang="de-CH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77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5733623" y="3762215"/>
            <a:ext cx="2055647" cy="181807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Textfeld 6"/>
          <p:cNvSpPr txBox="1"/>
          <p:nvPr/>
        </p:nvSpPr>
        <p:spPr>
          <a:xfrm>
            <a:off x="690247" y="2030409"/>
            <a:ext cx="4320000" cy="96752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Position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of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relevant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states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  <a:p>
            <a:pPr marL="0" marR="0" lvl="0" indent="0" algn="l" defTabSz="914400" rtl="0" fontAlgn="auto" hangingPunct="0"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(e.g.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ground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) ?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220342" y="2608819"/>
            <a:ext cx="1799996" cy="79863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dirty="0" err="1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o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r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here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? (</a:t>
            </a:r>
            <a:r>
              <a:rPr lang="de-DE" sz="2400" b="0" i="0" u="none" strike="noStrike" kern="1200" cap="none" spc="0" baseline="0" dirty="0" err="1">
                <a:solidFill>
                  <a:srgbClr val="FF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pinning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7946191" y="4261107"/>
            <a:ext cx="1439997" cy="44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here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?</a:t>
            </a:r>
          </a:p>
        </p:txBody>
      </p:sp>
      <p:cxnSp>
        <p:nvCxnSpPr>
          <p:cNvPr id="37" name="Gerade Verbindung mit Pfeil 36"/>
          <p:cNvCxnSpPr/>
          <p:nvPr/>
        </p:nvCxnSpPr>
        <p:spPr>
          <a:xfrm flipV="1">
            <a:off x="5733623" y="3059291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>
            <a:off x="5517122" y="5580286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813" y="2999252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940" y="5768052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gelmäßiges Fünfeck 40"/>
          <p:cNvSpPr/>
          <p:nvPr/>
        </p:nvSpPr>
        <p:spPr>
          <a:xfrm rot="1657296">
            <a:off x="5599799" y="3893662"/>
            <a:ext cx="1792926" cy="797394"/>
          </a:xfrm>
          <a:prstGeom prst="pentagon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42" name="Gerade Verbindung mit Pfeil 41"/>
          <p:cNvCxnSpPr/>
          <p:nvPr/>
        </p:nvCxnSpPr>
        <p:spPr>
          <a:xfrm flipH="1">
            <a:off x="6337987" y="3394966"/>
            <a:ext cx="821887" cy="461427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/>
          <p:nvPr/>
        </p:nvCxnSpPr>
        <p:spPr>
          <a:xfrm flipH="1" flipV="1">
            <a:off x="6520861" y="4352675"/>
            <a:ext cx="1470776" cy="255458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feld 4"/>
          <p:cNvSpPr txBox="1"/>
          <p:nvPr/>
        </p:nvSpPr>
        <p:spPr>
          <a:xfrm>
            <a:off x="5321717" y="5598476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0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5314935" y="3500605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7604372" y="5580286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369611" y="228245"/>
            <a:ext cx="7419660" cy="779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4400" u="sng" kern="0" dirty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1</a:t>
            </a:r>
            <a:r>
              <a:rPr lang="de-DE" sz="4400" b="0" i="0" u="sng" strike="noStrike" kern="1200" cap="none" spc="0" baseline="0" dirty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) </a:t>
            </a:r>
            <a:r>
              <a:rPr lang="de-DE" sz="4400" u="sng" kern="0" dirty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Study of concrete systems</a:t>
            </a:r>
            <a:endParaRPr lang="de-DE" sz="4400" b="0" i="0" u="sng" strike="noStrike" kern="1200" cap="none" spc="0" baseline="0" dirty="0">
              <a:solidFill>
                <a:srgbClr val="0000FF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49" name="Freihandform 48"/>
          <p:cNvSpPr/>
          <p:nvPr/>
        </p:nvSpPr>
        <p:spPr>
          <a:xfrm>
            <a:off x="5684730" y="3676394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cxnSp>
        <p:nvCxnSpPr>
          <p:cNvPr id="50" name="Gerade Verbindung mit Pfeil 49"/>
          <p:cNvCxnSpPr/>
          <p:nvPr/>
        </p:nvCxnSpPr>
        <p:spPr>
          <a:xfrm flipV="1">
            <a:off x="3121981" y="3836399"/>
            <a:ext cx="2516427" cy="939465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http://latex.codecogs.com/png.latex?%5Cdpi%7B150%7D%20%5CLARGE%20%5Cvec%7B%5Clambda%7D_%7BHF%7D%5Cequiv%28%5Cunderbrace%7B1%2C%5Cldots%2C1%7D_N%2C0%2C%5Cldots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97" y="4775864"/>
            <a:ext cx="37909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904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http://latex.codecogs.com/png.latex?%5CLARGE%20%5Cdpi%7B120%7D%20%5Cwedge%5EN%5bL%5E2%28%5Cmathbb%7BR%7D%29%5d%5C,%5C,%5Cleq%5C,%5C,L%5E2%28%5Cmathbb%7BR%7D%29%5E%7B%5Cotimes%5EN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352" y="4365201"/>
            <a:ext cx="3181350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Grafik 2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9" t="1313" r="50941" b="77860"/>
          <a:stretch/>
        </p:blipFill>
        <p:spPr>
          <a:xfrm>
            <a:off x="1583928" y="3279816"/>
            <a:ext cx="2689050" cy="2084197"/>
          </a:xfrm>
          <a:prstGeom prst="rect">
            <a:avLst/>
          </a:prstGeom>
        </p:spPr>
      </p:pic>
      <p:pic>
        <p:nvPicPr>
          <p:cNvPr id="1036" name="Picture 12" descr="https://latex.codecogs.com/png.latex?%5Cdpi%7B150%7D%20%5CLARGE%20%5Cmbox%7Brestrict%20to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352" y="3916545"/>
            <a:ext cx="160020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feld 1"/>
          <p:cNvSpPr txBox="1"/>
          <p:nvPr/>
        </p:nvSpPr>
        <p:spPr>
          <a:xfrm>
            <a:off x="946877" y="641899"/>
            <a:ext cx="4847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600" u="sng" dirty="0" smtClean="0">
                <a:solidFill>
                  <a:srgbClr val="FF0000"/>
                </a:solidFill>
              </a:rPr>
              <a:t>Harmonic model system</a:t>
            </a:r>
            <a:endParaRPr lang="de-CH" sz="3600" u="sng" dirty="0">
              <a:solidFill>
                <a:srgbClr val="FF0000"/>
              </a:solidFill>
            </a:endParaRPr>
          </a:p>
        </p:txBody>
      </p:sp>
      <p:pic>
        <p:nvPicPr>
          <p:cNvPr id="2052" name="Picture 4" descr="https://latex.codecogs.com/png.latex?%5Cdpi%7B120%7D%20%5CLARGE%20%5Chat%7BH%7D%5C%2C%3D%5C%2C%5Csum_%7Bj%3D1%7D%5EN%5C%2C%5Cleft%28%5Cfrac%7B%5Chat%7Bp%7D_j%5E%7B%5C%2C2%7D%7D%7B2%7D%5C%2C&amp;plus;%5C%2C%5Cfrac%7B%5Chat%7Bx%7D_j%5E%7B%5C%2C2%7D%7D%7B2%7D%20%5Cright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00" y="1825504"/>
            <a:ext cx="30670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atex.codecogs.com/png.latex?%5Cdpi%7B120%7D%20%5CLARGE%20&amp;plus;%5C%2C%5C%2C%5Cdelta%5C%21%5Csum_%7B1%5Cleq%20i%20%3Cj%5Cleq%20N%7D%5C%2C%7C%5Chat%7Bx%7D_i-%5Chat%7Bx%7D_j%7C%5E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378" y="2051645"/>
            <a:ext cx="28765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latex.codecogs.com/png.latex?%5Cdpi%7B150%7D%20%5CLARGE%20%5Cdelt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665" y="4298527"/>
            <a:ext cx="18097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latex.codecogs.com/png.latex?%5Cdpi%7B150%7D%20%5CLARGE%20%5CRightarrow%5Cquad%7C%5CPsi%28%5Cdelta%29%5Crangl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281" y="6300117"/>
            <a:ext cx="18764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s://latex.codecogs.com/png.latex?%5Cdpi%7B150%7D%20%5CLARGE%20%5CRightarrow%5Cquad%5Crho_1%28%5Cdelta%2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878" y="6304879"/>
            <a:ext cx="16859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latex.codecogs.com/png.latex?%5Cdpi%7B150%7D%20%5CLARGE%20%5CRightarrow%5Cquad%20%5Cvec%7B%5Clambda%7D%28%5Cdelta%2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653" y="6227326"/>
            <a:ext cx="156210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103166" y="6119699"/>
            <a:ext cx="864096" cy="7200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92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768" y="1763613"/>
            <a:ext cx="5649728" cy="2091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Gerade Verbindung mit Pfeil 17"/>
          <p:cNvCxnSpPr/>
          <p:nvPr/>
        </p:nvCxnSpPr>
        <p:spPr>
          <a:xfrm>
            <a:off x="1943426" y="2667102"/>
            <a:ext cx="2579875" cy="42082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s://latex.codecogs.com/png.latex?%5Cdpi%7B120%7D%20%5CLARGE%20%5Cvec%7B%5Clambda%7D%28%5Cdelta%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812" y="2107037"/>
            <a:ext cx="54292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hteck 13"/>
          <p:cNvSpPr/>
          <p:nvPr/>
        </p:nvSpPr>
        <p:spPr>
          <a:xfrm>
            <a:off x="2802952" y="6289283"/>
            <a:ext cx="489654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000" dirty="0" smtClean="0"/>
              <a:t>[             Phys</a:t>
            </a:r>
            <a:r>
              <a:rPr lang="de-CH" sz="2000" dirty="0"/>
              <a:t>. </a:t>
            </a:r>
            <a:r>
              <a:rPr lang="de-CH" sz="2000" dirty="0" err="1"/>
              <a:t>Rev</a:t>
            </a:r>
            <a:r>
              <a:rPr lang="de-CH" sz="2000" dirty="0"/>
              <a:t>. </a:t>
            </a:r>
            <a:r>
              <a:rPr lang="de-CH" sz="2000" dirty="0" err="1"/>
              <a:t>Lett</a:t>
            </a:r>
            <a:r>
              <a:rPr lang="de-CH" sz="2000" dirty="0"/>
              <a:t>. </a:t>
            </a:r>
            <a:r>
              <a:rPr lang="de-CH" sz="2000" b="1" dirty="0"/>
              <a:t>110</a:t>
            </a:r>
            <a:r>
              <a:rPr lang="de-CH" sz="2000" dirty="0"/>
              <a:t>,  040404 (2013</a:t>
            </a:r>
            <a:r>
              <a:rPr lang="de-CH" sz="2000" dirty="0" smtClean="0"/>
              <a:t>)]</a:t>
            </a:r>
            <a:endParaRPr lang="de-CH" sz="2000" dirty="0"/>
          </a:p>
        </p:txBody>
      </p:sp>
      <p:pic>
        <p:nvPicPr>
          <p:cNvPr id="26" name="Picture 2" descr="C:\Users\Christian\Desktop\Highlight Physics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976" y="6482142"/>
            <a:ext cx="258500" cy="25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C:\Users\Christian\Desktop\Highlight EditorsSuggestion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016" y="6482142"/>
            <a:ext cx="258500" cy="25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latex.codecogs.com/png.latex?%5Cdpi%7B120%7D%20%5CLARGE%200%5C%2C%5Cleq%20%5C%2CD%28%5Cvec%7B%5Clambda%7D%28%5Cdelta%29%29%5C%2C%3D%5C%2Cc%5C%2C%7B%5Ccolor%7BRed%7D%20%5Cdelta%5E8%7D%5C%2C&amp;plus;%5C%2C%5Cmathcal%7BO%7D%28%5Cdelta%5E%7B10%7D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477" y="4748464"/>
            <a:ext cx="412432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hteck 13"/>
          <p:cNvSpPr/>
          <p:nvPr/>
        </p:nvSpPr>
        <p:spPr>
          <a:xfrm>
            <a:off x="2802952" y="5894157"/>
            <a:ext cx="489654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000" dirty="0" smtClean="0"/>
              <a:t>[CS, PhD thesis, ETH Zurich (2014)]</a:t>
            </a:r>
            <a:endParaRPr lang="de-CH" sz="2000" dirty="0"/>
          </a:p>
        </p:txBody>
      </p:sp>
      <p:pic>
        <p:nvPicPr>
          <p:cNvPr id="1026" name="Picture 2" descr="https://latex.codecogs.com/png.latex?%5Cdpi%7B150%7D%20%5CLARGE%20%7B%5Ccolor%7BRed%7D%20%5Ctextbf%7B%5Cmbox%7Bquasipinning%7D%7D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472" y="4796581"/>
            <a:ext cx="253365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86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ghtning Bolt 19"/>
          <p:cNvSpPr/>
          <p:nvPr/>
        </p:nvSpPr>
        <p:spPr>
          <a:xfrm rot="615639">
            <a:off x="4500141" y="2033356"/>
            <a:ext cx="908742" cy="871967"/>
          </a:xfrm>
          <a:prstGeom prst="lightningBol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de-DE"/>
          </a:p>
        </p:txBody>
      </p:sp>
      <p:sp>
        <p:nvSpPr>
          <p:cNvPr id="6" name="Abgerundetes Rechteck 10"/>
          <p:cNvSpPr/>
          <p:nvPr/>
        </p:nvSpPr>
        <p:spPr>
          <a:xfrm>
            <a:off x="1723554" y="1984553"/>
            <a:ext cx="2369727" cy="1051233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s://latex.codecogs.com/gif.latex?%5Cdpi%7B200%7D%20%5Clarge%20%5Cmbox%7Benergy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095" y="2171690"/>
            <a:ext cx="104775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gif.latex?%5Cdpi%7B200%7D%20%5Clarge%20%5Cmbox%7Bminimization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695" y="2531730"/>
            <a:ext cx="211455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atex.codecogs.com/gif.latex?%5Cdpi%7B200%7D%20%5Clarge%20%5Cmbox%7Bexchange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802" y="2118671"/>
            <a:ext cx="145732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atex.codecogs.com/gif.latex?%5Cdpi%7B200%7D%20%5Clarge%20%5Cmbox%7Bsymmetry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364" y="2607072"/>
            <a:ext cx="1600200" cy="31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bgerundetes Rechteck 10"/>
          <p:cNvSpPr/>
          <p:nvPr/>
        </p:nvSpPr>
        <p:spPr>
          <a:xfrm>
            <a:off x="5872300" y="1992659"/>
            <a:ext cx="2369727" cy="1051233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pic>
        <p:nvPicPr>
          <p:cNvPr id="1034" name="Picture 10" descr="https://latex.codecogs.com/gif.latex?%5Cdpi%7B200%7D%20%5Clarge%20%7B%5Ccolor%7BRed%7D%20%5Cmbox%7Bconflict%7D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6752" y="1594995"/>
            <a:ext cx="11525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latex.codecogs.com/gif.latex?%5Cdpi%7B300%7D%20%5Chuge%20%7B%5Ccolor%7BRed%7D%20%5CRightarrow%20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39724" y="3482764"/>
            <a:ext cx="885825" cy="552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hteck 2"/>
          <p:cNvSpPr/>
          <p:nvPr/>
        </p:nvSpPr>
        <p:spPr>
          <a:xfrm>
            <a:off x="3816653" y="4986102"/>
            <a:ext cx="2055647" cy="181807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21" name="Gerade Verbindung mit Pfeil 36"/>
          <p:cNvCxnSpPr/>
          <p:nvPr/>
        </p:nvCxnSpPr>
        <p:spPr>
          <a:xfrm flipV="1">
            <a:off x="3816653" y="4283178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37"/>
          <p:cNvCxnSpPr/>
          <p:nvPr/>
        </p:nvCxnSpPr>
        <p:spPr>
          <a:xfrm>
            <a:off x="3600152" y="6804173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843" y="4223139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970" y="6991939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gelmäßiges Fünfeck 40"/>
          <p:cNvSpPr/>
          <p:nvPr/>
        </p:nvSpPr>
        <p:spPr>
          <a:xfrm rot="1657296">
            <a:off x="3682829" y="5117549"/>
            <a:ext cx="1792926" cy="797394"/>
          </a:xfrm>
          <a:prstGeom prst="pentagon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8" name="Textfeld 4"/>
          <p:cNvSpPr txBox="1"/>
          <p:nvPr/>
        </p:nvSpPr>
        <p:spPr>
          <a:xfrm>
            <a:off x="3404747" y="6822363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0</a:t>
            </a:r>
          </a:p>
        </p:txBody>
      </p:sp>
      <p:sp>
        <p:nvSpPr>
          <p:cNvPr id="29" name="Textfeld 5"/>
          <p:cNvSpPr txBox="1"/>
          <p:nvPr/>
        </p:nvSpPr>
        <p:spPr>
          <a:xfrm>
            <a:off x="3397965" y="4724492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30" name="Textfeld 47"/>
          <p:cNvSpPr txBox="1"/>
          <p:nvPr/>
        </p:nvSpPr>
        <p:spPr>
          <a:xfrm>
            <a:off x="5687402" y="6804173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31" name="Freihandform 48"/>
          <p:cNvSpPr/>
          <p:nvPr/>
        </p:nvSpPr>
        <p:spPr>
          <a:xfrm>
            <a:off x="5017092" y="5426246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5122" name="Picture 2" descr="https://latex.codecogs.com/png.latex?%5Cdpi%7B120%7D%20%5CLARGE%20%7B%5Ccolor%7BRed%7D%20%5Cmbox%7B%28quasi%29pinning%7D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3345" y="5573474"/>
            <a:ext cx="2948441" cy="508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latex.codecogs.com/png.latex?%5Cdpi%7B120%7D%20%5CLARGE%20%5Cmbox%7Bmechanism%20behind%20%28quasi%29pinning%3A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108" y="515098"/>
            <a:ext cx="6479967" cy="466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54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2" grpId="0" animBg="1"/>
      <p:bldP spid="18" grpId="0" animBg="1"/>
      <p:bldP spid="25" grpId="0" animBg="1"/>
      <p:bldP spid="28" grpId="0"/>
      <p:bldP spid="29" grpId="0"/>
      <p:bldP spid="30" grpId="0"/>
      <p:bldP spid="31" grpId="0" animBg="1"/>
    </p:bldLst>
  </p:timing>
</p:sld>
</file>

<file path=ppt/theme/theme1.xml><?xml version="1.0" encoding="utf-8"?>
<a:theme xmlns:a="http://schemas.openxmlformats.org/drawingml/2006/main" name="Standard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666</Words>
  <Application>Microsoft Office PowerPoint</Application>
  <PresentationFormat>Custom</PresentationFormat>
  <Paragraphs>108</Paragraphs>
  <Slides>26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Lucida Sans Unicode</vt:lpstr>
      <vt:lpstr>Monotype Corsiva</vt:lpstr>
      <vt:lpstr>StarSymbol</vt:lpstr>
      <vt:lpstr>Tahoma</vt:lpstr>
      <vt:lpstr>Times New Roman</vt:lpstr>
      <vt:lpstr>Standard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Schilling</dc:creator>
  <cp:lastModifiedBy>Christian Schilling</cp:lastModifiedBy>
  <cp:revision>766</cp:revision>
  <dcterms:created xsi:type="dcterms:W3CDTF">2012-01-24T00:14:43Z</dcterms:created>
  <dcterms:modified xsi:type="dcterms:W3CDTF">2018-06-20T23:16:01Z</dcterms:modified>
</cp:coreProperties>
</file>