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76" r:id="rId2"/>
    <p:sldId id="278" r:id="rId3"/>
    <p:sldId id="280" r:id="rId4"/>
    <p:sldId id="258" r:id="rId5"/>
    <p:sldId id="259" r:id="rId6"/>
    <p:sldId id="304" r:id="rId7"/>
    <p:sldId id="261" r:id="rId8"/>
    <p:sldId id="262" r:id="rId9"/>
    <p:sldId id="265" r:id="rId10"/>
    <p:sldId id="303" r:id="rId11"/>
    <p:sldId id="267" r:id="rId12"/>
    <p:sldId id="268" r:id="rId13"/>
    <p:sldId id="305" r:id="rId14"/>
    <p:sldId id="306" r:id="rId15"/>
    <p:sldId id="301" r:id="rId16"/>
    <p:sldId id="285" r:id="rId17"/>
    <p:sldId id="288" r:id="rId18"/>
    <p:sldId id="289" r:id="rId19"/>
    <p:sldId id="290" r:id="rId20"/>
    <p:sldId id="291" r:id="rId21"/>
    <p:sldId id="296" r:id="rId22"/>
    <p:sldId id="297" r:id="rId23"/>
    <p:sldId id="298" r:id="rId24"/>
    <p:sldId id="299" r:id="rId25"/>
    <p:sldId id="300" r:id="rId26"/>
    <p:sldId id="302" r:id="rId27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7" autoAdjust="0"/>
    <p:restoredTop sz="94671" autoAdjust="0"/>
  </p:normalViewPr>
  <p:slideViewPr>
    <p:cSldViewPr>
      <p:cViewPr varScale="1">
        <p:scale>
          <a:sx n="63" d="100"/>
          <a:sy n="63" d="100"/>
        </p:scale>
        <p:origin x="-1236" y="-108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‹Nr.›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F7F7F">
                <a:alpha val="69000"/>
              </a:srgbClr>
            </a:gs>
            <a:gs pos="100000">
              <a:srgbClr val="A6A6A6">
                <a:alpha val="36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17.png"/><Relationship Id="rId7" Type="http://schemas.openxmlformats.org/officeDocument/2006/relationships/image" Target="../media/image4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10" Type="http://schemas.openxmlformats.org/officeDocument/2006/relationships/image" Target="../media/image92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3" Type="http://schemas.openxmlformats.org/officeDocument/2006/relationships/image" Target="../media/image4.png"/><Relationship Id="rId7" Type="http://schemas.openxmlformats.org/officeDocument/2006/relationships/image" Target="../media/image97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10" Type="http://schemas.openxmlformats.org/officeDocument/2006/relationships/image" Target="../media/image100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10" Type="http://schemas.openxmlformats.org/officeDocument/2006/relationships/image" Target="../media/image108.jpeg"/><Relationship Id="rId4" Type="http://schemas.openxmlformats.org/officeDocument/2006/relationships/image" Target="../media/image102.png"/><Relationship Id="rId9" Type="http://schemas.openxmlformats.org/officeDocument/2006/relationships/image" Target="../media/image107.gi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3" Type="http://schemas.openxmlformats.org/officeDocument/2006/relationships/image" Target="../media/image94.png"/><Relationship Id="rId7" Type="http://schemas.openxmlformats.org/officeDocument/2006/relationships/image" Target="../media/image112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png"/><Relationship Id="rId5" Type="http://schemas.openxmlformats.org/officeDocument/2006/relationships/image" Target="../media/image96.png"/><Relationship Id="rId4" Type="http://schemas.openxmlformats.org/officeDocument/2006/relationships/image" Target="../media/image1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9.png"/><Relationship Id="rId4" Type="http://schemas.openxmlformats.org/officeDocument/2006/relationships/image" Target="../media/image1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8.png"/><Relationship Id="rId4" Type="http://schemas.openxmlformats.org/officeDocument/2006/relationships/image" Target="../media/image1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21.png"/><Relationship Id="rId7" Type="http://schemas.openxmlformats.org/officeDocument/2006/relationships/image" Target="../media/image1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4.png"/><Relationship Id="rId5" Type="http://schemas.openxmlformats.org/officeDocument/2006/relationships/image" Target="../media/image123.png"/><Relationship Id="rId4" Type="http://schemas.openxmlformats.org/officeDocument/2006/relationships/image" Target="../media/image1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47824" y="323453"/>
            <a:ext cx="8496943" cy="18122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Calibri"/>
              </a:rPr>
              <a:t>Quantum </a:t>
            </a:r>
            <a:r>
              <a:rPr lang="de-CH" sz="4400" b="0" i="0" u="sng" strike="noStrike" kern="1200" cap="none" spc="0" baseline="0" dirty="0">
                <a:solidFill>
                  <a:srgbClr val="0000FF"/>
                </a:solidFill>
                <a:uFillTx/>
                <a:latin typeface="Calibri"/>
              </a:rPr>
              <a:t>Marginal Problem </a:t>
            </a:r>
            <a:r>
              <a:rPr lang="de-CH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Calibri"/>
              </a:rPr>
              <a:t>and</a:t>
            </a:r>
            <a:r>
              <a:rPr lang="de-CH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Calibri"/>
              </a:rPr>
              <a:t> </a:t>
            </a:r>
            <a:r>
              <a:rPr lang="de-CH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Calibri"/>
              </a:rPr>
              <a:t>its</a:t>
            </a:r>
            <a:r>
              <a:rPr lang="de-CH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Calibri"/>
              </a:rPr>
              <a:t> </a:t>
            </a:r>
            <a:r>
              <a:rPr lang="de-CH" sz="4400" b="0" i="0" u="sng" strike="noStrike" kern="1200" cap="none" spc="0" baseline="0" dirty="0" err="1">
                <a:solidFill>
                  <a:srgbClr val="0000FF"/>
                </a:solidFill>
                <a:uFillTx/>
                <a:latin typeface="Calibri"/>
              </a:rPr>
              <a:t>Physical</a:t>
            </a:r>
            <a:r>
              <a:rPr lang="de-CH" sz="4400" b="0" i="0" u="sng" strike="noStrike" kern="1200" cap="none" spc="0" baseline="0" dirty="0">
                <a:solidFill>
                  <a:srgbClr val="0000FF"/>
                </a:solidFill>
                <a:uFillTx/>
                <a:latin typeface="Calibri"/>
              </a:rPr>
              <a:t> </a:t>
            </a:r>
            <a:r>
              <a:rPr lang="de-CH" sz="4400" b="0" i="0" u="sng" strike="noStrike" kern="1200" cap="none" spc="0" baseline="0" dirty="0" err="1">
                <a:solidFill>
                  <a:srgbClr val="0000FF"/>
                </a:solidFill>
                <a:uFillTx/>
                <a:latin typeface="Calibri"/>
              </a:rPr>
              <a:t>Relevance</a:t>
            </a:r>
            <a:endParaRPr lang="de-CH" sz="4400" b="0" i="0" u="sng" strike="noStrike" kern="1200" cap="none" spc="0" baseline="0" dirty="0">
              <a:solidFill>
                <a:srgbClr val="0000FF"/>
              </a:solidFill>
              <a:uFillTx/>
              <a:latin typeface="Calibri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304004" y="6372125"/>
            <a:ext cx="5616624" cy="5232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QMath12,  10.September 2013</a:t>
            </a:r>
            <a:endParaRPr lang="de-CH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64048" y="2915741"/>
            <a:ext cx="4464493" cy="10772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Christian </a:t>
            </a: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Schilling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solidFill>
                  <a:srgbClr val="000000"/>
                </a:solidFill>
                <a:latin typeface="Calibri"/>
              </a:rPr>
              <a:t>ETH </a:t>
            </a:r>
            <a:r>
              <a:rPr lang="de-CH" sz="3200" dirty="0" err="1" smtClean="0">
                <a:solidFill>
                  <a:srgbClr val="000000"/>
                </a:solidFill>
                <a:latin typeface="Calibri"/>
              </a:rPr>
              <a:t>Zurich</a:t>
            </a:r>
            <a:endParaRPr lang="de-CH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583929" y="4931965"/>
            <a:ext cx="6624732" cy="95410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800" b="0" i="0" u="sng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Credits</a:t>
            </a:r>
            <a:r>
              <a:rPr lang="de-CH" sz="2800" b="0" i="0" u="sng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:</a:t>
            </a:r>
            <a:r>
              <a:rPr lang="de-CH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  </a:t>
            </a:r>
            <a:r>
              <a:rPr lang="de-CH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M.Christandl</a:t>
            </a:r>
            <a:r>
              <a:rPr lang="de-CH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 &amp;  </a:t>
            </a:r>
            <a:r>
              <a:rPr lang="de-CH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D.Gross</a:t>
            </a:r>
            <a:r>
              <a:rPr lang="de-CH" sz="2800" kern="0" dirty="0" smtClean="0">
                <a:solidFill>
                  <a:srgbClr val="000000"/>
                </a:solidFill>
                <a:latin typeface="Calibri"/>
              </a:rPr>
              <a:t>        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800" kern="0" dirty="0" smtClean="0">
                <a:solidFill>
                  <a:srgbClr val="000000"/>
                </a:solidFill>
                <a:latin typeface="Calibri"/>
              </a:rPr>
              <a:t>                 </a:t>
            </a:r>
            <a:r>
              <a:rPr lang="de-CH" sz="2800" dirty="0" err="1" smtClean="0">
                <a:solidFill>
                  <a:srgbClr val="000000"/>
                </a:solidFill>
                <a:latin typeface="Calibri"/>
              </a:rPr>
              <a:t>A.Klyachko</a:t>
            </a:r>
            <a:r>
              <a:rPr lang="de-CH" sz="2800" dirty="0" smtClean="0">
                <a:solidFill>
                  <a:srgbClr val="000000"/>
                </a:solidFill>
                <a:latin typeface="Calibri"/>
              </a:rPr>
              <a:t>           </a:t>
            </a:r>
            <a:endParaRPr lang="de-CH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12285" y="794773"/>
            <a:ext cx="2315859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generalization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3" name="Rechteck 2"/>
          <p:cNvSpPr/>
          <p:nvPr/>
        </p:nvSpPr>
        <p:spPr>
          <a:xfrm>
            <a:off x="719832" y="1547589"/>
            <a:ext cx="8928992" cy="2079225"/>
          </a:xfrm>
          <a:prstGeom prst="rect">
            <a:avLst/>
          </a:pr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19832" y="1556510"/>
            <a:ext cx="3290400" cy="59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Hersch-</a:t>
            </a:r>
            <a:r>
              <a:rPr lang="de-DE" sz="32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Zwahlen</a:t>
            </a:r>
            <a:r>
              <a:rPr lang="de-DE" sz="3200" u="none" kern="1200" cap="none" spc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  <a:endParaRPr lang="de-DE" sz="3200" u="none" kern="1200" cap="none" spc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pic>
        <p:nvPicPr>
          <p:cNvPr id="5" name="Picture 6" descr="http://latex.codecogs.com/png.latex?\LARGE%20\dpi{150}%20\sum_{i=1}^d%20\,\pi_i\,\lambda_i%20\,\,%20=\,\,%20\min_{V\in%20S_{\pi}^{\circ}(\rho)}(\mbox{Tr}[\rho%20\,P_V]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137" y="2232651"/>
            <a:ext cx="49625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latex.codecogs.com/png.latex?\LARGE%20\dpi{150}%20\ldots,%20\,\,\pi=(\pi_1,\ldots,\pi_d)\in\{0,1\}^d\,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568" y="1635361"/>
            <a:ext cx="54102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llipse 6"/>
          <p:cNvSpPr/>
          <p:nvPr/>
        </p:nvSpPr>
        <p:spPr>
          <a:xfrm>
            <a:off x="4224521" y="5539423"/>
            <a:ext cx="544275" cy="381000"/>
          </a:xfrm>
          <a:prstGeom prst="ellipse">
            <a:avLst/>
          </a:prstGeom>
          <a:noFill/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8" name="Picture 4" descr="http://latex.codecogs.com/png.latex?%5Cdpi%7B150%7D%20%5CLARGE%20%5Cvec%7B%5Clambda%7D%5E%7B%28A%29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099" y="6090595"/>
            <a:ext cx="6191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http://latex.codecogs.com/png.latex?%5Cdpi%7B150%7D%20%5CLARGE%20%5Cvec%7B%5Clambda%7D%5E%7B%28AB%29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362" y="6039898"/>
            <a:ext cx="8382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http://latex.codecogs.com/png.latex?%5Cdpi%7B150%7D%20%5CLARGE%20%5Crho_%7BAB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142" y="4953000"/>
            <a:ext cx="6191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0" descr="http://latex.codecogs.com/png.latex?%5Cdpi%7B150%7D%20%5CLARGE%20%2C%5C%2C%5C%2C%5C%2C%20%5Crho_%7BA%7D%3D%20%5Cmbox%7BTr%7D_B%5B%5Crho_%7BAB%7D%5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261" y="4806933"/>
            <a:ext cx="27432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Gerade Verbindung mit Pfeil 11"/>
          <p:cNvCxnSpPr/>
          <p:nvPr/>
        </p:nvCxnSpPr>
        <p:spPr>
          <a:xfrm>
            <a:off x="2565704" y="5310824"/>
            <a:ext cx="0" cy="6489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3741569" y="5323845"/>
            <a:ext cx="0" cy="6489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ussdiagramm: Verbindungsstelle 2"/>
          <p:cNvSpPr/>
          <p:nvPr/>
        </p:nvSpPr>
        <p:spPr>
          <a:xfrm>
            <a:off x="7672787" y="560622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Flussdiagramm: Verbindungsstelle 10"/>
          <p:cNvSpPr/>
          <p:nvPr/>
        </p:nvSpPr>
        <p:spPr>
          <a:xfrm>
            <a:off x="8634725" y="5322610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Textfeld 11"/>
          <p:cNvSpPr txBox="1"/>
          <p:nvPr/>
        </p:nvSpPr>
        <p:spPr>
          <a:xfrm>
            <a:off x="7418853" y="5076107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8255312" y="5201446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B</a:t>
            </a:r>
            <a:endParaRPr lang="de-CH" sz="3200" dirty="0"/>
          </a:p>
        </p:txBody>
      </p:sp>
      <p:sp>
        <p:nvSpPr>
          <p:cNvPr id="18" name="Ellipse 17"/>
          <p:cNvSpPr/>
          <p:nvPr/>
        </p:nvSpPr>
        <p:spPr>
          <a:xfrm>
            <a:off x="7053438" y="4902164"/>
            <a:ext cx="1915209" cy="11521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Ellipse 18"/>
          <p:cNvSpPr/>
          <p:nvPr/>
        </p:nvSpPr>
        <p:spPr>
          <a:xfrm>
            <a:off x="7239913" y="5076107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Textfeld 19"/>
          <p:cNvSpPr txBox="1"/>
          <p:nvPr/>
        </p:nvSpPr>
        <p:spPr>
          <a:xfrm>
            <a:off x="1212285" y="4283713"/>
            <a:ext cx="8712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srgbClr val="FF0000"/>
                </a:solidFill>
              </a:rPr>
              <a:t>Schubert </a:t>
            </a:r>
            <a:r>
              <a:rPr lang="de-DE" sz="2800" dirty="0" err="1" smtClean="0">
                <a:solidFill>
                  <a:srgbClr val="FF0000"/>
                </a:solidFill>
              </a:rPr>
              <a:t>variety</a:t>
            </a:r>
            <a:r>
              <a:rPr lang="de-DE" sz="2800" dirty="0" smtClean="0">
                <a:solidFill>
                  <a:srgbClr val="FF0000"/>
                </a:solidFill>
              </a:rPr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Grassmannian</a:t>
            </a:r>
            <a:r>
              <a:rPr lang="de-DE" sz="2800" dirty="0" smtClean="0"/>
              <a:t>; </a:t>
            </a:r>
            <a:r>
              <a:rPr lang="de-DE" sz="2800" dirty="0" err="1" smtClean="0"/>
              <a:t>beautiful</a:t>
            </a:r>
            <a:r>
              <a:rPr lang="de-DE" sz="2800" dirty="0" smtClean="0"/>
              <a:t> </a:t>
            </a:r>
            <a:r>
              <a:rPr lang="de-DE" sz="2800" dirty="0" err="1" smtClean="0"/>
              <a:t>object</a:t>
            </a:r>
            <a:r>
              <a:rPr lang="de-DE" sz="2800" dirty="0" smtClean="0"/>
              <a:t> !</a:t>
            </a:r>
            <a:endParaRPr lang="de-DE" sz="2800" dirty="0"/>
          </a:p>
        </p:txBody>
      </p:sp>
      <p:cxnSp>
        <p:nvCxnSpPr>
          <p:cNvPr id="21" name="Gerade Verbindung mit Pfeil 20"/>
          <p:cNvCxnSpPr/>
          <p:nvPr/>
        </p:nvCxnSpPr>
        <p:spPr>
          <a:xfrm flipV="1">
            <a:off x="3384128" y="3347789"/>
            <a:ext cx="2088232" cy="93592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69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://latex.codecogs.com/png.latex?%5CLARGE%20%5Cdpi%7B100%7D%20%5Clefteqn%7B%5Csum_%7Bj=1%7D%5E%7Bd_A%7D%5Cpi_j%20%5Clambda_j%5E%7B%28A%29%7D%20-%20%5Csum_%7Bi=1%7D%5E%7Bd_A%20d_B%7D%20%5Csigma_i%20%5Clambda_i%5E%7B%28AB%29%7D%7D&amp;&amp;%5Cnonumber%20%5C%5C%20=%20%5Csum_%7Bj=1%7D%5E%7Bd_A%7D%20%5Cpi_j%20%5Clambda_j%5E%7B%28A%29%7D%20+%20%5Csum_%7Bi=1%7D%5E%7Bd_A%20d_B%7D%20%5Csigma_i%20%28-%5Clambda_i%5E%7B%28AB%29%7D%29%20%5Cnonumber%20%5C%5C%20=%20%5Cmin%20%5Climits_%7BV%20%5Cin%20S_%7B%5Cpi%7D%5E%7B%5Ccirc%7D%28%5Crho_A%29%7D%28%5Cmbox%7BTr%7D_A%5bP_V%20%5Crho_A%5d%29%20+%20%5Cmin%20%5Climits_%7BW%20%5Cin%20S_%7B%5Chat%20%5Csigma%7D%5E%7B%5Ccirc%7D%28-%5Crho_%7BAB%7D%29%7D%28%5Cmbox%7BTr%7D_%7BAB%7D%5bP_W%20%28-%5Crho_%7BAB%7D%29%5d%29%20%5Cnonumber%20%5C%5C%20=%20%5Cmin%20%5Climits_%7BV%5Cotimes%20%5Cmathcal%7BH%7D%5E%7B%28B%29%7D%20%5Cin%20S_%7B%5Cpi%7D%5E%7B%5Ccirc%7D%28%5Crho_A%29%5Cotimes%20%5Cmathcal%7BH%7D%5E%7B%28B%29%7D%7D%28%5Cmbox%7BTr%7D_%7BAB%7D%5bP_%7BV%5Cotimes%20%5Cmathcal%7BH%7D%5E%7B%28B%29%7D%7D%20%5Crho_%7BAB%7D%5d%29%20+%20%5Cmin%20%5Climits_%7BW%20%5Cin%20S_%7B%5Chat%20%5Csigma%7D%5E%7B%5Ccirc%7D%28-%5Crho_%7BAB%7D%29%7D%28%5Cmbox%7BTr%7D_%7BAB%7D%5bP_W%20%28-%5Crho_%7BAB%7D%29%5d%29%20%5Cnonumber%20%5C%5C%20%5Cleq%20%5Cmbox%7BTr%7D_%7BAB%7D%5bP_%7BW_0%7D%20%5Crho_%7BAB%7D%5d%20+%20%5Cmbox%7BTr%7D_%7BAB%7D%5bP_%7BW_0%7D%20%28-%5Crho_%7BAB%7D%29%5d%20%5Cnonumber%20%5C%5C%20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6" name="AutoShape 4" descr="http://latex.codecogs.com/png.latex?%5CLARGE%20%5Cdpi%7B100%7D%20%5Clefteqn%7B%5Csum_%7Bj=1%7D%5E%7Bd_A%7D%5Cpi_j%20%5Clambda_j%5E%7B%28A%29%7D%20-%20%5Csum_%7Bi=1%7D%5E%7Bd_A%20d_B%7D%20%5Csigma_i%20%5Clambda_i%5E%7B%28AB%29%7D%7D&amp;&amp;%5Cnonumber%20%5C%5C%20=%20%5Csum_%7Bj=1%7D%5E%7Bd_A%7D%20%5Cpi_j%20%5Clambda_j%5E%7B%28A%29%7D%20+%20%5Csum_%7Bi=1%7D%5E%7Bd_A%20d_B%7D%20%5Csigma_i%20%28-%5Clambda_i%5E%7B%28AB%29%7D%29%20%5Cnonumber%20%5C%5C%20=%20%5Cmin%20%5Climits_%7BV%20%5Cin%20S_%7B%5Cpi%7D%5E%7B%5Ccirc%7D%28%5Crho_A%29%7D%28%5Cmbox%7BTr%7D_A%5bP_V%20%5Crho_A%5d%29%20+%20%5Cmin%20%5Climits_%7BW%20%5Cin%20S_%7B%5Chat%20%5Csigma%7D%5E%7B%5Ccirc%7D%28-%5Crho_%7BAB%7D%29%7D%28%5Cmbox%7BTr%7D_%7BAB%7D%5bP_W%20%28-%5Crho_%7BAB%7D%29%5d%29%20%5Cnonumber%20%5C%5C%20=%20%5Cmin%20%5Climits_%7BV%5Cotimes%20%5Cmathcal%7BH%7D%5E%7B%28B%29%7D%20%5Cin%20S_%7B%5Cpi%7D%5E%7B%5Ccirc%7D%28%5Crho_A%29%5Cotimes%20%5Cmathcal%7BH%7D%5E%7B%28B%29%7D%7D%28%5Cmbox%7BTr%7D_%7BAB%7D%5bP_%7BV%5Cotimes%20%5Cmathcal%7BH%7D%5E%7B%28B%29%7D%7D%20%5Crho_%7BAB%7D%5d%29%20+%20%5Cmin%20%5Climits_%7BW%20%5Cin%20S_%7B%5Chat%20%5Csigma%7D%5E%7B%5Ccirc%7D%28-%5Crho_%7BAB%7D%29%7D%28%5Cmbox%7BTr%7D_%7BAB%7D%5bP_W%20%28-%5Crho_%7BAB%7D%29%5d%29%20%5Cnonumber%20%5C%5C%20%5Cleq%20%5Cmbox%7BTr%7D_%7BAB%7D%5bP_%7BW_0%7D%20%5Crho_%7BAB%7D%5d%20+%20%5Cmbox%7BTr%7D_%7BAB%7D%5bP_%7BW_0%7D%20%28-%5Crho_%7BAB%7D%29%5d%20%5Cnonumber%20%5C%5C%20=0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7" name="AutoShape 6" descr="http://latex.codecogs.com/png.latex?%5CLARGE%20%5Cdpi%7B100%7D%20%5Clefteqn%7B%5Csum_%7Bj=1%7D%5E%7Bd_A%7D%5Cpi_j%20%5Clambda_j%5E%7B%28A%29%7D%20-%20%5Csum_%7Bi=1%7D%5E%7Bd_A%20d_B%7D%20%5Csigma_i%20%5Clambda_i%5E%7B%28AB%29%7D%7D&amp;&amp;%5Cnonumber%20%5C%5C%20=%20%5Csum_%7Bj=1%7D%5E%7Bd_A%7D%20%5Cpi_j%20%5Clambda_j%5E%7B%28A%29%7D%20+%20%5Csum_%7Bi=1%7D%5E%7Bd_A%20d_B%7D%20%5Csigma_i%20%28-%5Clambda_i%5E%7B%28AB%29%7D%29%20%5Cnonumber%20%5C%5C%20=%20%5Cmin%20%5Climits_%7BV%20%5Cin%20S_%7B%5Cpi%7D%5E%7B%5Ccirc%7D%28%5Crho_A%29%7D%28%5Cmbox%7BTr%7D_A%5bP_V%20%5Crho_A%5d%29%20+%20%5Cmin%20%5Climits_%7BW%20%5Cin%20S_%7B%5Chat%20%5Csigma%7D%5E%7B%5Ccirc%7D%28-%5Crho_%7BAB%7D%29%7D%28%5Cmbox%7BTr%7D_%7BAB%7D%5bP_W%20%28-%5Crho_%7BAB%7D%29%5d%29%20%5Cnonumber%20%5C%5C%20=%20%5Cmin%20%5Climits_%7BV%5Cotimes%20%5Cmathcal%7BH%7D%5E%7B%28B%29%7D%20%5Cin%20S_%7B%5Cpi%7D%5E%7B%5Ccirc%7D%28%5Crho_A%29%5Cotimes%20%5Cmathcal%7BH%7D%5E%7B%28B%29%7D%7D%28%5Cmbox%7BTr%7D_%7BAB%7D%5bP_%7BV%5Cotimes%20%5Cmathcal%7BH%7D%5E%7B%28B%29%7D%7D%20%5Crho_%7BAB%7D%5d%29%20+%20%5Cmin%20%5Climits_%7BW%20%5Cin%20S_%7B%5Chat%20%5Csigma%7D%5E%7B%5Ccirc%7D%28-%5Crho_%7BAB%7D%29%7D%28%5Cmbox%7BTr%7D_%7BAB%7D%5bP_W%20%28-%5Crho_%7BAB%7D%29%5d%29%20%5Cnonumber%20%5C%5C%20%5Cleq%20%5Cmbox%7BTr%7D_%7BAB%7D%5bP_%7BW_0%7D%20%5Crho_%7BAB%7D%5d%20+%20%5Cmbox%7BTr%7D_%7BAB%7D%5bP_%7BW_0%7D%20%28-%5Crho_%7BAB%7D%29%5d%20%5Cnonumber%20%5C%5C%20=0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8" name="AutoShape 8" descr="http://latex.codecogs.com/png.latex?%5CLARGE%20%5Cdpi%7B100%7D%20%5Clefteqn%7B%5Csum_%7Bj=1%7D%5E%7Bd_A%7D%5Cpi_j%20%5Clambda_j%5E%7B%28A%29%7D%20-%20%5Csum_%7Bi=1%7D%5E%7Bd_A%20d_B%7D%20%5Csigma_i%20%5Clambda_i%5E%7B%28AB%29%7D%7D&amp;&amp;%5Cnonumber%20%5C%5C%20=%20%5Csum_%7Bj=1%7D%5E%7Bd_A%7D%20%5Cpi_j%20%5Clambda_j%5E%7B%28A%29%7D%20+%20%5Csum_%7Bi=1%7D%5E%7Bd_A%20d_B%7D%20%5Csigma_i%20%28-%5Clambda_i%5E%7B%28AB%29%7D%29%20%5Cnonumber%20%5C%5C%20=%20%5Cmin%20%5Climits_%7BV%20%5Cin%20S_%7B%5Cpi%7D%5E%7B%5Ccirc%7D%28%5Crho_A%29%7D%28%5Cmbox%7BTr%7D_A%5bP_V%20%5Crho_A%5d%29%20+%20%5Cmin%20%5Climits_%7BW%20%5Cin%20S_%7B%5Chat%20%5Csigma%7D%5E%7B%5Ccirc%7D%28-%5Crho_%7BAB%7D%29%7D%28%5Cmbox%7BTr%7D_%7BAB%7D%5bP_W%20%28-%5Crho_%7BAB%7D%29%5d%29%20%5Cnonumber%20%5C%5C%20=%20%5Cmin%20%5Climits_%7BV%5Cotimes%20%5Cmathcal%7BH%7D%5E%7B%28B%29%7D%20%5Cin%20S_%7B%5Cpi%7D%5E%7B%5Ccirc%7D%28%5Crho_A%29%5Cotimes%20%5Cmathcal%7BH%7D%5E%7B%28B%29%7D%7D%28%5Cmbox%7BTr%7D_%7BAB%7D%5bP_%7BV%5Cotimes%20%5Cmathcal%7BH%7D%5E%7B%28B%29%7D%7D%20%5Crho_%7BAB%7D%5d%29%20+%20%5Cmin%20%5Climits_%7BW%20%5Cin%20S_%7B%5Chat%20%5Csigma%7D%5E%7B%5Ccirc%7D%28-%5Crho_%7BAB%7D%29%7D%28%5Cmbox%7BTr%7D_%7BAB%7D%5bP_W%20%28-%5Crho_%7BAB%7D%29%5d%29%20%5Cnonumber%20%5C%5C%20%5Cleq%20%5Cmbox%7BTr%7D_%7BAB%7D%5bP_%7BW_0%7D%20%5Crho_%7BAB%7D%5d%20+%20%5Cmbox%7BTr%7D_%7BAB%7D%5bP_%7BW_0%7D%20%28-%5Crho_%7BAB%7D%29%5d%20%5Cnonumber%20%5C%5C%20=0"/>
          <p:cNvSpPr>
            <a:spLocks noChangeAspect="1" noChangeArrowheads="1"/>
          </p:cNvSpPr>
          <p:nvPr/>
        </p:nvSpPr>
        <p:spPr bwMode="auto">
          <a:xfrm>
            <a:off x="62733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9" name="AutoShape 10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791631" y="2603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0" name="AutoShape 12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944031" y="4127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1" name="AutoShape 14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1096431" y="5651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2" name="AutoShape 16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1248831" y="7175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3" name="AutoShape 18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1401231" y="8699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4" name="AutoShape 20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1553631" y="10223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6" name="AutoShape 24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1858431" y="13271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7" name="AutoShape 26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2010831" y="14795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18" name="AutoShape 28" descr="http://latex.codecogs.com/png.latex?\LARGE%20\dpi{100}%20\\%20=%20\sum_{j=1}^{d_A}%20\pi_j%20\lambda_j^{(A)}%20+%20\sum_{i=1}^{d_A%20d_B}%20\sigma_i%20(-\lambda_i^{(AB)})%20\nonumber%20\\%20=%20\min%20\limits_{V%20\in%20S_{\pi}^{\circ}(\rho_A)}(\mbox{Tr}_A[P_V%20\rho_A])%20+%20\min%20\limits_{W%20\in%20S_{\hat%20\sigma}^{\circ}(-\rho_{AB})}(\mbox{Tr}_{AB}[P_W%20(-\rho_{AB})])%20\nonumber%20\\%20=%20\min%20\limits_{V\otimes%20\mathcal{H}^{(B)}%20\in%20S_{\pi}^{\circ}(\rho_A)\otimes%20\mathcal{H}^{(B)}}(\mbox{Tr}_{AB}[P_{V\otimes%20\mathcal{H}^{(B)}}%20\rho_{AB}])%20+%20\min%20\limits_{W%20\in%20S_{\hat%20\sigma}^{\circ}(-\rho_{AB})}(\mbox{Tr}_{AB}[P_W%20(-\rho_{AB})])%20\nonumber%20\\%20\leq%20\mbox{Tr}_{AB}[P_{W_0}%20\rho_{AB}]%20+%20\mbox{Tr}_{AB}[P_{W_0}%20(-\rho_{AB})]%20\nonumber%20\\%20=0"/>
          <p:cNvSpPr>
            <a:spLocks noChangeAspect="1" noChangeArrowheads="1"/>
          </p:cNvSpPr>
          <p:nvPr/>
        </p:nvSpPr>
        <p:spPr bwMode="auto">
          <a:xfrm>
            <a:off x="2288454" y="163194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pic>
        <p:nvPicPr>
          <p:cNvPr id="7204" name="Picture 36" descr="http://latex.codecogs.com/png.latex?%5CLARGE%20%5Cdpi%7B120%7D%20%5C%5C%20=%20%5Cmin%20%5Climits_%7BV%5Cotimes%20%5Cmathcal%7BH%7D%5E%7B%28B%29%7D%20%5Cin%20S_%7B%5Cpi%7D%5E%7B%5Ccirc%7D%28%5Crho_A%29%5Cotimes%20%5Cmathcal%7BH%7D%5E%7B%28B%29%7D%7D%28%5Cmbox%7BTr%7D_%7BAB%7D%5bP_%7BV%5Cotimes%20%5Cmathcal%7BH%7D%5E%7B%28B%29%7D%7D%20%5Crho_%7BAB%7D%5d%29%20%5C%5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850" y="4336160"/>
            <a:ext cx="53149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6" name="Picture 38" descr="http://latex.codecogs.com/png.latex?%5CLARGE%20%5Cdpi%7B120%7D%20+%20%5Cmin%20%5Climits_%7BW%20%5Cin%20S_%7B%5Chat%20%5Csigma%7D%5E%7B%5Ccirc%7D%28-%5Crho_%7BAB%7D%29%7D%28%5Cmbox%7BTr%7D_%7BAB%7D%5bP_W%20%28-%5Crho_%7BAB%7D%29%5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825" y="5112638"/>
            <a:ext cx="419100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0" name="Picture 42" descr="http://latex.codecogs.com/png.latex?%5CLARGE%20%5Cdpi%7B120%7D%20%5Csum_%7Bj=1%7D%5E%7Bd_A%7D%5Cpi_j%20%5Clambda_j%5E%7B%28A%29%7D%20-%20%5Csum_%7Bi=1%7D%5E%7Bd_A%20d_B%7D%20%5Csigma_i%20%5Clambda_i%5E%7B%28AB%29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31" y="665161"/>
            <a:ext cx="3286125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2" name="Picture 44" descr="http://latex.codecogs.com/png.latex?%5CLARGE%20%5Cdpi%7B120%7D%20%5Cleq%20%5C,%5C,%5Cmbox%7BTr%7D_%7BAB%7D%5bP_%7BW_0%7D%20%5Crho_%7BAB%7D%5d%20+%20%5Cmbox%7BTr%7D_%7BAB%7D%5bP_%7BW_0%7D%20%28-%5Crho_%7BAB%7D%29%5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306" y="5958586"/>
            <a:ext cx="50196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4" name="Picture 46" descr="http://latex.codecogs.com/png.latex?%5CLARGE%20%5Cdpi%7B120%7D%20=%20%5C,%5C,%20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410" y="6687138"/>
            <a:ext cx="5715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hteck 18"/>
          <p:cNvSpPr/>
          <p:nvPr/>
        </p:nvSpPr>
        <p:spPr>
          <a:xfrm>
            <a:off x="791631" y="412748"/>
            <a:ext cx="3627065" cy="1371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0" name="Rechteck 29"/>
          <p:cNvSpPr/>
          <p:nvPr/>
        </p:nvSpPr>
        <p:spPr>
          <a:xfrm>
            <a:off x="2648181" y="5112638"/>
            <a:ext cx="1439787" cy="5902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1" name="Rechteck 30"/>
          <p:cNvSpPr/>
          <p:nvPr/>
        </p:nvSpPr>
        <p:spPr>
          <a:xfrm>
            <a:off x="2228822" y="1937850"/>
            <a:ext cx="1502832" cy="12412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7216" name="Picture 48" descr="http://latex.codecogs.com/png.latex?%5CLARGE%20%5Cdpi%7B120%7D%20=%20%5C,%5C,%5C,%5Csum_%7Bj=1%7D%5E%7Bd_A%7D%20%5Cpi_j%20%5Clambda_j%5E%7B%28A%29%7D%20%5C,%5C,+%5C,%5C,%20%5Csum_%7Bi=1%7D%5E%7Bd_A%20d_B%7D%20%5Csigma_i%20%28-%5Clambda_i%5E%7B%28AB%29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129" y="2015903"/>
            <a:ext cx="447675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8" name="Picture 50" descr="http://latex.codecogs.com/png.latex?%5CLARGE%20%5Cdpi%7B120%7D%20=%20%5C,%5C,%5Cmin%20%5Climits_%7BV%20%5Cin%20S_%7B%5Cpi%7D%5E%7B%5Ccirc%7D%28%5Crho_A%29%7D%28%5Cmbox%7BTr%7D_A%5bP_V%20%5Crho_A%5d%29%20%5C,%5C,%5C,+%5C,%5C,%5C,%20%5Cmin%20%5Climits_%7BW%20%5Cin%20S_%7B%5Chat%20%5Csigma%7D%5E%7B%5Ccirc%7D%28-%5Crho_%7BAB%7D%29%7D%28%5Cmbox%7BTr%7D_%7BAB%7D%5bP_W%20%28-%5Crho_%7BAB%7D%29%5d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129" y="3395120"/>
            <a:ext cx="754380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eck 33"/>
          <p:cNvSpPr/>
          <p:nvPr/>
        </p:nvSpPr>
        <p:spPr>
          <a:xfrm>
            <a:off x="2158734" y="3300807"/>
            <a:ext cx="2801561" cy="67274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5" name="Rechteck 34"/>
          <p:cNvSpPr/>
          <p:nvPr/>
        </p:nvSpPr>
        <p:spPr>
          <a:xfrm>
            <a:off x="2109840" y="4262393"/>
            <a:ext cx="5298416" cy="71903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6" name="Rechteck 35"/>
          <p:cNvSpPr/>
          <p:nvPr/>
        </p:nvSpPr>
        <p:spPr>
          <a:xfrm>
            <a:off x="2171175" y="3300807"/>
            <a:ext cx="2801561" cy="67274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0" name="Rechteck 39"/>
          <p:cNvSpPr/>
          <p:nvPr/>
        </p:nvSpPr>
        <p:spPr>
          <a:xfrm>
            <a:off x="4208878" y="1956211"/>
            <a:ext cx="2199585" cy="12412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1" name="Rechteck 40"/>
          <p:cNvSpPr/>
          <p:nvPr/>
        </p:nvSpPr>
        <p:spPr>
          <a:xfrm>
            <a:off x="5447322" y="3300807"/>
            <a:ext cx="4057486" cy="67274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2" name="Rechteck 41"/>
          <p:cNvSpPr/>
          <p:nvPr/>
        </p:nvSpPr>
        <p:spPr>
          <a:xfrm>
            <a:off x="1685624" y="2296982"/>
            <a:ext cx="465144" cy="4640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3" name="Rechteck 42"/>
          <p:cNvSpPr/>
          <p:nvPr/>
        </p:nvSpPr>
        <p:spPr>
          <a:xfrm>
            <a:off x="1685624" y="3300807"/>
            <a:ext cx="424215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4" name="Rechteck 43"/>
          <p:cNvSpPr/>
          <p:nvPr/>
        </p:nvSpPr>
        <p:spPr>
          <a:xfrm>
            <a:off x="1669397" y="4262710"/>
            <a:ext cx="424215" cy="4790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7" name="Rechteck 46"/>
          <p:cNvSpPr/>
          <p:nvPr/>
        </p:nvSpPr>
        <p:spPr>
          <a:xfrm>
            <a:off x="1693237" y="5803120"/>
            <a:ext cx="551726" cy="5797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4" name="Gerade Verbindung 23"/>
          <p:cNvCxnSpPr/>
          <p:nvPr/>
        </p:nvCxnSpPr>
        <p:spPr>
          <a:xfrm>
            <a:off x="3235664" y="6382866"/>
            <a:ext cx="3238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>
            <a:off x="5453292" y="6382866"/>
            <a:ext cx="3238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hteck 53"/>
          <p:cNvSpPr/>
          <p:nvPr/>
        </p:nvSpPr>
        <p:spPr>
          <a:xfrm>
            <a:off x="2147527" y="4308474"/>
            <a:ext cx="2403611" cy="626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5" name="Rechteck 54"/>
          <p:cNvSpPr/>
          <p:nvPr/>
        </p:nvSpPr>
        <p:spPr>
          <a:xfrm>
            <a:off x="1722542" y="6511565"/>
            <a:ext cx="1103452" cy="5797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6" name="Freihandform 55"/>
          <p:cNvSpPr/>
          <p:nvPr/>
        </p:nvSpPr>
        <p:spPr>
          <a:xfrm>
            <a:off x="599735" y="4819238"/>
            <a:ext cx="359999" cy="359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val 10797"/>
              <a:gd name="f5" fmla="val 8278"/>
              <a:gd name="f6" fmla="val 8256"/>
              <a:gd name="f7" fmla="val 6722"/>
              <a:gd name="f8" fmla="val 13405"/>
              <a:gd name="f9" fmla="val 4198"/>
              <a:gd name="f10" fmla="val 16580"/>
              <a:gd name="f11" fmla="val 17401"/>
              <a:gd name="f12" fmla="val 14878"/>
              <a:gd name="f13" fmla="val 13321"/>
              <a:gd name="f14" fmla="*/ f0 1 21600"/>
              <a:gd name="f15" fmla="*/ f1 1 21600"/>
              <a:gd name="f16" fmla="+- f3 0 f2"/>
              <a:gd name="f17" fmla="*/ f16 1 21600"/>
              <a:gd name="f18" fmla="*/ 6722 f17 1"/>
              <a:gd name="f19" fmla="*/ 14878 f17 1"/>
              <a:gd name="f20" fmla="*/ 15460 f17 1"/>
              <a:gd name="f21" fmla="*/ 8256 f17 1"/>
              <a:gd name="f22" fmla="*/ f18 1 f17"/>
              <a:gd name="f23" fmla="*/ f19 1 f17"/>
              <a:gd name="f24" fmla="*/ f21 1 f17"/>
              <a:gd name="f25" fmla="*/ f20 1 f17"/>
              <a:gd name="f26" fmla="*/ f22 f14 1"/>
              <a:gd name="f27" fmla="*/ f23 f14 1"/>
              <a:gd name="f28" fmla="*/ f25 f15 1"/>
              <a:gd name="f29" fmla="*/ f24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29" r="f27" b="f28"/>
            <a:pathLst>
              <a:path w="21600" h="21600">
                <a:moveTo>
                  <a:pt x="f4" y="f2"/>
                </a:moveTo>
                <a:lnTo>
                  <a:pt x="f5" y="f6"/>
                </a:lnTo>
                <a:lnTo>
                  <a:pt x="f2" y="f6"/>
                </a:lnTo>
                <a:lnTo>
                  <a:pt x="f7" y="f8"/>
                </a:lnTo>
                <a:lnTo>
                  <a:pt x="f9" y="f3"/>
                </a:lnTo>
                <a:lnTo>
                  <a:pt x="f4" y="f10"/>
                </a:lnTo>
                <a:lnTo>
                  <a:pt x="f11" y="f3"/>
                </a:lnTo>
                <a:lnTo>
                  <a:pt x="f12" y="f8"/>
                </a:lnTo>
                <a:lnTo>
                  <a:pt x="f3" y="f6"/>
                </a:lnTo>
                <a:lnTo>
                  <a:pt x="f13" y="f6"/>
                </a:lnTo>
                <a:lnTo>
                  <a:pt x="f4" y="f2"/>
                </a:lnTo>
                <a:close/>
              </a:path>
            </a:pathLst>
          </a:custGeom>
          <a:solidFill>
            <a:srgbClr val="FF3333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7" name="Textfeld 56"/>
          <p:cNvSpPr txBox="1"/>
          <p:nvPr/>
        </p:nvSpPr>
        <p:spPr>
          <a:xfrm>
            <a:off x="371430" y="4815154"/>
            <a:ext cx="899998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(     )</a:t>
            </a:r>
          </a:p>
        </p:txBody>
      </p:sp>
      <p:sp>
        <p:nvSpPr>
          <p:cNvPr id="26" name="Pfeil nach rechts 25"/>
          <p:cNvSpPr/>
          <p:nvPr/>
        </p:nvSpPr>
        <p:spPr>
          <a:xfrm rot="2078132">
            <a:off x="1019633" y="5388529"/>
            <a:ext cx="773896" cy="19344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0" grpId="0" animBg="1"/>
      <p:bldP spid="31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7" grpId="0" animBg="1"/>
      <p:bldP spid="54" grpId="0" animBg="1"/>
      <p:bldP spid="55" grpId="0" animBg="1"/>
      <p:bldP spid="56" grpId="0" animBg="1"/>
      <p:bldP spid="57" grpId="0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83645" y="504816"/>
            <a:ext cx="3420002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sng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Goal: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089880" y="504817"/>
            <a:ext cx="7020004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analysis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of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intersection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property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reihandform 4"/>
          <p:cNvSpPr/>
          <p:nvPr/>
        </p:nvSpPr>
        <p:spPr>
          <a:xfrm>
            <a:off x="2861082" y="235709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412109" y="2196896"/>
            <a:ext cx="3420002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several inequalities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144547" y="3224287"/>
            <a:ext cx="8280001" cy="68693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                   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increases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rapidly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when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dimensions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increase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0" name="Freihandform 9"/>
          <p:cNvSpPr/>
          <p:nvPr/>
        </p:nvSpPr>
        <p:spPr>
          <a:xfrm>
            <a:off x="2854547" y="4170484"/>
            <a:ext cx="359999" cy="359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val 10797"/>
              <a:gd name="f5" fmla="val 8278"/>
              <a:gd name="f6" fmla="val 8256"/>
              <a:gd name="f7" fmla="val 6722"/>
              <a:gd name="f8" fmla="val 13405"/>
              <a:gd name="f9" fmla="val 4198"/>
              <a:gd name="f10" fmla="val 16580"/>
              <a:gd name="f11" fmla="val 17401"/>
              <a:gd name="f12" fmla="val 14878"/>
              <a:gd name="f13" fmla="val 13321"/>
              <a:gd name="f14" fmla="*/ f0 1 21600"/>
              <a:gd name="f15" fmla="*/ f1 1 21600"/>
              <a:gd name="f16" fmla="+- f3 0 f2"/>
              <a:gd name="f17" fmla="*/ f16 1 21600"/>
              <a:gd name="f18" fmla="*/ 6722 f17 1"/>
              <a:gd name="f19" fmla="*/ 14878 f17 1"/>
              <a:gd name="f20" fmla="*/ 15460 f17 1"/>
              <a:gd name="f21" fmla="*/ 8256 f17 1"/>
              <a:gd name="f22" fmla="*/ f18 1 f17"/>
              <a:gd name="f23" fmla="*/ f19 1 f17"/>
              <a:gd name="f24" fmla="*/ f21 1 f17"/>
              <a:gd name="f25" fmla="*/ f20 1 f17"/>
              <a:gd name="f26" fmla="*/ f22 f14 1"/>
              <a:gd name="f27" fmla="*/ f23 f14 1"/>
              <a:gd name="f28" fmla="*/ f25 f15 1"/>
              <a:gd name="f29" fmla="*/ f24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29" r="f27" b="f28"/>
            <a:pathLst>
              <a:path w="21600" h="21600">
                <a:moveTo>
                  <a:pt x="f4" y="f2"/>
                </a:moveTo>
                <a:lnTo>
                  <a:pt x="f5" y="f6"/>
                </a:lnTo>
                <a:lnTo>
                  <a:pt x="f2" y="f6"/>
                </a:lnTo>
                <a:lnTo>
                  <a:pt x="f7" y="f8"/>
                </a:lnTo>
                <a:lnTo>
                  <a:pt x="f9" y="f3"/>
                </a:lnTo>
                <a:lnTo>
                  <a:pt x="f4" y="f10"/>
                </a:lnTo>
                <a:lnTo>
                  <a:pt x="f11" y="f3"/>
                </a:lnTo>
                <a:lnTo>
                  <a:pt x="f12" y="f8"/>
                </a:lnTo>
                <a:lnTo>
                  <a:pt x="f3" y="f6"/>
                </a:lnTo>
                <a:lnTo>
                  <a:pt x="f13" y="f6"/>
                </a:lnTo>
                <a:lnTo>
                  <a:pt x="f4" y="f2"/>
                </a:lnTo>
                <a:close/>
              </a:path>
            </a:pathLst>
          </a:custGeom>
          <a:solidFill>
            <a:srgbClr val="FF3333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2614074" y="4135386"/>
            <a:ext cx="899998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(     )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324537" y="5296314"/>
            <a:ext cx="4140000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and how?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2224536" y="5954033"/>
            <a:ext cx="6659995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with </a:t>
            </a:r>
            <a:r>
              <a:rPr lang="de-DE" sz="2400" b="0" i="0" u="none" strike="noStrike" kern="1200" cap="none" spc="0" baseline="0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Schubert Calculus </a:t>
            </a: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(algabraic topology)</a:t>
            </a:r>
          </a:p>
        </p:txBody>
      </p:sp>
      <p:pic>
        <p:nvPicPr>
          <p:cNvPr id="6146" name="Picture 2" descr="http://latex.codecogs.com/png.latex?%5CLARGE%20%5Cdpi%7B150%7D%20%28%5Cpi,%5Csigma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872" y="4202822"/>
            <a:ext cx="8953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rogercortesi.com/eqn/tempimagedir/eqn567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395" y="3476131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ttp://latex.codecogs.com/png.latex?%5CLARGE%20%5Cdpi%7B150%7D%20%28%28%5Cpi,%5Csigma%29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973" y="3504705"/>
            <a:ext cx="11811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1119104" y="3911220"/>
            <a:ext cx="86048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hangingPunct="0">
              <a:lnSpc>
                <a:spcPct val="200000"/>
              </a:lnSpc>
              <a:buSzPct val="45000"/>
              <a:buFont typeface="StarSymbol"/>
              <a:buChar char="●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checking</a:t>
            </a:r>
            <a:r>
              <a:rPr lang="de-DE" sz="2400" dirty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           </a:t>
            </a: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for</a:t>
            </a:r>
            <a:r>
              <a:rPr lang="de-DE" sz="2400" dirty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one</a:t>
            </a:r>
            <a:r>
              <a:rPr lang="de-DE" sz="2400" dirty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              </a:t>
            </a:r>
            <a:r>
              <a:rPr lang="de-DE" sz="2400" dirty="0" err="1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impossible</a:t>
            </a:r>
            <a:endParaRPr lang="de-DE" sz="2400" dirty="0">
              <a:solidFill>
                <a:srgbClr val="000000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8" name="Freihandform 17"/>
          <p:cNvSpPr/>
          <p:nvPr/>
        </p:nvSpPr>
        <p:spPr>
          <a:xfrm>
            <a:off x="8672412" y="1430400"/>
            <a:ext cx="359999" cy="359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val 10797"/>
              <a:gd name="f5" fmla="val 8278"/>
              <a:gd name="f6" fmla="val 8256"/>
              <a:gd name="f7" fmla="val 6722"/>
              <a:gd name="f8" fmla="val 13405"/>
              <a:gd name="f9" fmla="val 4198"/>
              <a:gd name="f10" fmla="val 16580"/>
              <a:gd name="f11" fmla="val 17401"/>
              <a:gd name="f12" fmla="val 14878"/>
              <a:gd name="f13" fmla="val 13321"/>
              <a:gd name="f14" fmla="*/ f0 1 21600"/>
              <a:gd name="f15" fmla="*/ f1 1 21600"/>
              <a:gd name="f16" fmla="+- f3 0 f2"/>
              <a:gd name="f17" fmla="*/ f16 1 21600"/>
              <a:gd name="f18" fmla="*/ 6722 f17 1"/>
              <a:gd name="f19" fmla="*/ 14878 f17 1"/>
              <a:gd name="f20" fmla="*/ 15460 f17 1"/>
              <a:gd name="f21" fmla="*/ 8256 f17 1"/>
              <a:gd name="f22" fmla="*/ f18 1 f17"/>
              <a:gd name="f23" fmla="*/ f19 1 f17"/>
              <a:gd name="f24" fmla="*/ f21 1 f17"/>
              <a:gd name="f25" fmla="*/ f20 1 f17"/>
              <a:gd name="f26" fmla="*/ f22 f14 1"/>
              <a:gd name="f27" fmla="*/ f23 f14 1"/>
              <a:gd name="f28" fmla="*/ f25 f15 1"/>
              <a:gd name="f29" fmla="*/ f24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29" r="f27" b="f28"/>
            <a:pathLst>
              <a:path w="21600" h="21600">
                <a:moveTo>
                  <a:pt x="f4" y="f2"/>
                </a:moveTo>
                <a:lnTo>
                  <a:pt x="f5" y="f6"/>
                </a:lnTo>
                <a:lnTo>
                  <a:pt x="f2" y="f6"/>
                </a:lnTo>
                <a:lnTo>
                  <a:pt x="f7" y="f8"/>
                </a:lnTo>
                <a:lnTo>
                  <a:pt x="f9" y="f3"/>
                </a:lnTo>
                <a:lnTo>
                  <a:pt x="f4" y="f10"/>
                </a:lnTo>
                <a:lnTo>
                  <a:pt x="f11" y="f3"/>
                </a:lnTo>
                <a:lnTo>
                  <a:pt x="f12" y="f8"/>
                </a:lnTo>
                <a:lnTo>
                  <a:pt x="f3" y="f6"/>
                </a:lnTo>
                <a:lnTo>
                  <a:pt x="f13" y="f6"/>
                </a:lnTo>
                <a:lnTo>
                  <a:pt x="f4" y="f2"/>
                </a:lnTo>
                <a:close/>
              </a:path>
            </a:pathLst>
          </a:custGeom>
          <a:solidFill>
            <a:srgbClr val="FF3333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8469924" y="1395302"/>
            <a:ext cx="899998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(     )</a:t>
            </a:r>
          </a:p>
        </p:txBody>
      </p:sp>
      <p:sp>
        <p:nvSpPr>
          <p:cNvPr id="20" name="Rechteck 19"/>
          <p:cNvSpPr/>
          <p:nvPr/>
        </p:nvSpPr>
        <p:spPr>
          <a:xfrm>
            <a:off x="2048868" y="1119601"/>
            <a:ext cx="5796539" cy="89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21" name="Picture 12" descr="http://latex.codecogs.com/png.latex?%5CLARGE%20%5Cdpi%7B150%7D%20S_%7B%5Cpi%7D%5E%7B%5Ccirc%7D%28%5Crho_A%29%5Cotimes%5Cmathcal%7BH%7D_B%5C,%5C,%5Ccap%5C,%5C,S_%7B%5Chat%20%5Csigma%7D%5E%7B%5Ccirc%7D%28%5Crho_%7BAB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282" y="1407493"/>
            <a:ext cx="4267200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10" grpId="0" animBg="1"/>
      <p:bldP spid="11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1457412" y="2209241"/>
            <a:ext cx="2703754" cy="133377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" name="Rechteck 4"/>
          <p:cNvSpPr/>
          <p:nvPr/>
        </p:nvSpPr>
        <p:spPr>
          <a:xfrm>
            <a:off x="1781466" y="4735243"/>
            <a:ext cx="2055647" cy="1818071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7" name="Gerade Verbindung mit Pfeil 6"/>
          <p:cNvCxnSpPr/>
          <p:nvPr/>
        </p:nvCxnSpPr>
        <p:spPr>
          <a:xfrm flipV="1">
            <a:off x="1781466" y="4032319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1564965" y="6553314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656" y="3972280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498" y="6741081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gelmäßiges Fünfeck 10"/>
          <p:cNvSpPr/>
          <p:nvPr/>
        </p:nvSpPr>
        <p:spPr>
          <a:xfrm rot="1657296">
            <a:off x="1647642" y="4866690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Textfeld 11"/>
          <p:cNvSpPr txBox="1"/>
          <p:nvPr/>
        </p:nvSpPr>
        <p:spPr>
          <a:xfrm>
            <a:off x="1369560" y="6571504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13" name="Textfeld 12"/>
          <p:cNvSpPr txBox="1"/>
          <p:nvPr/>
        </p:nvSpPr>
        <p:spPr>
          <a:xfrm>
            <a:off x="1362778" y="447363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14" name="Textfeld 13"/>
          <p:cNvSpPr txBox="1"/>
          <p:nvPr/>
        </p:nvSpPr>
        <p:spPr>
          <a:xfrm>
            <a:off x="3652215" y="6553314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cxnSp>
        <p:nvCxnSpPr>
          <p:cNvPr id="4" name="Gerade Verbindung mit Pfeil 3"/>
          <p:cNvCxnSpPr/>
          <p:nvPr/>
        </p:nvCxnSpPr>
        <p:spPr>
          <a:xfrm flipH="1">
            <a:off x="2713933" y="3174832"/>
            <a:ext cx="3601" cy="221186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2603234" y="3174832"/>
            <a:ext cx="228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latex.codecogs.com/png.latex?%5Chuge%20%5Cdpi%7B150%7D%20%7C%5CPsi_N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267" y="1652026"/>
            <a:ext cx="94297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latex.codecogs.com/png.latex?%5Chuge%20%5Cdpi%7B150%7D%20%5Cvec%7B%5Clambda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952" y="5241887"/>
            <a:ext cx="266700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latex.codecogs.com/png.latex?%5Chuge%20%5Cdpi%7B150%7D%20=%5C,%28%5Clambda_1,%5Clambda_2,%5Cldots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424" y="5326479"/>
            <a:ext cx="280987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feld 35"/>
          <p:cNvSpPr txBox="1"/>
          <p:nvPr/>
        </p:nvSpPr>
        <p:spPr>
          <a:xfrm>
            <a:off x="5316446" y="6001377"/>
            <a:ext cx="4587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n</a:t>
            </a:r>
            <a:r>
              <a:rPr lang="de-CH" sz="2800" dirty="0" err="1" smtClean="0"/>
              <a:t>atural</a:t>
            </a:r>
            <a:r>
              <a:rPr lang="de-CH" sz="2800" dirty="0" smtClean="0"/>
              <a:t> </a:t>
            </a:r>
            <a:r>
              <a:rPr lang="de-CH" sz="2800" dirty="0" err="1" smtClean="0"/>
              <a:t>occupation</a:t>
            </a:r>
            <a:r>
              <a:rPr lang="de-CH" sz="2800" dirty="0"/>
              <a:t> </a:t>
            </a:r>
            <a:r>
              <a:rPr lang="de-CH" sz="2800" dirty="0" err="1" smtClean="0"/>
              <a:t>numbers</a:t>
            </a:r>
            <a:endParaRPr lang="de-CH" sz="2800" dirty="0"/>
          </a:p>
        </p:txBody>
      </p:sp>
      <p:cxnSp>
        <p:nvCxnSpPr>
          <p:cNvPr id="37" name="Gerade Verbindung mit Pfeil 36"/>
          <p:cNvCxnSpPr/>
          <p:nvPr/>
        </p:nvCxnSpPr>
        <p:spPr>
          <a:xfrm>
            <a:off x="5365704" y="2442951"/>
            <a:ext cx="0" cy="731881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5365704" y="4148493"/>
            <a:ext cx="0" cy="784773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6" name="Picture 22" descr="http://latex.codecogs.com/png.latex?%5Chuge%20%5Cdpi%7B100%7D%200%5Cleq%5Clambda_k%5Cleq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339" y="5992044"/>
            <a:ext cx="1485900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feld 25"/>
          <p:cNvSpPr txBox="1"/>
          <p:nvPr/>
        </p:nvSpPr>
        <p:spPr>
          <a:xfrm>
            <a:off x="668962" y="323453"/>
            <a:ext cx="8820000" cy="73970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dirty="0">
                <a:solidFill>
                  <a:srgbClr val="0000FF"/>
                </a:solidFill>
                <a:latin typeface="Arial" pitchFamily="18"/>
                <a:ea typeface="Lucida Sans Unicode" pitchFamily="2"/>
                <a:cs typeface="Tahoma" pitchFamily="2"/>
              </a:rPr>
              <a:t>3</a:t>
            </a:r>
            <a:r>
              <a:rPr lang="de-DE" sz="4400" b="0" i="0" u="sng" strike="noStrike" kern="1200" cap="none" spc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Generalized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Pauli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Constraints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3078" name="Picture 6" descr="http://latex.codecogs.com/png.latex?%5Cdpi%7B150%7D%20%5CLARGE%20%5Cmathcal%7BH%7D%5E%7B%28N%29%7D_%7Bf%7D%5C%2C%5Cequiv%5C%2C%5Cwedge%5EN%5B%5Cmathcal%7BH%7D%5E%7B%281%29%7D%5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056" y="1590115"/>
            <a:ext cx="2933700" cy="61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latex.codecogs.com/png.latex?%5Cdpi%7B200%7D%20%5CLARGE%20%5Cin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69619" y="1737752"/>
            <a:ext cx="2857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http://latex.codecogs.com/png.latex?%5Cdpi%7B150%7D%20%5Chuge%20%5Crho_1%20%5Cequiv%5Cmbox%7BTr%7D_%7BN-1%7D%5Cbig%5B%20%7C%5CPsi_N%5Crangle%5C%21%5Clangle%5CPsi_N%7C%20%5Cbig%5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267" y="3247737"/>
            <a:ext cx="4772025" cy="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51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/>
      <p:bldP spid="13" grpId="0"/>
      <p:bldP spid="14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60930" y="751145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err="1" smtClean="0"/>
              <a:t>Example</a:t>
            </a:r>
            <a:r>
              <a:rPr lang="de-CH" sz="2800" dirty="0" smtClean="0"/>
              <a:t>:  N = 3  &amp;  d= 6</a:t>
            </a:r>
            <a:endParaRPr lang="de-CH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2299794" y="6073077"/>
            <a:ext cx="4532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</a:t>
            </a:r>
            <a:r>
              <a:rPr lang="de-CH" sz="2000" dirty="0" err="1" smtClean="0"/>
              <a:t>Borland&amp;Dennis</a:t>
            </a:r>
            <a:r>
              <a:rPr lang="de-CH" sz="2000" dirty="0" smtClean="0"/>
              <a:t>, </a:t>
            </a:r>
            <a:r>
              <a:rPr lang="de-CH" sz="2000" dirty="0" err="1" smtClean="0"/>
              <a:t>J.Phys</a:t>
            </a:r>
            <a:r>
              <a:rPr lang="de-CH" sz="2000" dirty="0" smtClean="0"/>
              <a:t>. B, 5,1, 1972]</a:t>
            </a:r>
            <a:endParaRPr lang="de-CH" sz="2000" dirty="0"/>
          </a:p>
        </p:txBody>
      </p:sp>
      <p:sp>
        <p:nvSpPr>
          <p:cNvPr id="11" name="Rechteck 10"/>
          <p:cNvSpPr/>
          <p:nvPr/>
        </p:nvSpPr>
        <p:spPr>
          <a:xfrm>
            <a:off x="2087985" y="1803459"/>
            <a:ext cx="4968552" cy="384858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2" name="Textfeld 11"/>
          <p:cNvSpPr txBox="1"/>
          <p:nvPr/>
        </p:nvSpPr>
        <p:spPr>
          <a:xfrm>
            <a:off x="2308202" y="6529660"/>
            <a:ext cx="4532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[</a:t>
            </a:r>
            <a:r>
              <a:rPr lang="de-CH" sz="2000" dirty="0" err="1" smtClean="0"/>
              <a:t>Ruskai</a:t>
            </a:r>
            <a:r>
              <a:rPr lang="de-CH" sz="2000" dirty="0" smtClean="0"/>
              <a:t>, Phys. </a:t>
            </a:r>
            <a:r>
              <a:rPr lang="de-CH" sz="2000" dirty="0" err="1" smtClean="0"/>
              <a:t>Rev</a:t>
            </a:r>
            <a:r>
              <a:rPr lang="de-CH" sz="2000" dirty="0" smtClean="0"/>
              <a:t>. A, 40,45, 2007]</a:t>
            </a:r>
            <a:endParaRPr lang="de-CH" sz="2000" dirty="0"/>
          </a:p>
        </p:txBody>
      </p:sp>
      <p:pic>
        <p:nvPicPr>
          <p:cNvPr id="1026" name="Picture 2" descr="http://latex.codecogs.com/png.latex?%5Cdpi%7B150%7D%20%5CLARGE%20%5Clambda_1%5Cgeq%20%5Clambda_2%5Cgeq%5Cldots%5Cgeq%5Clambda_6%5Cg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628" y="2123653"/>
            <a:ext cx="3952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%5Clambda_1%20&amp;plus;%20%5Clambda_2%20&amp;plus;%20...%20&amp;plus;%5Clambda_6%20%3D%2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604" y="2667520"/>
            <a:ext cx="35909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atex.codecogs.com/png.latex?%5Cdpi%7B150%7D%20%5CLARGE%20%5Clambda_1%20&amp;plus;%5Clambda_6%20%5Cleq%2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84" y="4087732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dpi%7B150%7D%20%5CLARGE%20%5Clambda_2%20&amp;plus;%5Clambda_5%20%5Cleq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733" y="4652053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latex.codecogs.com/png.latex?%5Cdpi%7B150%7D%20%5CLARGE%20%5Clambda_3%20&amp;plus;%5Clambda_4%20%5Cleq%2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84" y="5180066"/>
            <a:ext cx="19335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lambda_1%20&amp;plus;%5Clambda_2%20&amp;plus;%5Clambda_4%5Cleq%20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035" y="3375326"/>
            <a:ext cx="2800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latex.codecogs.com/png.latex?%5Cdpi%7B150%7D%20%5CLARGE%20%5Clambda_1&amp;plus;%5Clambda_6%20%3D%20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4087732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latex.codecogs.com/png.latex?%5Cdpi%7B150%7D%20%5CLARGE%20%5Clambda_2&amp;plus;%5Clambda_5%20%3D%20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4651427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latex.codecogs.com/png.latex?%5Cdpi%7B150%7D%20%5CLARGE%20%5Clambda_3&amp;plus;%5Clambda_4%20%3D%20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629" y="5179440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64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6196049" y="2056693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Textfeld 6"/>
          <p:cNvSpPr txBox="1"/>
          <p:nvPr/>
        </p:nvSpPr>
        <p:spPr>
          <a:xfrm>
            <a:off x="668962" y="1558461"/>
            <a:ext cx="4320000" cy="748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p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osition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relevant 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states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?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682768" y="903297"/>
            <a:ext cx="1799996" cy="79863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o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r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? (</a:t>
            </a: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pinning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575587" y="2743352"/>
            <a:ext cx="1439997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here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?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953139" y="3042092"/>
            <a:ext cx="3060235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point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boundary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: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752817" y="4085433"/>
            <a:ext cx="1799996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equality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        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815918" y="5468717"/>
            <a:ext cx="3334679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kinematical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constraints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313256" y="4052959"/>
            <a:ext cx="2159995" cy="53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5" name="Freihandform 14"/>
          <p:cNvSpPr/>
          <p:nvPr/>
        </p:nvSpPr>
        <p:spPr>
          <a:xfrm>
            <a:off x="2112817" y="4772957"/>
            <a:ext cx="539998" cy="53999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1 10800"/>
              <a:gd name="f11" fmla="pin 0 f0 216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2"/>
              <a:gd name="f18" fmla="+- 21600 0 f13"/>
              <a:gd name="f19" fmla="*/ 0 f14 1"/>
              <a:gd name="f20" fmla="*/ f12 f7 1"/>
              <a:gd name="f21" fmla="*/ f18 f12 1"/>
              <a:gd name="f22" fmla="*/ f19 1 f14"/>
              <a:gd name="f23" fmla="*/ f17 f7 1"/>
              <a:gd name="f24" fmla="*/ f21 1 10800"/>
              <a:gd name="f25" fmla="*/ f22 f8 1"/>
              <a:gd name="f26" fmla="+- f13 f24 0"/>
              <a:gd name="f27" fmla="*/ f26 f8 1"/>
            </a:gdLst>
            <a:ahLst>
              <a:ahXY gdRefX="f1" minX="f4" maxX="f6" gdRefY="f0" minY="f4" maxY="f5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5" r="f23" b="f27"/>
            <a:pathLst>
              <a:path w="21600" h="21600">
                <a:moveTo>
                  <a:pt x="f12" y="f4"/>
                </a:moveTo>
                <a:lnTo>
                  <a:pt x="f12" y="f13"/>
                </a:lnTo>
                <a:lnTo>
                  <a:pt x="f4" y="f13"/>
                </a:lnTo>
                <a:lnTo>
                  <a:pt x="f6" y="f5"/>
                </a:lnTo>
                <a:lnTo>
                  <a:pt x="f5" y="f13"/>
                </a:lnTo>
                <a:lnTo>
                  <a:pt x="f17" y="f13"/>
                </a:lnTo>
                <a:lnTo>
                  <a:pt x="f17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773257" y="5416997"/>
            <a:ext cx="3420002" cy="53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359930" y="6293878"/>
            <a:ext cx="2700003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generalization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of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8" name="Gerade Verbindung 17"/>
          <p:cNvSpPr/>
          <p:nvPr/>
        </p:nvSpPr>
        <p:spPr>
          <a:xfrm>
            <a:off x="6685581" y="7138986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9" name="Gerade Verbindung 18"/>
          <p:cNvSpPr/>
          <p:nvPr/>
        </p:nvSpPr>
        <p:spPr>
          <a:xfrm>
            <a:off x="6685581" y="6418978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0" name="Gerade Verbindung 19"/>
          <p:cNvSpPr/>
          <p:nvPr/>
        </p:nvSpPr>
        <p:spPr>
          <a:xfrm>
            <a:off x="6685581" y="5698979"/>
            <a:ext cx="89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Gerade Verbindung 20"/>
          <p:cNvSpPr/>
          <p:nvPr/>
        </p:nvSpPr>
        <p:spPr>
          <a:xfrm>
            <a:off x="6955585" y="6958986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2" name="Freihandform 21"/>
          <p:cNvSpPr/>
          <p:nvPr/>
        </p:nvSpPr>
        <p:spPr>
          <a:xfrm>
            <a:off x="6865581" y="7066986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3" name="Gerade Verbindung 22"/>
          <p:cNvSpPr/>
          <p:nvPr/>
        </p:nvSpPr>
        <p:spPr>
          <a:xfrm>
            <a:off x="6955585" y="6238978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4" name="Freihandform 23"/>
          <p:cNvSpPr/>
          <p:nvPr/>
        </p:nvSpPr>
        <p:spPr>
          <a:xfrm>
            <a:off x="6865581" y="6346978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5" name="Gerade Verbindung 24"/>
          <p:cNvSpPr/>
          <p:nvPr/>
        </p:nvSpPr>
        <p:spPr>
          <a:xfrm>
            <a:off x="7135585" y="5518980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18004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9002" tIns="54004" rIns="99002" bIns="54004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Freihandform 25"/>
          <p:cNvSpPr/>
          <p:nvPr/>
        </p:nvSpPr>
        <p:spPr>
          <a:xfrm>
            <a:off x="7045580" y="5626979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grpSp>
        <p:nvGrpSpPr>
          <p:cNvPr id="27" name="Gruppieren 26"/>
          <p:cNvGrpSpPr/>
          <p:nvPr/>
        </p:nvGrpSpPr>
        <p:grpSpPr>
          <a:xfrm>
            <a:off x="7315584" y="6058979"/>
            <a:ext cx="90005" cy="539998"/>
            <a:chOff x="6929999" y="6047997"/>
            <a:chExt cx="90005" cy="539998"/>
          </a:xfrm>
        </p:grpSpPr>
        <p:sp>
          <p:nvSpPr>
            <p:cNvPr id="28" name="Gerade Verbindung 27"/>
            <p:cNvSpPr/>
            <p:nvPr/>
          </p:nvSpPr>
          <p:spPr>
            <a:xfrm flipV="1">
              <a:off x="6929999" y="6047997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29" name="Freihandform 28"/>
            <p:cNvSpPr/>
            <p:nvPr/>
          </p:nvSpPr>
          <p:spPr>
            <a:xfrm>
              <a:off x="7020004" y="6479996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7315584" y="6778977"/>
            <a:ext cx="90005" cy="539998"/>
            <a:chOff x="6929999" y="6767995"/>
            <a:chExt cx="90005" cy="539998"/>
          </a:xfrm>
        </p:grpSpPr>
        <p:sp>
          <p:nvSpPr>
            <p:cNvPr id="31" name="Gerade Verbindung 30"/>
            <p:cNvSpPr/>
            <p:nvPr/>
          </p:nvSpPr>
          <p:spPr>
            <a:xfrm flipV="1">
              <a:off x="6929999" y="6767995"/>
              <a:ext cx="0" cy="539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18004">
              <a:solidFill>
                <a:srgbClr val="000000"/>
              </a:solidFill>
              <a:prstDash val="solid"/>
              <a:tailEnd type="arrow"/>
            </a:ln>
          </p:spPr>
          <p:txBody>
            <a:bodyPr vert="horz" wrap="square" lIns="99002" tIns="54004" rIns="99002" bIns="54004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  <p:sp>
          <p:nvSpPr>
            <p:cNvPr id="32" name="Freihandform 31"/>
            <p:cNvSpPr/>
            <p:nvPr/>
          </p:nvSpPr>
          <p:spPr>
            <a:xfrm>
              <a:off x="7020004" y="7200003"/>
              <a:ext cx="0" cy="0"/>
            </a:xfrm>
            <a:custGeom>
              <a:avLst/>
              <a:gdLst>
                <a:gd name="f0" fmla="val 10800000"/>
                <a:gd name="f1" fmla="val 5400000"/>
                <a:gd name="f2" fmla="val 1620000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abs f3"/>
                <a:gd name="f9" fmla="abs f4"/>
                <a:gd name="f10" fmla="abs f5"/>
                <a:gd name="f11" fmla="+- 2700000 f1 0"/>
                <a:gd name="f12" fmla="?: f8 f3 1"/>
                <a:gd name="f13" fmla="?: f9 f4 1"/>
                <a:gd name="f14" fmla="?: f10 f5 1"/>
                <a:gd name="f15" fmla="+- f11 0 f1"/>
                <a:gd name="f16" fmla="*/ f12 1 21600"/>
                <a:gd name="f17" fmla="*/ f13 1 21600"/>
                <a:gd name="f18" fmla="*/ 21600 f12 1"/>
                <a:gd name="f19" fmla="*/ 21600 f13 1"/>
                <a:gd name="f20" fmla="+- f15 f1 0"/>
                <a:gd name="f21" fmla="min f17 f16"/>
                <a:gd name="f22" fmla="*/ f18 1 f14"/>
                <a:gd name="f23" fmla="*/ f19 1 f14"/>
                <a:gd name="f24" fmla="*/ f20 f7 1"/>
                <a:gd name="f25" fmla="val f22"/>
                <a:gd name="f26" fmla="val f23"/>
                <a:gd name="f27" fmla="*/ f24 1 f0"/>
                <a:gd name="f28" fmla="*/ f6 f21 1"/>
                <a:gd name="f29" fmla="+- f26 0 f6"/>
                <a:gd name="f30" fmla="+- f25 0 f6"/>
                <a:gd name="f31" fmla="+- 0 0 f27"/>
                <a:gd name="f32" fmla="*/ f29 1 2"/>
                <a:gd name="f33" fmla="*/ f30 1 2"/>
                <a:gd name="f34" fmla="+- 0 0 f31"/>
                <a:gd name="f35" fmla="+- f6 f32 0"/>
                <a:gd name="f36" fmla="+- f6 f33 0"/>
                <a:gd name="f37" fmla="*/ f34 f0 1"/>
                <a:gd name="f38" fmla="*/ f33 f21 1"/>
                <a:gd name="f39" fmla="*/ f32 f21 1"/>
                <a:gd name="f40" fmla="*/ f37 1 f7"/>
                <a:gd name="f41" fmla="*/ f35 f21 1"/>
                <a:gd name="f42" fmla="+- f40 0 f1"/>
                <a:gd name="f43" fmla="cos 1 f42"/>
                <a:gd name="f44" fmla="sin 1 f42"/>
                <a:gd name="f45" fmla="+- 0 0 f43"/>
                <a:gd name="f46" fmla="+- 0 0 f44"/>
                <a:gd name="f47" fmla="+- 0 0 f45"/>
                <a:gd name="f48" fmla="+- 0 0 f46"/>
                <a:gd name="f49" fmla="val f47"/>
                <a:gd name="f50" fmla="val f48"/>
                <a:gd name="f51" fmla="*/ f49 f33 1"/>
                <a:gd name="f52" fmla="*/ f50 f32 1"/>
                <a:gd name="f53" fmla="+- f36 0 f51"/>
                <a:gd name="f54" fmla="+- f36 f51 0"/>
                <a:gd name="f55" fmla="+- f35 0 f52"/>
                <a:gd name="f56" fmla="+- f35 f52 0"/>
                <a:gd name="f57" fmla="*/ f53 f21 1"/>
                <a:gd name="f58" fmla="*/ f55 f21 1"/>
                <a:gd name="f59" fmla="*/ f54 f21 1"/>
                <a:gd name="f60" fmla="*/ f56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7" t="f58" r="f59" b="f60"/>
              <a:pathLst>
                <a:path>
                  <a:moveTo>
                    <a:pt x="f28" y="f41"/>
                  </a:moveTo>
                  <a:arcTo wR="f38" hR="f39" stAng="f0" swAng="f1"/>
                  <a:arcTo wR="f38" hR="f39" stAng="f2" swAng="f1"/>
                  <a:arcTo wR="f38" hR="f39" stAng="f6" swAng="f1"/>
                  <a:arcTo wR="f38" hR="f39" stAng="f1" swAng="f1"/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wrap="square" lIns="90004" tIns="44997" rIns="90004" bIns="44997" anchor="ctr" anchorCtr="1" compatLnSpc="0"/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de-DE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endParaRPr>
            </a:p>
          </p:txBody>
        </p:sp>
      </p:grpSp>
      <p:sp>
        <p:nvSpPr>
          <p:cNvPr id="35" name="Textfeld 34"/>
          <p:cNvSpPr txBox="1"/>
          <p:nvPr/>
        </p:nvSpPr>
        <p:spPr>
          <a:xfrm>
            <a:off x="8305587" y="5230980"/>
            <a:ext cx="1979996" cy="7700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decay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impossible</a:t>
            </a:r>
          </a:p>
        </p:txBody>
      </p:sp>
      <p:cxnSp>
        <p:nvCxnSpPr>
          <p:cNvPr id="37" name="Gerade Verbindung mit Pfeil 36"/>
          <p:cNvCxnSpPr/>
          <p:nvPr/>
        </p:nvCxnSpPr>
        <p:spPr>
          <a:xfrm flipV="1">
            <a:off x="6196049" y="1353769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>
            <a:off x="5979548" y="3874764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239" y="1293730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366" y="4085433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gelmäßiges Fünfeck 40"/>
          <p:cNvSpPr/>
          <p:nvPr/>
        </p:nvSpPr>
        <p:spPr>
          <a:xfrm rot="1657296">
            <a:off x="6062225" y="2188140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2" name="Gerade Verbindung mit Pfeil 41"/>
          <p:cNvCxnSpPr/>
          <p:nvPr/>
        </p:nvCxnSpPr>
        <p:spPr>
          <a:xfrm flipH="1">
            <a:off x="6800413" y="1689444"/>
            <a:ext cx="821887" cy="46142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flipH="1" flipV="1">
            <a:off x="6983287" y="2647153"/>
            <a:ext cx="1470776" cy="255458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flipH="1">
            <a:off x="7319091" y="5518980"/>
            <a:ext cx="986496" cy="97017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ihandform 42"/>
          <p:cNvSpPr/>
          <p:nvPr/>
        </p:nvSpPr>
        <p:spPr>
          <a:xfrm>
            <a:off x="7229091" y="6333293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5" name="Freihandform 44"/>
          <p:cNvSpPr/>
          <p:nvPr/>
        </p:nvSpPr>
        <p:spPr>
          <a:xfrm>
            <a:off x="7229091" y="7030986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784143" y="3892954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0</a:t>
            </a:r>
            <a:endParaRPr lang="de-CH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5726816" y="1709262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8" name="Textfeld 47"/>
          <p:cNvSpPr txBox="1"/>
          <p:nvPr/>
        </p:nvSpPr>
        <p:spPr>
          <a:xfrm>
            <a:off x="8066798" y="3874764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1</a:t>
            </a:r>
            <a:endParaRPr lang="de-CH" sz="2800" dirty="0"/>
          </a:p>
        </p:txBody>
      </p:sp>
      <p:sp>
        <p:nvSpPr>
          <p:cNvPr id="49" name="Freihandform 48"/>
          <p:cNvSpPr/>
          <p:nvPr/>
        </p:nvSpPr>
        <p:spPr>
          <a:xfrm>
            <a:off x="6147156" y="1970872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51" name="Gerade Verbindung mit Pfeil 50"/>
          <p:cNvCxnSpPr/>
          <p:nvPr/>
        </p:nvCxnSpPr>
        <p:spPr>
          <a:xfrm flipV="1">
            <a:off x="4390743" y="2150871"/>
            <a:ext cx="1705868" cy="840495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1300275" y="2673921"/>
            <a:ext cx="3647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Slater </a:t>
            </a:r>
            <a:r>
              <a:rPr lang="de-CH" sz="2800" dirty="0" err="1" smtClean="0"/>
              <a:t>determinants</a:t>
            </a:r>
            <a:endParaRPr lang="de-CH" sz="2800" dirty="0"/>
          </a:p>
        </p:txBody>
      </p:sp>
      <p:pic>
        <p:nvPicPr>
          <p:cNvPr id="46" name="Picture 12" descr="http://latex.codecogs.com/png.latex?%5CLARGE%20%5Cdpi%7B120%7D%20%7C%5CPsi_N%5Crangle%20%5C,=%5C,%7C1,2,%5Cldots,N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728" y="3303339"/>
            <a:ext cx="28003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Freihandform 49"/>
          <p:cNvSpPr/>
          <p:nvPr/>
        </p:nvSpPr>
        <p:spPr>
          <a:xfrm rot="5400000">
            <a:off x="1549032" y="4001794"/>
            <a:ext cx="579640" cy="25612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2" name="Picture 18" descr="http://latex.codecogs.com/png.latex?%5CLARGE%20%5Cdpi%7B120%7D%20%5Crho_1%5C,=%5C,%7C1%5Crangle%5Clangle1%7C%5C,+%5C,%5Cldots%5C,+%5C,%7CN%5Crangle%5Clangle%20N%7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808" y="4599483"/>
            <a:ext cx="388620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Freihandform 53"/>
          <p:cNvSpPr/>
          <p:nvPr/>
        </p:nvSpPr>
        <p:spPr>
          <a:xfrm rot="5400000">
            <a:off x="1536920" y="5310641"/>
            <a:ext cx="579640" cy="25612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5" name="Picture 20" descr="http://latex.codecogs.com/png.latex?%5CLARGE%20%5Cdpi%7B120%7D%20%5Cvec%7B%5Clambda%7D%5C,=%5C,%5Cmbox%7Bspec%7D%28%5Crho_1%29%5C,=%5C,%28%5Cunderbrace%7B1,%5Cldots,1%7D_N,0,0,%5Cldots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50" y="5847996"/>
            <a:ext cx="4638675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Textfeld 55"/>
          <p:cNvSpPr txBox="1"/>
          <p:nvPr/>
        </p:nvSpPr>
        <p:spPr>
          <a:xfrm>
            <a:off x="668962" y="323453"/>
            <a:ext cx="6016619" cy="73970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dirty="0">
                <a:solidFill>
                  <a:srgbClr val="0000FF"/>
                </a:solidFill>
                <a:latin typeface="Arial" pitchFamily="18"/>
                <a:ea typeface="Lucida Sans Unicode" pitchFamily="2"/>
                <a:cs typeface="Tahoma" pitchFamily="2"/>
              </a:rPr>
              <a:t>4</a:t>
            </a:r>
            <a:r>
              <a:rPr lang="de-DE" sz="4400" b="0" i="0" u="sng" strike="noStrike" kern="1200" cap="none" spc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Physical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Relevance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85792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5" grpId="0"/>
      <p:bldP spid="43" grpId="0" animBg="1"/>
      <p:bldP spid="45" grpId="0" animBg="1"/>
      <p:bldP spid="49" grpId="0" animBg="1"/>
      <p:bldP spid="53" grpId="0"/>
      <p:bldP spid="50" grpId="0" animBg="1"/>
      <p:bldP spid="5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36137" y="273744"/>
            <a:ext cx="2808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err="1"/>
              <a:t>p</a:t>
            </a:r>
            <a:r>
              <a:rPr lang="de-CH" sz="3200" u="sng" dirty="0" err="1" smtClean="0"/>
              <a:t>hysical</a:t>
            </a:r>
            <a:r>
              <a:rPr lang="de-CH" sz="3200" u="sng" dirty="0" smtClean="0"/>
              <a:t> </a:t>
            </a:r>
            <a:r>
              <a:rPr lang="de-CH" sz="3200" u="sng" dirty="0" err="1" smtClean="0"/>
              <a:t>model</a:t>
            </a:r>
            <a:endParaRPr lang="de-CH" sz="3200" u="sng" dirty="0"/>
          </a:p>
        </p:txBody>
      </p:sp>
      <p:pic>
        <p:nvPicPr>
          <p:cNvPr id="2054" name="Picture 6" descr="http://latex.codecogs.com/png.latex?%5CLARGE%20%5Cdpi%7B120%7D%20+%20%5C,%5C,%5Cfrac%7B1%7D%7B2%7D%5C,%5C,%20D%5C,%5Csum_%7Bi,j=1%7D%5EN%20%5C,%20%28x_i%20-%20x_j%29%5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88" y="1294490"/>
            <a:ext cx="28956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latex.codecogs.com/png.latex?%5CLARGE%20%5Cdpi%7B120%7D%20H%20%5C,%5C,%20=%20%5C,%5C,%5Csum_%7Bi=1%7D%5EN%5C,%5Cleft%28%5C,%5Cfrac%7Bp_i%5E2%7D%7B2m%7D%5C,%5C,+%5C,%5C,%5Cfrac%7B1%7D%7B2%7Dm%5Comega%5E2%20x_i%5E2%5C,%5Cright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73" y="1294490"/>
            <a:ext cx="420052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feld 14"/>
          <p:cNvSpPr txBox="1"/>
          <p:nvPr/>
        </p:nvSpPr>
        <p:spPr>
          <a:xfrm>
            <a:off x="796759" y="2649943"/>
            <a:ext cx="517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f</a:t>
            </a:r>
            <a:r>
              <a:rPr lang="de-CH" sz="2800" dirty="0" err="1" smtClean="0"/>
              <a:t>ermionic</a:t>
            </a:r>
            <a:r>
              <a:rPr lang="de-CH" sz="2800" dirty="0" smtClean="0"/>
              <a:t> </a:t>
            </a:r>
            <a:r>
              <a:rPr lang="de-CH" sz="2800" dirty="0" err="1" smtClean="0"/>
              <a:t>ground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r>
              <a:rPr lang="de-CH" sz="2800" dirty="0" smtClean="0"/>
              <a:t>:           </a:t>
            </a:r>
          </a:p>
          <a:p>
            <a:r>
              <a:rPr lang="de-CH" sz="2000" dirty="0" smtClean="0"/>
              <a:t>[</a:t>
            </a:r>
            <a:r>
              <a:rPr lang="de-CH" sz="2000" dirty="0" err="1" smtClean="0"/>
              <a:t>Z.Wang</a:t>
            </a:r>
            <a:r>
              <a:rPr lang="de-CH" sz="2000" dirty="0" smtClean="0"/>
              <a:t> et al., </a:t>
            </a:r>
            <a:r>
              <a:rPr lang="de-CH" sz="2000" dirty="0" err="1" smtClean="0"/>
              <a:t>arXiv</a:t>
            </a:r>
            <a:r>
              <a:rPr lang="de-CH" sz="2000" dirty="0" smtClean="0"/>
              <a:t> 1108.1607,  2011] </a:t>
            </a:r>
            <a:endParaRPr lang="de-CH" sz="2000" dirty="0"/>
          </a:p>
        </p:txBody>
      </p:sp>
      <p:sp>
        <p:nvSpPr>
          <p:cNvPr id="19" name="Rechteck 18"/>
          <p:cNvSpPr/>
          <p:nvPr/>
        </p:nvSpPr>
        <p:spPr>
          <a:xfrm>
            <a:off x="2442651" y="3546604"/>
            <a:ext cx="1894549" cy="11005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21" name="Gerade Verbindung 20"/>
          <p:cNvCxnSpPr/>
          <p:nvPr/>
        </p:nvCxnSpPr>
        <p:spPr>
          <a:xfrm flipV="1">
            <a:off x="5454188" y="3786586"/>
            <a:ext cx="1818372" cy="6206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5193798" y="4660167"/>
            <a:ext cx="3783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i</a:t>
            </a:r>
            <a:r>
              <a:rPr lang="de-CH" sz="2800" dirty="0" err="1" smtClean="0"/>
              <a:t>f</a:t>
            </a:r>
            <a:r>
              <a:rPr lang="de-CH" sz="2800" dirty="0" smtClean="0"/>
              <a:t>  non-</a:t>
            </a:r>
            <a:r>
              <a:rPr lang="de-CH" sz="2800" dirty="0" err="1" smtClean="0"/>
              <a:t>interacting</a:t>
            </a:r>
            <a:endParaRPr lang="de-CH" sz="2800" dirty="0"/>
          </a:p>
        </p:txBody>
      </p:sp>
      <p:sp>
        <p:nvSpPr>
          <p:cNvPr id="24" name="Freihandform 23"/>
          <p:cNvSpPr/>
          <p:nvPr/>
        </p:nvSpPr>
        <p:spPr>
          <a:xfrm rot="5400000" flipV="1">
            <a:off x="658010" y="5026922"/>
            <a:ext cx="892235" cy="22170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623084" y="5863117"/>
            <a:ext cx="1212021" cy="6206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7" name="Rechteck 26"/>
          <p:cNvSpPr/>
          <p:nvPr/>
        </p:nvSpPr>
        <p:spPr>
          <a:xfrm>
            <a:off x="623084" y="3786586"/>
            <a:ext cx="976614" cy="6206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28" name="Picture 12" descr="http://latex.codecogs.com/png.latex?%5CLARGE%20%5Cdpi%7B120%7D%20%5Cmbox%7Bspec%7D%28%5Crho_1%29%5C,%5C,=%5C,%5C,%5Cvec%7B%5Clambd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296" y="5968640"/>
            <a:ext cx="19050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hteck 28"/>
          <p:cNvSpPr/>
          <p:nvPr/>
        </p:nvSpPr>
        <p:spPr>
          <a:xfrm>
            <a:off x="5715082" y="5915877"/>
            <a:ext cx="478424" cy="515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5126" name="Picture 6" descr="http://latex.codecogs.com/png.latex?%5CLARGE%20%5Crho_1%28x%2Cx%27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54" y="6011503"/>
            <a:ext cx="9810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Freihandform 29"/>
          <p:cNvSpPr/>
          <p:nvPr/>
        </p:nvSpPr>
        <p:spPr>
          <a:xfrm flipV="1">
            <a:off x="2497691" y="6088694"/>
            <a:ext cx="892235" cy="221708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1030" name="Picture 6" descr="http://latex.codecogs.com/png.latex?%5Cdpi%7B150%7D%20%5Clarge%20%5CPsi_N%28%5Cvec%7Bx%7D%29%5C%2C%5C%2C%3D%5C%2C%5C%2C%5Cmathcal%7BN%7D%5C%2C%5Cleft%28%5Cprod_%7Bi%3Cj%7D%28x_i-x_j%29%5Cright%29%5C%2C%5C%2C%5Cexp%5C%21%5Cbig%5B%7B-A%28x_1&amp;plus;%5Cldots&amp;plus;x_N%29%5E2-B%20%5Cvec%7Bx%7D%5E%7B%5C%2C2%7D%7D%5Cbig%5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29" y="3664113"/>
            <a:ext cx="7591425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latex.codecogs.com/png.latex?%5Cdpi%7B120%7D%20%5CLARGE%20N%3D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651" y="5730515"/>
            <a:ext cx="8477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52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22" grpId="0"/>
      <p:bldP spid="24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19345" y="1115541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AutoShape 37" descr="http://latex.codecogs.com/png.latex?%5CLARGE%20%5Cdpi%7B100%7D%20%5C%5C%201-%5Clambda_1%20&amp;=%20&amp;%20%5Cfrac%7B40%7D%7B729%7D%20%7B%5Cdelta%7D%5E6%20-%20%5Cfrac%7B1390%7D%7B59049%7D%20%7B%5Cdelta%7D%5E8%20+%20O%28%5Cdelta%5E%7B10%7D%29%20%5Cnonumber%20%5C%5C%201-%5Clambda_2%20&amp;=%20&amp;%20%5Cfrac%7B2%7D%7B9%7D%20%7B%5Cdelta%7D%5E4%20-%20%5Cfrac%7B232%7D%7B729%7D%7B%5Cdelta%7D%5E6%20+%20%5Cfrac%7B3926%7D%7B10935%7D%20%7B%5Cdelta%7D%5E8%20+O%28%5Cdelta%5E%7B10%7D%29%20%5Cnonumber%20%5C%5C%201-%5Clambda_3%20&amp;=&amp;%20%5Cfrac%7B2%7D%7B9%7D%7B%5Cdelta%7D%5E4%20-%20%5Cfrac%7B64%7D%7B243%7D%7B%5Cdelta%7D%5E6%20+%20%5Cfrac%7B81902%7D%7B295245%7D%7B%5Cdelta%7D%5E8%20+O%28%5Cdelta%5E%7B10%7D%29%20%5Cnonumber%20%5C%5C%20%5Clambda_4%20&amp;=%20&amp;%20%5Cfrac%7B2%7D%7B9%7D%7B%5Cdelta%7D%5E4%20-%20%5Cfrac%7B64%7D%7B243%7D%7B%5Cdelta%7D%5E6%20+%20%5Cfrac%7B73802%7D%20%7B295245%7D%7B%5Cdelta%7D%5E8%20+%20O%28%5Cdelta%5E%7B10%7D%29%20%5Cnonumber%20%5C%5C%20%5Clambda_5%20&amp;=%20&amp;%5Cfrac%7B2%7D%7B9%7D%20%7B%5Cdelta%7D%5E4%20-%20%5Cfrac%7B232%7D%7B729%7D%20%7B%5Cdelta%7D%5E6%20+%20%5Cfrac%7B3976%7D%7B10935%7D%20%7B%5Cdelta%7D%5E8%20+O%28%5Cdelta%5E%7B10%7D%29%20%5Cnonumber%20%5C%5C%20%5Clambda_6%20&amp;=%20&amp;%20%5Cfrac%7B40%7D%7B729%7D%20%7B%5Cdelta%7D%5E6%20-%20%5Cfrac%7B2200%7D%7B59049%7D%20%7B%5Cdelta%7D%5E8%20+%20O%28%5Cdelta%5E%7B10%7D%29%20%5Cnonumber%20%5C%5C%20%5Clambda_7%20&amp;=%20&amp;%20%5Cfrac%7B80%7D%7B2187%7D%20%7B%5Cdelta%7D%5E8+O%28%5Cdelta%5E%7B10%7D%29%20%5Cnonumber%20%5C%5C%20%5Clambda_8%20&amp;=&amp;%20O%28%5Cdelta%5E%7B10%7D%29%20%5Cnonumber%20%5C%5C%20%5Clambda_9%20&amp;=%20&amp;%20O%28%5Cdelta%5E%7B12%7D%2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29" name="Textfeld 28"/>
          <p:cNvSpPr txBox="1"/>
          <p:nvPr/>
        </p:nvSpPr>
        <p:spPr>
          <a:xfrm>
            <a:off x="1770046" y="5261513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h</a:t>
            </a:r>
            <a:r>
              <a:rPr lang="de-CH" sz="2800" dirty="0" err="1" smtClean="0"/>
              <a:t>ierarchy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pic>
        <p:nvPicPr>
          <p:cNvPr id="3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40394" y="543316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169" name="Picture 49" descr="http://latex.codecogs.com/png.latex?%5CLARGE%20%5Cdpi%7B100%7D%201-%5Clambda_1%20=%20%5Cfrac%7B40%7D%7B729%7D%20%7B%5Cdelta%7D%5E6%20%5C,+%5C,%5Cldo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578" y="1975753"/>
            <a:ext cx="239077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1" name="Picture 51" descr="http://latex.codecogs.com/png.latex?%5CLARGE%20%5Cdpi%7B100%7D%201-%5Clambda_2%20=%20%5Cfrac%7B2%7D%7B9%7D%20%7B%5Cdelta%7D%5E4%20%5C,+%5C,%5Cldo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639" y="2560905"/>
            <a:ext cx="21431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3" name="Picture 53" descr="http://latex.codecogs.com/png.latex?%5CLARGE%20%5Cdpi%7B100%7D%201-%5Clambda_3%20=%20%5Cfrac%7B2%7D%7B9%7D%7B%5Cdelta%7D%5E4%20%5C,+%5C,%5Cldot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833" y="3191777"/>
            <a:ext cx="21431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5" name="Picture 55" descr="http://latex.codecogs.com/png.latex?%5CLARGE%20%5Cdpi%7B100%7D%20%5Clambda_4%20=%20%5Cfrac%7B2%7D%7B9%7D%7B%5Cdelta%7D%5E4%20%5C,+%5C,%5Cldo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007" y="3799472"/>
            <a:ext cx="16859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7" name="Picture 57" descr="http://latex.codecogs.com/png.latex?%5CLARGE%20%5Cdpi%7B100%7D%20%5Clambda_5%20=%20%5Cfrac%7B2%7D%7B9%7D%20%7B%5Cdelta%7D%5E4%20%5C,+%5C,%5Cldot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414" y="1998930"/>
            <a:ext cx="16859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9" name="Picture 59" descr="http://latex.codecogs.com/png.latex?%5CLARGE%20%5Cdpi%7B100%7D%20%5Clambda_6%20=%20%5Cfrac%7B40%7D%7B729%7D%20%7B%5Cdelta%7D%5E6%20%5C,+%5C,%5Cldot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767" y="2584082"/>
            <a:ext cx="19431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1" name="Picture 61" descr="http://latex.codecogs.com/png.latex?%5CLARGE%20%5Cdpi%7B100%7D%20%5Clambda_7%20=%20%5Cfrac%7B80%7D%7B2187%7D%20%7B%5Cdelta%7D%5E8%20%5C,+%5C,%5Cldot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58" y="3214953"/>
            <a:ext cx="20669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83" name="Picture 63" descr="http://latex.codecogs.com/png.latex?%5CLARGE%20%5Cdpi%7B100%7D%20%5Clambda_8%20=%20O%28%5Cdelta%5E%7B10%7D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5364" y="3955998"/>
            <a:ext cx="13049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latex.codecogs.com/png.latex?%5CLARGE%20%5Cdpi%7B150%7D%20%5Clambda_k%5C,%5C,=%5C,%5C,c_k%5C,%5Cdelta%5E%7B%7B%5Ccolor%7BRed%7D%202k-6%7D%7D%5C,%5C,+%5C,%5C,O%28%5Cdelta%5E%7B2k-4%7D%29%20%5Cqquad%20,%5Cforall%20k%20%5Cgeq%20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03" y="5815213"/>
            <a:ext cx="67532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latex.codecogs.com/png.latex?%5Cdpi%7B120%7D%20%5CLARGE%20%5Cfrac%7BN%20D%7D%7Bm%20%5Comega%5E2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28" y="862599"/>
            <a:ext cx="619125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latex.codecogs.com/png.latex?%5Cdpi%7B150%7D%20%5CLARGE%20%5Cdelta%20%5Cequiv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200" y="1047278"/>
            <a:ext cx="5905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latex.codecogs.com/png.latex?%5Cdpi%7B150%7D%20%5CLARGE%20%5Cvec%7B%5Clambda%7D%28%5Cdelta%29%5C%2C%2C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983" y="947265"/>
            <a:ext cx="847725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latex.codecogs.com/png.latex?%5Cdpi%7B150%7D%20%5CLARGE%20%3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320" y="1109190"/>
            <a:ext cx="381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hteck 26"/>
          <p:cNvSpPr/>
          <p:nvPr/>
        </p:nvSpPr>
        <p:spPr>
          <a:xfrm>
            <a:off x="1974758" y="1835621"/>
            <a:ext cx="5873865" cy="2757336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0952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latex.codecogs.com/png.latex?%5CLARGE%20%5Cdpi%7B150%7D%20%5Cmox%7Bdim%7D%28L%5E2%28%5Cmathbb%7BR%7D%29%29%5C,=%5C,%5Cinf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446" y="2448415"/>
            <a:ext cx="3028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latex.codecogs.com/png.latex?%5CLARGE%20%5Cdpi%7B150%7D%20%5CRightarrow%5Cqquad%20%5Cvec%7B%5Clambda%7D%5C,%5Cin%5C,%5Cmathcal%7BP%7D_%7B3,%7B%5Ccolor%7BRed%7D%20%5Cinfty%7D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2588" y="2419840"/>
            <a:ext cx="28956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7206922" y="990207"/>
            <a:ext cx="2875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t</a:t>
            </a:r>
            <a:r>
              <a:rPr lang="de-CH" sz="2800" dirty="0" err="1" smtClean="0"/>
              <a:t>oo</a:t>
            </a:r>
            <a:r>
              <a:rPr lang="de-CH" sz="2800" dirty="0" smtClean="0"/>
              <a:t> </a:t>
            </a:r>
            <a:r>
              <a:rPr lang="de-CH" sz="2800" dirty="0" err="1" smtClean="0"/>
              <a:t>difficult</a:t>
            </a:r>
            <a:r>
              <a:rPr lang="de-CH" sz="2800" dirty="0"/>
              <a:t>/</a:t>
            </a:r>
            <a:r>
              <a:rPr lang="de-CH" sz="2800" dirty="0" smtClean="0"/>
              <a:t> </a:t>
            </a:r>
          </a:p>
          <a:p>
            <a:r>
              <a:rPr lang="de-CH" sz="2800" dirty="0" smtClean="0"/>
              <a:t>not </a:t>
            </a:r>
            <a:r>
              <a:rPr lang="de-CH" sz="2800" dirty="0" err="1" smtClean="0"/>
              <a:t>known</a:t>
            </a:r>
            <a:r>
              <a:rPr lang="de-CH" sz="2800" dirty="0" smtClean="0"/>
              <a:t> </a:t>
            </a:r>
            <a:r>
              <a:rPr lang="de-CH" sz="2800" dirty="0" err="1" smtClean="0"/>
              <a:t>yet</a:t>
            </a:r>
            <a:endParaRPr lang="de-CH" sz="2800" dirty="0"/>
          </a:p>
        </p:txBody>
      </p:sp>
      <p:cxnSp>
        <p:nvCxnSpPr>
          <p:cNvPr id="5" name="Gerade Verbindung mit Pfeil 4"/>
          <p:cNvCxnSpPr/>
          <p:nvPr/>
        </p:nvCxnSpPr>
        <p:spPr>
          <a:xfrm flipH="1">
            <a:off x="7674876" y="1963523"/>
            <a:ext cx="144016" cy="4563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1446775" y="3635821"/>
            <a:ext cx="6855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i</a:t>
            </a:r>
            <a:r>
              <a:rPr lang="de-CH" sz="2800" dirty="0" err="1" smtClean="0"/>
              <a:t>nstead</a:t>
            </a:r>
            <a:r>
              <a:rPr lang="de-CH" sz="2800" dirty="0" smtClean="0"/>
              <a:t>:   check                                          w.r.t  </a:t>
            </a:r>
            <a:endParaRPr lang="de-CH" sz="2800" dirty="0"/>
          </a:p>
        </p:txBody>
      </p:sp>
      <p:pic>
        <p:nvPicPr>
          <p:cNvPr id="6152" name="Picture 8" descr="http://latex.codecogs.com/png.latex?%5CLARGE%20%5Cdpi%7B150%7D%20%5Cvec%7B%5Clambda%7D_d%5C,:=%5C,%28%5Clambda_1,%5Cldots,%5Clambda_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654" y="3635821"/>
            <a:ext cx="3057525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latex.codecogs.com/png.latex?%5CLARGE%20%5Cdpi%7B150%7D%20%5Cmathcal%7BP%7D_%7B3,%7B%5Ccolor%7BRed%7D%20d%7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309" y="3731072"/>
            <a:ext cx="6477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://latex.codecogs.com/png.latex?%5CLARGE%20%5Cdpi%7B150%7D%20O%28%5Clambda_%7Bd+1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989" y="5312010"/>
            <a:ext cx="12954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feld 15"/>
          <p:cNvSpPr txBox="1"/>
          <p:nvPr/>
        </p:nvSpPr>
        <p:spPr>
          <a:xfrm>
            <a:off x="747752" y="662994"/>
            <a:ext cx="4536338" cy="654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u="sng" dirty="0" err="1">
                <a:ea typeface="Lucida Sans Unicode" pitchFamily="2"/>
                <a:cs typeface="Tahoma" pitchFamily="2"/>
              </a:rPr>
              <a:t>p</a:t>
            </a:r>
            <a:r>
              <a:rPr lang="de-DE" sz="3600" b="0" i="0" u="sng" strike="noStrike" kern="1200" cap="none" spc="0" baseline="0" dirty="0" err="1" smtClean="0">
                <a:uFillTx/>
                <a:ea typeface="Lucida Sans Unicode" pitchFamily="2"/>
                <a:cs typeface="Tahoma" pitchFamily="2"/>
              </a:rPr>
              <a:t>inning</a:t>
            </a:r>
            <a:r>
              <a:rPr lang="de-DE" sz="3600" b="0" i="0" u="sng" strike="noStrike" kern="1200" cap="none" spc="0" baseline="0" dirty="0" smtClean="0"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3600" u="sng" dirty="0" err="1">
                <a:ea typeface="Lucida Sans Unicode" pitchFamily="2"/>
                <a:cs typeface="Tahoma" pitchFamily="2"/>
              </a:rPr>
              <a:t>a</a:t>
            </a:r>
            <a:r>
              <a:rPr lang="de-DE" sz="3600" b="0" i="0" u="sng" strike="noStrike" kern="1200" cap="none" spc="0" baseline="0" dirty="0" err="1" smtClean="0">
                <a:uFillTx/>
                <a:ea typeface="Lucida Sans Unicode" pitchFamily="2"/>
                <a:cs typeface="Tahoma" pitchFamily="2"/>
              </a:rPr>
              <a:t>nalysis</a:t>
            </a:r>
            <a:r>
              <a:rPr lang="de-DE" sz="3600" b="0" i="0" u="sng" strike="noStrike" kern="1200" cap="none" spc="0" baseline="0" dirty="0" smtClean="0">
                <a:uFillTx/>
                <a:ea typeface="Lucida Sans Unicode" pitchFamily="2"/>
                <a:cs typeface="Tahoma" pitchFamily="2"/>
              </a:rPr>
              <a:t> </a:t>
            </a:r>
            <a:endParaRPr lang="de-DE" sz="3600" b="0" i="0" u="sng" strike="noStrike" kern="1200" cap="none" spc="0" baseline="0" dirty="0">
              <a:uFillTx/>
              <a:ea typeface="Lucida Sans Unicode" pitchFamily="2"/>
              <a:cs typeface="Tahoma" pitchFamily="2"/>
            </a:endParaRPr>
          </a:p>
        </p:txBody>
      </p:sp>
      <p:pic>
        <p:nvPicPr>
          <p:cNvPr id="1026" name="Picture 2" descr="http://latex.codecogs.com/png.latex?%5Cdpi%7B150%7D%20%5CLARGE%20dist%28%5Cvec%7B%5Clambda%7D_d%2C%5Cpartial%20P_%7B3%2C%7B%5Ccolor%7BRed%7D%7Bd%7D%7D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632" y="5230968"/>
            <a:ext cx="23622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dist%28%5Cvec%7B%5Clambda%7D%2C%5Cpartial%20P_%7B3%2C%7B%5Ccolor%7BRed%7D%7B%5Cinfty%7D%7D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448" y="5207236"/>
            <a:ext cx="23431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atex.codecogs.com/png.latex?%5Cdpi%7B150%7D%20%5CLARGE%20%3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121" y="5469174"/>
            <a:ext cx="257175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dpi%7B150%7D%20%5CLARGE%20&amp;plus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32" y="5383448"/>
            <a:ext cx="25717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97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939" y="4355900"/>
            <a:ext cx="4657725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95896" y="111554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4" name="Picture 6" descr="http://latex.codecogs.com/png.latex?%5CLARGE%20%5Cdpi%7B150%7D%20%5Cwedge%5E3%5b%5Cmathcal%7BH%7D_6%5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968" y="972136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latex.codecogs.com/png.latex?%5CLARGE%20%5Cdpi%7B150%7D%20%5Clambda_1+%5Clambda_6%20=%20%5Clambda_2+%5Clambda_5%20=%20%5Clambda_3+%5Clambda_4%20=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368" y="1763613"/>
            <a:ext cx="54387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://latex.codecogs.com/png.latex?%5CLARGE%20%5Cdpi%7B150%7D%20D%5E%7B%286%29%7D%20:=%20%5Clambda_5%20+%5Clambda_6-%5Clambda_4%20%5Cgeq%2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264" y="2339677"/>
            <a:ext cx="4171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hteck 10"/>
          <p:cNvSpPr/>
          <p:nvPr/>
        </p:nvSpPr>
        <p:spPr>
          <a:xfrm>
            <a:off x="2200929" y="1619597"/>
            <a:ext cx="5991651" cy="13681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3" name="Freihandform 12"/>
          <p:cNvSpPr/>
          <p:nvPr/>
        </p:nvSpPr>
        <p:spPr>
          <a:xfrm>
            <a:off x="2100939" y="3601830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7184" name="Picture 16" descr="http://latex.codecogs.com/png.latex?%5CLARGE%20%5Cdpi%7B150%7D%200%5Cleq%20D%5E%7B%286%29%7D%28%5Cdelta%29%20=%20%5Cfrac%7B4510%7D%7B59049%7D%5C,%5Cdelta%5E8%20+%20O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189" y="6372125"/>
            <a:ext cx="53721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Gerade Verbindung mit Pfeil 6"/>
          <p:cNvCxnSpPr/>
          <p:nvPr/>
        </p:nvCxnSpPr>
        <p:spPr>
          <a:xfrm flipH="1" flipV="1">
            <a:off x="7448091" y="3027759"/>
            <a:ext cx="936104" cy="17281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7166604" y="4800680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r</a:t>
            </a:r>
            <a:r>
              <a:rPr lang="de-CH" sz="2800" dirty="0" smtClean="0"/>
              <a:t>elevant </a:t>
            </a:r>
            <a:r>
              <a:rPr lang="de-CH" sz="2800" dirty="0" err="1" smtClean="0"/>
              <a:t>as</a:t>
            </a:r>
            <a:r>
              <a:rPr lang="de-CH" sz="2800" dirty="0" smtClean="0"/>
              <a:t> </a:t>
            </a:r>
            <a:r>
              <a:rPr lang="de-CH" sz="2800" dirty="0" err="1" smtClean="0"/>
              <a:t>long</a:t>
            </a:r>
            <a:r>
              <a:rPr lang="de-CH" sz="2800" dirty="0" smtClean="0"/>
              <a:t> </a:t>
            </a:r>
          </a:p>
          <a:p>
            <a:r>
              <a:rPr lang="de-CH" sz="2800" dirty="0" err="1" smtClean="0"/>
              <a:t>as</a:t>
            </a:r>
            <a:endParaRPr lang="de-CH" sz="2800" dirty="0"/>
          </a:p>
        </p:txBody>
      </p:sp>
      <p:pic>
        <p:nvPicPr>
          <p:cNvPr id="7186" name="Picture 18" descr="http://latex.codecogs.com/png.latex?%5CLARGE%20%5Cdpi%7B150%7D%20%5Clambda_7%20%5Csim%20c%5C,%5Cdelta%5E8%5Capprox%2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608" y="5277733"/>
            <a:ext cx="22098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Freihandform 22"/>
          <p:cNvSpPr/>
          <p:nvPr/>
        </p:nvSpPr>
        <p:spPr>
          <a:xfrm rot="9308045">
            <a:off x="7296455" y="6016801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7473619" y="6255384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l</a:t>
            </a:r>
            <a:r>
              <a:rPr lang="de-CH" sz="2800" dirty="0" err="1" smtClean="0"/>
              <a:t>ower</a:t>
            </a:r>
            <a:r>
              <a:rPr lang="de-CH" sz="2800" dirty="0" smtClean="0"/>
              <a:t> </a:t>
            </a:r>
            <a:r>
              <a:rPr lang="de-CH" sz="2800" dirty="0" err="1" smtClean="0"/>
              <a:t>bound</a:t>
            </a:r>
            <a:r>
              <a:rPr lang="de-CH" sz="2800" dirty="0" smtClean="0"/>
              <a:t> on </a:t>
            </a:r>
          </a:p>
          <a:p>
            <a:pPr algn="ctr"/>
            <a:r>
              <a:rPr lang="de-CH" sz="2800" dirty="0" err="1"/>
              <a:t>p</a:t>
            </a:r>
            <a:r>
              <a:rPr lang="de-CH" sz="2800" dirty="0" err="1" smtClean="0"/>
              <a:t>inning</a:t>
            </a:r>
            <a:r>
              <a:rPr lang="de-CH" sz="2800" dirty="0" smtClean="0"/>
              <a:t> </a:t>
            </a:r>
            <a:r>
              <a:rPr lang="de-CH" sz="2800" dirty="0" err="1" smtClean="0"/>
              <a:t>order</a:t>
            </a:r>
            <a:endParaRPr lang="de-CH" sz="2800" dirty="0"/>
          </a:p>
        </p:txBody>
      </p:sp>
      <p:pic>
        <p:nvPicPr>
          <p:cNvPr id="8194" name="Picture 2" descr="http://latex.codecogs.com/png.latex?%5CLARGE%20%5Cdpi%7B120%7D%20%5Cmathcal%7BP%7D_%7B3,6%7D%5C,%5C,%5Crightarrow%20%5C,%5C,3-%5Cmbox%7Bdim%20polytope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866" y="3568005"/>
            <a:ext cx="3533775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Gerade Verbindung mit Pfeil 17"/>
          <p:cNvCxnSpPr/>
          <p:nvPr/>
        </p:nvCxnSpPr>
        <p:spPr>
          <a:xfrm>
            <a:off x="1380317" y="5075981"/>
            <a:ext cx="2579875" cy="42082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latex.codecogs.com/png.latex?%5CLARGE%20%5Cdpi%7B120%7D%20%28%5Clambda_4,%5Clambda_5,%5Clambda_6%29%28%5Cdelta%2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94" y="4633992"/>
            <a:ext cx="17716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11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1" grpId="0"/>
      <p:bldP spid="23" grpId="0" animBg="1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583923" y="869393"/>
            <a:ext cx="3384377" cy="707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000" b="0" i="0" u="sng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Outline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439912" y="2196762"/>
            <a:ext cx="7200800" cy="3046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514350" lvl="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solidFill>
                  <a:srgbClr val="000000"/>
                </a:solidFill>
              </a:rPr>
              <a:t>Quantum Marginal Problem</a:t>
            </a:r>
            <a:endParaRPr lang="de-CH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514350" marR="0" lvl="0" indent="-51435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Solution </a:t>
            </a:r>
            <a:r>
              <a:rPr lang="de-CH" sz="32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and</a:t>
            </a: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de-CH" sz="32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Proof</a:t>
            </a: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(</a:t>
            </a:r>
            <a:r>
              <a:rPr lang="de-CH" sz="32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A.Klyachko</a:t>
            </a: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)</a:t>
            </a: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err="1" smtClean="0">
                <a:solidFill>
                  <a:srgbClr val="000000"/>
                </a:solidFill>
              </a:rPr>
              <a:t>Generalized</a:t>
            </a:r>
            <a:r>
              <a:rPr lang="de-CH" sz="3200" dirty="0" smtClean="0">
                <a:solidFill>
                  <a:srgbClr val="000000"/>
                </a:solidFill>
              </a:rPr>
              <a:t> Pauli </a:t>
            </a:r>
            <a:r>
              <a:rPr lang="de-CH" sz="3200" dirty="0" err="1" smtClean="0">
                <a:solidFill>
                  <a:srgbClr val="000000"/>
                </a:solidFill>
              </a:rPr>
              <a:t>Constraints</a:t>
            </a:r>
            <a:endParaRPr lang="de-CH" sz="3200" dirty="0" smtClean="0">
              <a:solidFill>
                <a:srgbClr val="000000"/>
              </a:solidFill>
            </a:endParaRPr>
          </a:p>
          <a:p>
            <a:pPr marL="514350" indent="-514350">
              <a:lnSpc>
                <a:spcPct val="150000"/>
              </a:lnSpc>
              <a:buSzPct val="100000"/>
              <a:buFont typeface="Calibri"/>
              <a:buAutoNum type="arabi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Physical</a:t>
            </a: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de-CH" sz="3200" kern="0" dirty="0" err="1" smtClean="0">
                <a:solidFill>
                  <a:srgbClr val="000000"/>
                </a:solidFill>
                <a:latin typeface="Calibri"/>
              </a:rPr>
              <a:t>Relevance</a:t>
            </a:r>
            <a:r>
              <a:rPr lang="de-CH" sz="3200" dirty="0" smtClean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91840" y="912716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4" name="Picture 2" descr="http://latex.codecogs.com/png.latex?%5CLARGE%20%5Cdpi%7B150%7D%20%5Cwedge%5E3%5b%5Cmathcal%7BH%7D_7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717347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6545111" y="1889240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r</a:t>
            </a:r>
            <a:r>
              <a:rPr lang="de-CH" sz="2800" dirty="0" smtClean="0"/>
              <a:t>elevant </a:t>
            </a:r>
            <a:r>
              <a:rPr lang="de-CH" sz="2800" dirty="0" err="1" smtClean="0"/>
              <a:t>as</a:t>
            </a:r>
            <a:r>
              <a:rPr lang="de-CH" sz="2800" dirty="0" smtClean="0"/>
              <a:t> </a:t>
            </a:r>
            <a:r>
              <a:rPr lang="de-CH" sz="2800" dirty="0" err="1" smtClean="0"/>
              <a:t>long</a:t>
            </a:r>
            <a:r>
              <a:rPr lang="de-CH" sz="2800" dirty="0" smtClean="0"/>
              <a:t> </a:t>
            </a:r>
          </a:p>
          <a:p>
            <a:r>
              <a:rPr lang="de-CH" sz="2800" dirty="0" err="1" smtClean="0"/>
              <a:t>as</a:t>
            </a:r>
            <a:endParaRPr lang="de-CH" sz="2800" dirty="0"/>
          </a:p>
        </p:txBody>
      </p:sp>
      <p:pic>
        <p:nvPicPr>
          <p:cNvPr id="8200" name="Picture 8" descr="http://latex.codecogs.com/png.latex?%5CLARGE%20%5Cdpi%7B150%7D%20%5Clambda_8%20%5Csim%20k%20%5Cdelta%5E%7B10%7D%5Capprox%2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806" y="2366293"/>
            <a:ext cx="23336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Gerade Verbindung mit Pfeil 9"/>
          <p:cNvCxnSpPr/>
          <p:nvPr/>
        </p:nvCxnSpPr>
        <p:spPr>
          <a:xfrm flipH="1" flipV="1">
            <a:off x="3530912" y="912717"/>
            <a:ext cx="2732728" cy="7789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ihandform 10"/>
          <p:cNvSpPr/>
          <p:nvPr/>
        </p:nvSpPr>
        <p:spPr>
          <a:xfrm rot="5400000">
            <a:off x="7355271" y="3606675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843172" y="4867496"/>
            <a:ext cx="2611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b="1" dirty="0"/>
              <a:t>q</a:t>
            </a:r>
            <a:r>
              <a:rPr lang="de-CH" sz="2800" b="1" dirty="0" smtClean="0"/>
              <a:t>uasi-</a:t>
            </a:r>
            <a:r>
              <a:rPr lang="de-CH" sz="2800" b="1" dirty="0" err="1" smtClean="0"/>
              <a:t>pinning</a:t>
            </a:r>
            <a:endParaRPr lang="de-CH" sz="2800" b="1" dirty="0"/>
          </a:p>
        </p:txBody>
      </p:sp>
      <p:sp>
        <p:nvSpPr>
          <p:cNvPr id="12" name="Rechteck 11"/>
          <p:cNvSpPr/>
          <p:nvPr/>
        </p:nvSpPr>
        <p:spPr>
          <a:xfrm>
            <a:off x="6609360" y="4704029"/>
            <a:ext cx="2571819" cy="850153"/>
          </a:xfrm>
          <a:prstGeom prst="rect">
            <a:avLst/>
          </a:prstGeom>
          <a:noFill/>
          <a:ln w="889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LARGE%20%5Cdpi%7B120%7D%20D%5E%7B%287%29%7D_1%5C,=%5C,%5Cfrac%7B20%7D%7B2187%7D%5C,%5Cdelta%5E8%5C,+%5C,O%28%5Cdelta%5E%7B10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112" y="2605222"/>
            <a:ext cx="33909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LARGE%20%5Cdpi%7B120%7D%20D%5E%7B%287%29%7D_2%5C,=%5C,%5Cfrac%7B10%7D%7B243%7D%5C,%5Cdelta%5E8%5C,+%5C,O%28%5Cdelta%5E%7B10%7D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80" y="3304343"/>
            <a:ext cx="32385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latex.codecogs.com/png.latex?%5CLARGE%20%5Cdpi%7B120%7D%20D%5E%7B%287%29%7D_3%5C,=%5C,%5Cfrac%7B50%7D%7B2187%7D%5C,%5Cdelta%5E8%5C,+%5C,O%28%5Cdelta%5E%7B10%7D%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80" y="4027753"/>
            <a:ext cx="33909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LARGE%20%5Cdpi%7B120%7D%20D%5E%7B%287%29%7D_4%5C,=%5C,%5Cfrac%7B2890%7D%7B59049%7D%5C,%5Cdelta%5E8%5C,+%5C,O%28%5Cdelta%5E%7B10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112" y="4804042"/>
            <a:ext cx="3543300" cy="67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hteck 14"/>
          <p:cNvSpPr/>
          <p:nvPr/>
        </p:nvSpPr>
        <p:spPr>
          <a:xfrm>
            <a:off x="4208437" y="5914528"/>
            <a:ext cx="576673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4200"/>
              </a:lnSpc>
            </a:pPr>
            <a:r>
              <a:rPr lang="de-CH" sz="2800" dirty="0" smtClean="0"/>
              <a:t>                </a:t>
            </a:r>
            <a:r>
              <a:rPr lang="de-CH" sz="2800" dirty="0" err="1" smtClean="0"/>
              <a:t>C.Schilling</a:t>
            </a:r>
            <a:r>
              <a:rPr lang="de-CH" sz="2800" dirty="0" smtClean="0"/>
              <a:t> et al. </a:t>
            </a:r>
          </a:p>
          <a:p>
            <a:pPr algn="just">
              <a:lnSpc>
                <a:spcPts val="4200"/>
              </a:lnSpc>
            </a:pPr>
            <a:r>
              <a:rPr lang="de-CH" sz="2800" dirty="0" smtClean="0"/>
              <a:t>Phys. </a:t>
            </a:r>
            <a:r>
              <a:rPr lang="de-CH" sz="2800" dirty="0" err="1" smtClean="0"/>
              <a:t>Rev</a:t>
            </a:r>
            <a:r>
              <a:rPr lang="de-CH" sz="2800" dirty="0" smtClean="0"/>
              <a:t>. </a:t>
            </a:r>
            <a:r>
              <a:rPr lang="de-CH" sz="2800" dirty="0" err="1" smtClean="0"/>
              <a:t>Lett</a:t>
            </a:r>
            <a:r>
              <a:rPr lang="de-CH" sz="2800" dirty="0" smtClean="0"/>
              <a:t>. </a:t>
            </a:r>
            <a:r>
              <a:rPr lang="de-CH" sz="2800" b="1" dirty="0" smtClean="0"/>
              <a:t>110</a:t>
            </a:r>
            <a:r>
              <a:rPr lang="de-CH" sz="2800" dirty="0" smtClean="0"/>
              <a:t>,  040404  (2013)</a:t>
            </a:r>
            <a:endParaRPr lang="de-CH" sz="2800" dirty="0"/>
          </a:p>
        </p:txBody>
      </p:sp>
      <p:pic>
        <p:nvPicPr>
          <p:cNvPr id="16" name="Picture 2" descr="C:\Users\Christian\Desktop\Highlight Physics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081" y="6083362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Christian\Desktop\Highlight EditorsSuggesti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759" y="6083362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50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3" grpId="0"/>
      <p:bldP spid="12" grpId="0" animBg="1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latex.codecogs.com/png.latex?%5CLARGE%20%5Cdpi%7B150%7D%20%7C%5CPsi_3%5Crangle%5C,=%5C,%5Calpha%20%7C1,2,3%5Crangle%20+%5Cbeta%20%7C1,4,5%5Crangle%20+%5Cgamma%7C2,4,6%5Cr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18" y="6228785"/>
            <a:ext cx="65627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214964" y="3236805"/>
            <a:ext cx="1795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err="1"/>
              <a:t>E</a:t>
            </a:r>
            <a:r>
              <a:rPr lang="de-CH" sz="2800" u="sng" dirty="0" err="1" smtClean="0"/>
              <a:t>xample</a:t>
            </a:r>
            <a:r>
              <a:rPr lang="de-CH" sz="2800" u="sng" dirty="0" smtClean="0"/>
              <a:t>:</a:t>
            </a:r>
            <a:endParaRPr lang="de-CH" sz="2800" u="sng" dirty="0"/>
          </a:p>
        </p:txBody>
      </p:sp>
      <p:pic>
        <p:nvPicPr>
          <p:cNvPr id="4" name="Picture 6" descr="http://latex.codecogs.com/png.latex?%5CLARGE%20%5Cdpi%7B150%7D%20%5Cwedge%5E3%5b%5Cmathcal%7BH%7D_6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445" y="3273352"/>
            <a:ext cx="10668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1559017" y="4903718"/>
            <a:ext cx="189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endParaRPr lang="de-CH" sz="2800" dirty="0"/>
          </a:p>
        </p:txBody>
      </p:sp>
      <p:pic>
        <p:nvPicPr>
          <p:cNvPr id="6" name="Picture 4" descr="http://latex.codecogs.com/png.latex?%5Chuge%20%5Cdpi%7B120%7D%20%5C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049" y="5110404"/>
            <a:ext cx="35242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1577063" y="5940077"/>
            <a:ext cx="7145217" cy="8955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8" name="Picture 12" descr="http://latex.codecogs.com/png.latex?%5CLARGE%20%5Cdpi%7B150%7D%20D%5E%7B%286%29%7D%20:=%20%5Clambda_5%20+%5Clambda_6-%5Clambda_4%20%5Cgeq%2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790" y="4931965"/>
            <a:ext cx="4171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Gerade Verbindung mit Pfeil 15"/>
          <p:cNvCxnSpPr/>
          <p:nvPr/>
        </p:nvCxnSpPr>
        <p:spPr>
          <a:xfrm flipH="1" flipV="1">
            <a:off x="4631025" y="3688819"/>
            <a:ext cx="802740" cy="38291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818162" y="3842941"/>
            <a:ext cx="1891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dimension</a:t>
            </a:r>
            <a:r>
              <a:rPr lang="de-CH" sz="2800" dirty="0" smtClean="0"/>
              <a:t> </a:t>
            </a:r>
            <a:endParaRPr lang="de-CH" sz="2800" dirty="0"/>
          </a:p>
        </p:txBody>
      </p:sp>
      <p:pic>
        <p:nvPicPr>
          <p:cNvPr id="8194" name="Picture 2" descr="http://latex.codecogs.com/png.latex?%5Chuge%20%5Cdpi%7B120%7D%20%5Cbinom%7B6%7D%7B3%7D%5C,=%5C,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608" y="3688819"/>
            <a:ext cx="16668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1223888" y="565899"/>
            <a:ext cx="4946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w</a:t>
            </a:r>
            <a:r>
              <a:rPr lang="de-CH" sz="2800" dirty="0" err="1" smtClean="0"/>
              <a:t>hat</a:t>
            </a:r>
            <a:r>
              <a:rPr lang="de-CH" sz="2800" dirty="0" smtClean="0"/>
              <a:t> </a:t>
            </a:r>
            <a:r>
              <a:rPr lang="de-CH" sz="2800" dirty="0" err="1" smtClean="0"/>
              <a:t>is</a:t>
            </a:r>
            <a:r>
              <a:rPr lang="de-CH" sz="2800" dirty="0" smtClean="0"/>
              <a:t> </a:t>
            </a:r>
            <a:r>
              <a:rPr lang="de-CH" sz="2800" dirty="0" err="1" smtClean="0"/>
              <a:t>pinning</a:t>
            </a:r>
            <a:r>
              <a:rPr lang="de-CH" sz="2800" dirty="0" smtClean="0"/>
              <a:t> </a:t>
            </a:r>
            <a:r>
              <a:rPr lang="de-CH" sz="2800" dirty="0" err="1" smtClean="0"/>
              <a:t>good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?</a:t>
            </a:r>
            <a:endParaRPr lang="de-CH" sz="2800" dirty="0"/>
          </a:p>
        </p:txBody>
      </p:sp>
      <p:sp>
        <p:nvSpPr>
          <p:cNvPr id="18" name="Textfeld 17"/>
          <p:cNvSpPr txBox="1"/>
          <p:nvPr/>
        </p:nvSpPr>
        <p:spPr>
          <a:xfrm>
            <a:off x="1559017" y="1678458"/>
            <a:ext cx="2692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(quasi) </a:t>
            </a:r>
            <a:r>
              <a:rPr lang="de-CH" sz="2800" dirty="0" err="1" smtClean="0"/>
              <a:t>pinning</a:t>
            </a:r>
            <a:endParaRPr lang="de-CH" sz="2800" dirty="0"/>
          </a:p>
        </p:txBody>
      </p:sp>
      <p:sp>
        <p:nvSpPr>
          <p:cNvPr id="20" name="Textfeld 19"/>
          <p:cNvSpPr txBox="1"/>
          <p:nvPr/>
        </p:nvSpPr>
        <p:spPr>
          <a:xfrm>
            <a:off x="5097318" y="1678458"/>
            <a:ext cx="3923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800" dirty="0" err="1"/>
              <a:t>v</a:t>
            </a:r>
            <a:r>
              <a:rPr lang="de-CH" sz="2800" dirty="0" err="1" smtClean="0"/>
              <a:t>ery</a:t>
            </a:r>
            <a:r>
              <a:rPr lang="de-CH" sz="2800" dirty="0" smtClean="0"/>
              <a:t> </a:t>
            </a:r>
            <a:r>
              <a:rPr lang="de-CH" sz="2800" dirty="0" err="1" smtClean="0"/>
              <a:t>specific</a:t>
            </a:r>
            <a:r>
              <a:rPr lang="de-CH" sz="2800" dirty="0" smtClean="0"/>
              <a:t> </a:t>
            </a:r>
            <a:r>
              <a:rPr lang="de-CH" sz="2800" dirty="0" err="1" smtClean="0"/>
              <a:t>structure</a:t>
            </a:r>
            <a:r>
              <a:rPr lang="de-CH" sz="2800" dirty="0" smtClean="0"/>
              <a:t> </a:t>
            </a:r>
          </a:p>
          <a:p>
            <a:pPr algn="just"/>
            <a:r>
              <a:rPr lang="de-CH" sz="2800" dirty="0"/>
              <a:t> </a:t>
            </a:r>
            <a:r>
              <a:rPr lang="de-CH" sz="2800" dirty="0" smtClean="0"/>
              <a:t>              </a:t>
            </a:r>
            <a:r>
              <a:rPr lang="de-CH" sz="2800" dirty="0" err="1" smtClean="0"/>
              <a:t>of</a:t>
            </a:r>
            <a:r>
              <a:rPr lang="de-CH" sz="2800" dirty="0" smtClean="0"/>
              <a:t> </a:t>
            </a:r>
            <a:endParaRPr lang="de-CH" sz="2800" dirty="0"/>
          </a:p>
        </p:txBody>
      </p:sp>
      <p:pic>
        <p:nvPicPr>
          <p:cNvPr id="6146" name="Picture 2" descr="http://latex.codecogs.com/png.latex?%5Cdpi%7B120%7D%20%5CLARGE%20%7C%5CPsi_N%5Crang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745" y="2245106"/>
            <a:ext cx="5905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latex.codecogs.com/png.latex?%5Cdpi%7B200%7D%20%5CLARGE%20%5Ccolor%7BRed%7D%5CLeftrightarrow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637" y="1841185"/>
            <a:ext cx="504825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hteck 22"/>
          <p:cNvSpPr/>
          <p:nvPr/>
        </p:nvSpPr>
        <p:spPr>
          <a:xfrm>
            <a:off x="1367904" y="1499359"/>
            <a:ext cx="7652504" cy="131230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70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19" grpId="0"/>
      <p:bldP spid="18" grpId="0"/>
      <p:bldP spid="20" grpId="0"/>
      <p:bldP spid="2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51068" y="50457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err="1" smtClean="0"/>
              <a:t>Application</a:t>
            </a:r>
            <a:r>
              <a:rPr lang="de-CH" sz="3200" u="sng" dirty="0" smtClean="0"/>
              <a:t>:  </a:t>
            </a:r>
            <a:r>
              <a:rPr lang="de-CH" sz="3200" u="sng" dirty="0" err="1" smtClean="0"/>
              <a:t>Improvement</a:t>
            </a:r>
            <a:r>
              <a:rPr lang="de-CH" sz="3200" u="sng" dirty="0" smtClean="0"/>
              <a:t> </a:t>
            </a:r>
            <a:r>
              <a:rPr lang="de-CH" sz="3200" u="sng" dirty="0" err="1" smtClean="0"/>
              <a:t>of</a:t>
            </a:r>
            <a:r>
              <a:rPr lang="de-CH" sz="3200" u="sng" dirty="0" smtClean="0"/>
              <a:t> </a:t>
            </a:r>
            <a:r>
              <a:rPr lang="de-CH" sz="3200" u="sng" dirty="0" err="1" smtClean="0"/>
              <a:t>Hartree</a:t>
            </a:r>
            <a:r>
              <a:rPr lang="de-CH" sz="3200" u="sng" dirty="0" smtClean="0"/>
              <a:t>-Fock</a:t>
            </a:r>
            <a:endParaRPr lang="de-CH" sz="3200" u="sng" dirty="0"/>
          </a:p>
        </p:txBody>
      </p:sp>
      <p:sp>
        <p:nvSpPr>
          <p:cNvPr id="3" name="Textfeld 2"/>
          <p:cNvSpPr txBox="1"/>
          <p:nvPr/>
        </p:nvSpPr>
        <p:spPr>
          <a:xfrm>
            <a:off x="1871960" y="168319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a</a:t>
            </a:r>
            <a:r>
              <a:rPr lang="de-CH" sz="2800" dirty="0" err="1" smtClean="0"/>
              <a:t>pproximate</a:t>
            </a:r>
            <a:r>
              <a:rPr lang="de-CH" sz="2800" dirty="0" smtClean="0"/>
              <a:t> </a:t>
            </a:r>
            <a:r>
              <a:rPr lang="de-CH" sz="2800" dirty="0" err="1" smtClean="0"/>
              <a:t>unknown</a:t>
            </a:r>
            <a:r>
              <a:rPr lang="de-CH" sz="2800" dirty="0" smtClean="0"/>
              <a:t> </a:t>
            </a:r>
            <a:r>
              <a:rPr lang="de-CH" sz="2800" dirty="0" err="1" smtClean="0"/>
              <a:t>ground</a:t>
            </a:r>
            <a:r>
              <a:rPr lang="de-CH" sz="2800" dirty="0" smtClean="0"/>
              <a:t> </a:t>
            </a:r>
            <a:r>
              <a:rPr lang="de-CH" sz="2800" dirty="0" err="1" smtClean="0"/>
              <a:t>state</a:t>
            </a:r>
            <a:endParaRPr lang="de-CH" sz="2800" dirty="0"/>
          </a:p>
        </p:txBody>
      </p:sp>
      <p:sp>
        <p:nvSpPr>
          <p:cNvPr id="6" name="Rechteck 5"/>
          <p:cNvSpPr/>
          <p:nvPr/>
        </p:nvSpPr>
        <p:spPr>
          <a:xfrm>
            <a:off x="1737136" y="1512757"/>
            <a:ext cx="6624735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16" y="2797593"/>
            <a:ext cx="6122124" cy="226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Gerade Verbindung mit Pfeil 8"/>
          <p:cNvCxnSpPr/>
          <p:nvPr/>
        </p:nvCxnSpPr>
        <p:spPr>
          <a:xfrm flipH="1" flipV="1">
            <a:off x="5299034" y="3334395"/>
            <a:ext cx="1757502" cy="44544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V="1">
            <a:off x="3744168" y="4191691"/>
            <a:ext cx="576065" cy="111912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7310911" y="3130942"/>
            <a:ext cx="210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Hartree</a:t>
            </a:r>
            <a:r>
              <a:rPr lang="de-CH" sz="2800" dirty="0" smtClean="0"/>
              <a:t>-Fock</a:t>
            </a:r>
            <a:endParaRPr lang="de-CH" sz="2800" dirty="0"/>
          </a:p>
        </p:txBody>
      </p:sp>
      <p:pic>
        <p:nvPicPr>
          <p:cNvPr id="2054" name="Picture 6" descr="http://latex.codecogs.com/png.latex?%5CLARGE%20%5Cdpi%7B150%7D%20%7C%5CPsi_3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880" y="1735254"/>
            <a:ext cx="6191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latex.codecogs.com/png.latex?%5CLARGE%20%5Cdpi%7B150%7D%20%7C%5CPsi_3%5Crangle%5C,=%5C,%7C1,2,3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437" y="3772589"/>
            <a:ext cx="24765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latex.codecogs.com/png.latex?%5CLARGE%20%5Cdpi%7B150%7D%20%7C%5CPsi_3%5Crangle%5C,=%5C,%5Calpha%20%7C1,2,3%5Crangle%20+%5Cbeta%20%7C1,4,5%5Crangle%20+%5Cgamma%7C2,4,6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376" y="5876739"/>
            <a:ext cx="65627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feld 17"/>
          <p:cNvSpPr txBox="1"/>
          <p:nvPr/>
        </p:nvSpPr>
        <p:spPr>
          <a:xfrm>
            <a:off x="869376" y="5258451"/>
            <a:ext cx="2677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m</a:t>
            </a:r>
            <a:r>
              <a:rPr lang="de-CH" sz="2800" dirty="0" err="1" smtClean="0"/>
              <a:t>uch</a:t>
            </a:r>
            <a:r>
              <a:rPr lang="de-CH" sz="2800" dirty="0" smtClean="0"/>
              <a:t> </a:t>
            </a:r>
            <a:r>
              <a:rPr lang="de-CH" sz="2800" dirty="0" err="1" smtClean="0"/>
              <a:t>better</a:t>
            </a:r>
            <a:r>
              <a:rPr lang="de-CH" sz="2800" dirty="0" smtClean="0"/>
              <a:t>:</a:t>
            </a:r>
            <a:endParaRPr lang="de-CH" sz="2800" dirty="0"/>
          </a:p>
        </p:txBody>
      </p:sp>
    </p:spTree>
    <p:extLst>
      <p:ext uri="{BB962C8B-B14F-4D97-AF65-F5344CB8AC3E}">
        <p14:creationId xmlns:p14="http://schemas.microsoft.com/office/powerpoint/2010/main" val="64086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47912" y="278437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err="1"/>
              <a:t>C</a:t>
            </a:r>
            <a:r>
              <a:rPr lang="de-CH" sz="4000" u="sng" dirty="0" err="1" smtClean="0"/>
              <a:t>onclusions</a:t>
            </a:r>
            <a:endParaRPr lang="de-CH" sz="40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9464" y="2473977"/>
            <a:ext cx="139122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/>
          <p:cNvSpPr txBox="1"/>
          <p:nvPr/>
        </p:nvSpPr>
        <p:spPr>
          <a:xfrm>
            <a:off x="1092254" y="2107328"/>
            <a:ext cx="52806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 smtClean="0"/>
              <a:t>antisymmetry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         </a:t>
            </a:r>
          </a:p>
          <a:p>
            <a:r>
              <a:rPr lang="de-CH" sz="2800" dirty="0" err="1" smtClean="0"/>
              <a:t>translated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/>
              <a:t>1-particle </a:t>
            </a:r>
            <a:r>
              <a:rPr lang="de-CH" sz="2800" dirty="0" err="1"/>
              <a:t>picture</a:t>
            </a:r>
            <a:r>
              <a:rPr lang="de-CH" sz="2800" dirty="0"/>
              <a:t> </a:t>
            </a:r>
          </a:p>
          <a:p>
            <a:pPr lvl="2"/>
            <a:endParaRPr lang="de-CH" dirty="0"/>
          </a:p>
        </p:txBody>
      </p:sp>
      <p:pic>
        <p:nvPicPr>
          <p:cNvPr id="5" name="Picture 2" descr="http://latex.codecogs.com/png.latex?%5CLARGE%20%5Cdpi%7B150%7D%20%7C%5CPsi_N%5Crang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456" y="2303470"/>
            <a:ext cx="604323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ihandform 6"/>
          <p:cNvSpPr/>
          <p:nvPr/>
        </p:nvSpPr>
        <p:spPr>
          <a:xfrm>
            <a:off x="6013301" y="2614539"/>
            <a:ext cx="719123" cy="21606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193623" y="2303470"/>
            <a:ext cx="29411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</a:t>
            </a:r>
            <a:r>
              <a:rPr lang="de-CH" sz="2800" dirty="0" err="1" smtClean="0"/>
              <a:t>eneralized</a:t>
            </a:r>
            <a:r>
              <a:rPr lang="de-CH" sz="2800" dirty="0" smtClean="0"/>
              <a:t> </a:t>
            </a:r>
          </a:p>
          <a:p>
            <a:r>
              <a:rPr lang="de-CH" sz="2800" dirty="0" smtClean="0"/>
              <a:t>Pauli </a:t>
            </a:r>
            <a:r>
              <a:rPr lang="de-CH" sz="2800" dirty="0" err="1" smtClean="0"/>
              <a:t>constraints</a:t>
            </a:r>
            <a:endParaRPr lang="de-CH" sz="2800" dirty="0"/>
          </a:p>
        </p:txBody>
      </p:sp>
      <p:pic>
        <p:nvPicPr>
          <p:cNvPr id="9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30940" y="3732139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feld 9"/>
          <p:cNvSpPr txBox="1"/>
          <p:nvPr/>
        </p:nvSpPr>
        <p:spPr>
          <a:xfrm>
            <a:off x="1105160" y="3560487"/>
            <a:ext cx="676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study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</a:t>
            </a:r>
            <a:r>
              <a:rPr lang="de-CH" sz="2800" dirty="0" err="1" smtClean="0"/>
              <a:t>fermion</a:t>
            </a:r>
            <a:r>
              <a:rPr lang="de-CH" sz="2800" dirty="0" smtClean="0"/>
              <a:t> – </a:t>
            </a:r>
            <a:r>
              <a:rPr lang="de-CH" sz="2800" dirty="0" err="1" smtClean="0"/>
              <a:t>model</a:t>
            </a:r>
            <a:r>
              <a:rPr lang="de-CH" sz="2800" dirty="0" smtClean="0"/>
              <a:t> </a:t>
            </a:r>
            <a:r>
              <a:rPr lang="de-CH" sz="2800" dirty="0" err="1" smtClean="0"/>
              <a:t>with</a:t>
            </a:r>
            <a:r>
              <a:rPr lang="de-CH" sz="2800" dirty="0" smtClean="0"/>
              <a:t> </a:t>
            </a:r>
            <a:r>
              <a:rPr lang="de-CH" sz="2800" dirty="0" err="1" smtClean="0"/>
              <a:t>coupling</a:t>
            </a:r>
            <a:r>
              <a:rPr lang="de-CH" sz="2800" dirty="0" smtClean="0"/>
              <a:t>  </a:t>
            </a:r>
          </a:p>
        </p:txBody>
      </p:sp>
      <p:pic>
        <p:nvPicPr>
          <p:cNvPr id="7170" name="Picture 2" descr="http://latex.codecogs.com/png.latex?%5CLARGE%20%5Cdpi%7B150%7D%20%5Cdelt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90" y="3669696"/>
            <a:ext cx="1714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feld 16"/>
          <p:cNvSpPr txBox="1"/>
          <p:nvPr/>
        </p:nvSpPr>
        <p:spPr>
          <a:xfrm>
            <a:off x="2306079" y="4115933"/>
            <a:ext cx="6787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g</a:t>
            </a:r>
            <a:r>
              <a:rPr lang="de-CH" sz="2800" dirty="0" err="1" smtClean="0"/>
              <a:t>eneralized</a:t>
            </a:r>
            <a:r>
              <a:rPr lang="de-CH" sz="2800" dirty="0" smtClean="0"/>
              <a:t> Pauli </a:t>
            </a:r>
            <a:r>
              <a:rPr lang="de-CH" sz="2800" dirty="0" err="1" smtClean="0"/>
              <a:t>constraints</a:t>
            </a:r>
            <a:r>
              <a:rPr lang="de-CH" sz="2800" dirty="0" smtClean="0"/>
              <a:t> </a:t>
            </a:r>
            <a:r>
              <a:rPr lang="de-CH" sz="2800" dirty="0" err="1" smtClean="0"/>
              <a:t>pinned</a:t>
            </a:r>
            <a:r>
              <a:rPr lang="de-CH" sz="2800" dirty="0" smtClean="0"/>
              <a:t> </a:t>
            </a:r>
            <a:r>
              <a:rPr lang="de-CH" sz="2800" dirty="0" err="1" smtClean="0"/>
              <a:t>up</a:t>
            </a:r>
            <a:r>
              <a:rPr lang="de-CH" sz="2800" dirty="0" smtClean="0"/>
              <a:t> </a:t>
            </a:r>
            <a:r>
              <a:rPr lang="de-CH" sz="2800" dirty="0" err="1" smtClean="0"/>
              <a:t>to</a:t>
            </a:r>
            <a:r>
              <a:rPr lang="de-CH" sz="2800" dirty="0" smtClean="0"/>
              <a:t> </a:t>
            </a:r>
            <a:r>
              <a:rPr lang="de-CH" sz="2800" dirty="0" err="1" smtClean="0"/>
              <a:t>corrections</a:t>
            </a:r>
            <a:endParaRPr lang="de-CH" sz="2800" dirty="0"/>
          </a:p>
        </p:txBody>
      </p:sp>
      <p:sp>
        <p:nvSpPr>
          <p:cNvPr id="20" name="Freihandform 19"/>
          <p:cNvSpPr/>
          <p:nvPr/>
        </p:nvSpPr>
        <p:spPr>
          <a:xfrm>
            <a:off x="2075000" y="6245883"/>
            <a:ext cx="719123" cy="21606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062551" y="6092305"/>
            <a:ext cx="4138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i</a:t>
            </a:r>
            <a:r>
              <a:rPr lang="de-CH" sz="2800" dirty="0" err="1" smtClean="0"/>
              <a:t>mprove</a:t>
            </a:r>
            <a:r>
              <a:rPr lang="de-CH" sz="2800" dirty="0" smtClean="0"/>
              <a:t> </a:t>
            </a:r>
            <a:r>
              <a:rPr lang="de-CH" sz="2800" dirty="0" err="1" smtClean="0"/>
              <a:t>Hartree</a:t>
            </a:r>
            <a:r>
              <a:rPr lang="de-CH" sz="2800" dirty="0" smtClean="0"/>
              <a:t>-Fock</a:t>
            </a:r>
            <a:endParaRPr lang="de-CH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2008653" y="5721069"/>
            <a:ext cx="8518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e.g.</a:t>
            </a:r>
            <a:endParaRPr lang="de-CH" sz="2800" dirty="0"/>
          </a:p>
        </p:txBody>
      </p:sp>
      <p:pic>
        <p:nvPicPr>
          <p:cNvPr id="1034" name="Picture 10" descr="http://latex.codecogs.com/png.latex?\large%20\dpi%7b200%7d%20\delta%5e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163" y="4592986"/>
            <a:ext cx="2857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6125" y="539017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feld 21"/>
          <p:cNvSpPr txBox="1"/>
          <p:nvPr/>
        </p:nvSpPr>
        <p:spPr>
          <a:xfrm>
            <a:off x="1118537" y="5182676"/>
            <a:ext cx="676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p</a:t>
            </a:r>
            <a:r>
              <a:rPr lang="de-CH" sz="2800" dirty="0" err="1" smtClean="0"/>
              <a:t>inning</a:t>
            </a:r>
            <a:r>
              <a:rPr lang="de-CH" sz="2800" dirty="0" smtClean="0"/>
              <a:t> </a:t>
            </a:r>
            <a:r>
              <a:rPr lang="de-CH" sz="2800" dirty="0" err="1" smtClean="0"/>
              <a:t>is</a:t>
            </a:r>
            <a:r>
              <a:rPr lang="de-CH" sz="2800" dirty="0" smtClean="0"/>
              <a:t> </a:t>
            </a:r>
            <a:r>
              <a:rPr lang="de-CH" sz="2800" dirty="0" err="1" smtClean="0"/>
              <a:t>physically</a:t>
            </a:r>
            <a:r>
              <a:rPr lang="de-CH" sz="2800" dirty="0" smtClean="0"/>
              <a:t> relevant</a:t>
            </a:r>
          </a:p>
        </p:txBody>
      </p:sp>
      <p:pic>
        <p:nvPicPr>
          <p:cNvPr id="2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14225" y="6966140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feld 23"/>
          <p:cNvSpPr txBox="1"/>
          <p:nvPr/>
        </p:nvSpPr>
        <p:spPr>
          <a:xfrm>
            <a:off x="1118537" y="6794488"/>
            <a:ext cx="8571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f</a:t>
            </a:r>
            <a:r>
              <a:rPr lang="de-CH" sz="2800" dirty="0" err="1" smtClean="0"/>
              <a:t>ermionic</a:t>
            </a:r>
            <a:r>
              <a:rPr lang="de-CH" sz="2800" dirty="0" smtClean="0"/>
              <a:t> </a:t>
            </a:r>
            <a:r>
              <a:rPr lang="de-CH" sz="2800" dirty="0" err="1"/>
              <a:t>g</a:t>
            </a:r>
            <a:r>
              <a:rPr lang="de-CH" sz="2800" dirty="0" err="1" smtClean="0"/>
              <a:t>round</a:t>
            </a:r>
            <a:r>
              <a:rPr lang="de-CH" sz="2800" dirty="0" smtClean="0"/>
              <a:t> </a:t>
            </a:r>
            <a:r>
              <a:rPr lang="de-CH" sz="2800" dirty="0" err="1"/>
              <a:t>s</a:t>
            </a:r>
            <a:r>
              <a:rPr lang="de-CH" sz="2800" dirty="0" err="1" smtClean="0"/>
              <a:t>tates</a:t>
            </a:r>
            <a:r>
              <a:rPr lang="de-CH" sz="2800" dirty="0" smtClean="0"/>
              <a:t> simpler </a:t>
            </a:r>
            <a:r>
              <a:rPr lang="de-CH" sz="2800" dirty="0" err="1" smtClean="0"/>
              <a:t>than</a:t>
            </a:r>
            <a:r>
              <a:rPr lang="de-CH" sz="2800" dirty="0" smtClean="0"/>
              <a:t> </a:t>
            </a:r>
            <a:r>
              <a:rPr lang="de-CH" sz="2800" dirty="0" err="1" smtClean="0"/>
              <a:t>appreciated</a:t>
            </a:r>
            <a:r>
              <a:rPr lang="de-CH" sz="2800" dirty="0" smtClean="0"/>
              <a:t> (?)</a:t>
            </a:r>
          </a:p>
        </p:txBody>
      </p:sp>
      <p:pic>
        <p:nvPicPr>
          <p:cNvPr id="2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9463" y="1619597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Textfeld 25"/>
          <p:cNvSpPr txBox="1"/>
          <p:nvPr/>
        </p:nvSpPr>
        <p:spPr>
          <a:xfrm>
            <a:off x="1092254" y="1285163"/>
            <a:ext cx="68549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s</a:t>
            </a:r>
            <a:r>
              <a:rPr lang="de-CH" sz="2800" dirty="0" err="1" smtClean="0"/>
              <a:t>olution</a:t>
            </a:r>
            <a:r>
              <a:rPr lang="de-CH" sz="2800" dirty="0" smtClean="0"/>
              <a:t> </a:t>
            </a:r>
            <a:r>
              <a:rPr lang="de-CH" sz="2800" dirty="0" err="1" smtClean="0"/>
              <a:t>of</a:t>
            </a:r>
            <a:r>
              <a:rPr lang="de-CH" sz="2800" dirty="0" smtClean="0"/>
              <a:t> pure, univariant QMP (</a:t>
            </a:r>
            <a:r>
              <a:rPr lang="de-CH" sz="2800" dirty="0" err="1" smtClean="0"/>
              <a:t>Klyachko</a:t>
            </a:r>
            <a:r>
              <a:rPr lang="de-CH" sz="2800" dirty="0" smtClean="0"/>
              <a:t>)</a:t>
            </a:r>
            <a:endParaRPr lang="de-CH" sz="2800" dirty="0"/>
          </a:p>
          <a:p>
            <a:pPr lvl="2"/>
            <a:endParaRPr lang="de-CH" dirty="0"/>
          </a:p>
        </p:txBody>
      </p:sp>
      <p:sp>
        <p:nvSpPr>
          <p:cNvPr id="27" name="Freihandform 26"/>
          <p:cNvSpPr/>
          <p:nvPr/>
        </p:nvSpPr>
        <p:spPr>
          <a:xfrm>
            <a:off x="1355877" y="4484954"/>
            <a:ext cx="719123" cy="216064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9420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10" grpId="0"/>
      <p:bldP spid="17" grpId="0"/>
      <p:bldP spid="20" grpId="0" animBg="1"/>
      <p:bldP spid="11" grpId="0"/>
      <p:bldP spid="6" grpId="0"/>
      <p:bldP spid="22" grpId="0"/>
      <p:bldP spid="24" grpId="0"/>
      <p:bldP spid="2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7027" y="395461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smtClean="0"/>
              <a:t>Outlook</a:t>
            </a:r>
            <a:endParaRPr lang="de-CH" sz="40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2000" y="2427922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/>
          <p:cNvSpPr txBox="1"/>
          <p:nvPr/>
        </p:nvSpPr>
        <p:spPr>
          <a:xfrm>
            <a:off x="1715112" y="2091996"/>
            <a:ext cx="5283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smtClean="0"/>
              <a:t>Hubbard </a:t>
            </a:r>
            <a:r>
              <a:rPr lang="de-CH" sz="2800" dirty="0" err="1" smtClean="0"/>
              <a:t>model</a:t>
            </a:r>
            <a:endParaRPr lang="de-CH" dirty="0"/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05557" y="330497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/>
          <p:cNvSpPr txBox="1"/>
          <p:nvPr/>
        </p:nvSpPr>
        <p:spPr>
          <a:xfrm>
            <a:off x="1744520" y="2969049"/>
            <a:ext cx="5283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q</a:t>
            </a:r>
            <a:r>
              <a:rPr lang="de-CH" sz="2800" dirty="0" err="1" smtClean="0"/>
              <a:t>uantum</a:t>
            </a:r>
            <a:r>
              <a:rPr lang="de-CH" sz="2800" dirty="0" smtClean="0"/>
              <a:t> </a:t>
            </a:r>
            <a:r>
              <a:rPr lang="de-CH" sz="2800" dirty="0" err="1"/>
              <a:t>c</a:t>
            </a:r>
            <a:r>
              <a:rPr lang="de-CH" sz="2800" dirty="0" err="1" smtClean="0"/>
              <a:t>hemistry</a:t>
            </a:r>
            <a:r>
              <a:rPr lang="de-CH" sz="2800" dirty="0" smtClean="0"/>
              <a:t>:  </a:t>
            </a:r>
            <a:r>
              <a:rPr lang="de-CH" sz="2800" dirty="0" err="1" smtClean="0"/>
              <a:t>atoms</a:t>
            </a:r>
            <a:endParaRPr lang="de-CH" dirty="0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1999" y="4195477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feld 7"/>
          <p:cNvSpPr txBox="1"/>
          <p:nvPr/>
        </p:nvSpPr>
        <p:spPr>
          <a:xfrm>
            <a:off x="1775679" y="3806754"/>
            <a:ext cx="7185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p</a:t>
            </a:r>
            <a:r>
              <a:rPr lang="de-CH" sz="2800" dirty="0" err="1" smtClean="0"/>
              <a:t>hysical</a:t>
            </a:r>
            <a:r>
              <a:rPr lang="de-CH" sz="2800" dirty="0" smtClean="0"/>
              <a:t> &amp; </a:t>
            </a:r>
            <a:r>
              <a:rPr lang="de-CH" sz="2800" dirty="0" err="1" smtClean="0"/>
              <a:t>mathematical</a:t>
            </a:r>
            <a:r>
              <a:rPr lang="de-CH" sz="2800" dirty="0" smtClean="0"/>
              <a:t> </a:t>
            </a:r>
            <a:r>
              <a:rPr lang="de-CH" sz="2800" dirty="0" err="1" smtClean="0"/>
              <a:t>intuition</a:t>
            </a:r>
            <a:r>
              <a:rPr lang="de-CH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de-CH" sz="2800" dirty="0" err="1" smtClean="0"/>
              <a:t>for</a:t>
            </a:r>
            <a:r>
              <a:rPr lang="de-CH" sz="2800" dirty="0" smtClean="0"/>
              <a:t> </a:t>
            </a:r>
            <a:r>
              <a:rPr lang="de-CH" sz="2800" dirty="0" err="1"/>
              <a:t>p</a:t>
            </a:r>
            <a:r>
              <a:rPr lang="de-CH" sz="2800" dirty="0" err="1" smtClean="0"/>
              <a:t>inning</a:t>
            </a:r>
            <a:endParaRPr lang="de-CH" dirty="0"/>
          </a:p>
        </p:txBody>
      </p:sp>
      <p:pic>
        <p:nvPicPr>
          <p:cNvPr id="33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2000" y="5615431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49" t="5231" r="43867" b="76196"/>
          <a:stretch/>
        </p:blipFill>
        <p:spPr>
          <a:xfrm>
            <a:off x="4752280" y="902887"/>
            <a:ext cx="2015543" cy="1404053"/>
          </a:xfrm>
          <a:prstGeom prst="rect">
            <a:avLst/>
          </a:prstGeom>
        </p:spPr>
      </p:pic>
      <p:sp>
        <p:nvSpPr>
          <p:cNvPr id="34" name="Textfeld 33"/>
          <p:cNvSpPr txBox="1"/>
          <p:nvPr/>
        </p:nvSpPr>
        <p:spPr>
          <a:xfrm>
            <a:off x="1768696" y="5336057"/>
            <a:ext cx="67320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s</a:t>
            </a:r>
            <a:r>
              <a:rPr lang="de-CH" sz="2800" dirty="0" err="1" smtClean="0"/>
              <a:t>trongly</a:t>
            </a:r>
            <a:r>
              <a:rPr lang="de-CH" sz="2800" dirty="0" smtClean="0"/>
              <a:t> </a:t>
            </a:r>
            <a:r>
              <a:rPr lang="de-CH" sz="2800" dirty="0" err="1" smtClean="0"/>
              <a:t>correlated</a:t>
            </a:r>
            <a:r>
              <a:rPr lang="de-CH" sz="2800" dirty="0" smtClean="0"/>
              <a:t> </a:t>
            </a:r>
            <a:r>
              <a:rPr lang="de-CH" sz="2800" dirty="0" err="1" smtClean="0"/>
              <a:t>fermions</a:t>
            </a:r>
            <a:r>
              <a:rPr lang="de-CH" sz="2800" dirty="0" smtClean="0"/>
              <a:t>?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1798011" y="6232229"/>
            <a:ext cx="73154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>
                <a:solidFill>
                  <a:srgbClr val="0000FF"/>
                </a:solidFill>
              </a:rPr>
              <a:t>a</a:t>
            </a:r>
            <a:r>
              <a:rPr lang="de-CH" sz="2800" dirty="0" err="1" smtClean="0">
                <a:solidFill>
                  <a:srgbClr val="0000FF"/>
                </a:solidFill>
              </a:rPr>
              <a:t>ntisymmetry</a:t>
            </a:r>
            <a:r>
              <a:rPr lang="de-CH" sz="2800" dirty="0" smtClean="0"/>
              <a:t>            </a:t>
            </a:r>
            <a:r>
              <a:rPr lang="de-CH" sz="2800" dirty="0" err="1">
                <a:solidFill>
                  <a:srgbClr val="0000FF"/>
                </a:solidFill>
              </a:rPr>
              <a:t>e</a:t>
            </a:r>
            <a:r>
              <a:rPr lang="de-CH" sz="2800" dirty="0" err="1" smtClean="0">
                <a:solidFill>
                  <a:srgbClr val="0000FF"/>
                </a:solidFill>
              </a:rPr>
              <a:t>nergy</a:t>
            </a:r>
            <a:r>
              <a:rPr lang="de-CH" sz="2800" dirty="0" smtClean="0">
                <a:solidFill>
                  <a:srgbClr val="0000FF"/>
                </a:solidFill>
              </a:rPr>
              <a:t> </a:t>
            </a:r>
            <a:r>
              <a:rPr lang="de-CH" sz="2800" dirty="0" err="1">
                <a:solidFill>
                  <a:srgbClr val="0000FF"/>
                </a:solidFill>
              </a:rPr>
              <a:t>m</a:t>
            </a:r>
            <a:r>
              <a:rPr lang="de-CH" sz="2800" dirty="0" err="1" smtClean="0">
                <a:solidFill>
                  <a:srgbClr val="0000FF"/>
                </a:solidFill>
              </a:rPr>
              <a:t>inimization</a:t>
            </a:r>
            <a:endParaRPr lang="de-CH" sz="2800" dirty="0" smtClean="0">
              <a:solidFill>
                <a:srgbClr val="0000FF"/>
              </a:solidFill>
            </a:endParaRPr>
          </a:p>
        </p:txBody>
      </p:sp>
      <p:sp>
        <p:nvSpPr>
          <p:cNvPr id="40" name="Gewitterblitz 39"/>
          <p:cNvSpPr/>
          <p:nvPr/>
        </p:nvSpPr>
        <p:spPr>
          <a:xfrm>
            <a:off x="4165274" y="6273545"/>
            <a:ext cx="383229" cy="807934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41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41691" y="656815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2000" y="1619597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feld 24"/>
          <p:cNvSpPr txBox="1"/>
          <p:nvPr/>
        </p:nvSpPr>
        <p:spPr>
          <a:xfrm>
            <a:off x="1701112" y="1283671"/>
            <a:ext cx="2396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CH" sz="2800" dirty="0" err="1"/>
              <a:t>g</a:t>
            </a:r>
            <a:r>
              <a:rPr lang="de-CH" sz="2800" dirty="0" err="1" smtClean="0"/>
              <a:t>eneric</a:t>
            </a:r>
            <a:r>
              <a:rPr lang="de-CH" sz="2800" dirty="0" smtClean="0"/>
              <a:t> </a:t>
            </a:r>
            <a:r>
              <a:rPr lang="de-CH" sz="2800" dirty="0" err="1" smtClean="0"/>
              <a:t>for</a:t>
            </a:r>
            <a:r>
              <a:rPr lang="de-CH" sz="2800" dirty="0" smtClean="0"/>
              <a:t>:</a:t>
            </a:r>
            <a:endParaRPr lang="de-CH" dirty="0"/>
          </a:p>
        </p:txBody>
      </p:sp>
      <p:pic>
        <p:nvPicPr>
          <p:cNvPr id="3078" name="Picture 6" descr="http://latex.codecogs.com/png.latex?\large%20\dpi%7b150%7d%20%7b\color%7bRed%7d%20\delt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476" y="969036"/>
            <a:ext cx="1143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72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34" grpId="0"/>
      <p:bldP spid="35" grpId="0"/>
      <p:bldP spid="4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 smtClean="0"/>
              <a:t>Thank</a:t>
            </a:r>
            <a:r>
              <a:rPr lang="de-CH" sz="5400" dirty="0" smtClean="0"/>
              <a:t> </a:t>
            </a:r>
            <a:r>
              <a:rPr lang="de-CH" sz="5400" dirty="0" err="1" smtClean="0"/>
              <a:t>you</a:t>
            </a:r>
            <a:r>
              <a:rPr lang="de-CH" sz="5400" dirty="0" smtClean="0"/>
              <a:t>!</a:t>
            </a:r>
            <a:endParaRPr lang="de-CH" sz="5400" dirty="0"/>
          </a:p>
        </p:txBody>
      </p:sp>
    </p:spTree>
    <p:extLst>
      <p:ext uri="{BB962C8B-B14F-4D97-AF65-F5344CB8AC3E}">
        <p14:creationId xmlns:p14="http://schemas.microsoft.com/office/powerpoint/2010/main" val="322461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9998" y="1189798"/>
            <a:ext cx="2159995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Schubert cells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375293" y="1979637"/>
            <a:ext cx="5544685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and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     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eigenspace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corresponding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to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910013" y="3154862"/>
            <a:ext cx="899998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Now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910013" y="4306538"/>
            <a:ext cx="3149998" cy="44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Then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, </a:t>
            </a: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whenever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259997" y="6412499"/>
            <a:ext cx="5039999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we get a spectral inequality:</a:t>
            </a:r>
          </a:p>
        </p:txBody>
      </p:sp>
      <p:sp>
        <p:nvSpPr>
          <p:cNvPr id="12" name="Freihandform 11"/>
          <p:cNvSpPr/>
          <p:nvPr/>
        </p:nvSpPr>
        <p:spPr>
          <a:xfrm>
            <a:off x="7883541" y="5533499"/>
            <a:ext cx="359999" cy="359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val 10797"/>
              <a:gd name="f5" fmla="val 8278"/>
              <a:gd name="f6" fmla="val 8256"/>
              <a:gd name="f7" fmla="val 6722"/>
              <a:gd name="f8" fmla="val 13405"/>
              <a:gd name="f9" fmla="val 4198"/>
              <a:gd name="f10" fmla="val 16580"/>
              <a:gd name="f11" fmla="val 17401"/>
              <a:gd name="f12" fmla="val 14878"/>
              <a:gd name="f13" fmla="val 13321"/>
              <a:gd name="f14" fmla="*/ f0 1 21600"/>
              <a:gd name="f15" fmla="*/ f1 1 21600"/>
              <a:gd name="f16" fmla="+- f3 0 f2"/>
              <a:gd name="f17" fmla="*/ f16 1 21600"/>
              <a:gd name="f18" fmla="*/ 6722 f17 1"/>
              <a:gd name="f19" fmla="*/ 14878 f17 1"/>
              <a:gd name="f20" fmla="*/ 15460 f17 1"/>
              <a:gd name="f21" fmla="*/ 8256 f17 1"/>
              <a:gd name="f22" fmla="*/ f18 1 f17"/>
              <a:gd name="f23" fmla="*/ f19 1 f17"/>
              <a:gd name="f24" fmla="*/ f21 1 f17"/>
              <a:gd name="f25" fmla="*/ f20 1 f17"/>
              <a:gd name="f26" fmla="*/ f22 f14 1"/>
              <a:gd name="f27" fmla="*/ f23 f14 1"/>
              <a:gd name="f28" fmla="*/ f25 f15 1"/>
              <a:gd name="f29" fmla="*/ f24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6" t="f29" r="f27" b="f28"/>
            <a:pathLst>
              <a:path w="21600" h="21600">
                <a:moveTo>
                  <a:pt x="f4" y="f2"/>
                </a:moveTo>
                <a:lnTo>
                  <a:pt x="f5" y="f6"/>
                </a:lnTo>
                <a:lnTo>
                  <a:pt x="f2" y="f6"/>
                </a:lnTo>
                <a:lnTo>
                  <a:pt x="f7" y="f8"/>
                </a:lnTo>
                <a:lnTo>
                  <a:pt x="f9" y="f3"/>
                </a:lnTo>
                <a:lnTo>
                  <a:pt x="f4" y="f10"/>
                </a:lnTo>
                <a:lnTo>
                  <a:pt x="f11" y="f3"/>
                </a:lnTo>
                <a:lnTo>
                  <a:pt x="f12" y="f8"/>
                </a:lnTo>
                <a:lnTo>
                  <a:pt x="f3" y="f6"/>
                </a:lnTo>
                <a:lnTo>
                  <a:pt x="f13" y="f6"/>
                </a:lnTo>
                <a:lnTo>
                  <a:pt x="f4" y="f2"/>
                </a:lnTo>
                <a:close/>
              </a:path>
            </a:pathLst>
          </a:custGeom>
          <a:solidFill>
            <a:srgbClr val="FF3333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7681053" y="5498401"/>
            <a:ext cx="899998" cy="4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(     )</a:t>
            </a:r>
          </a:p>
        </p:txBody>
      </p:sp>
      <p:sp>
        <p:nvSpPr>
          <p:cNvPr id="15" name="Rechteck 14"/>
          <p:cNvSpPr/>
          <p:nvPr/>
        </p:nvSpPr>
        <p:spPr>
          <a:xfrm>
            <a:off x="1259997" y="5222700"/>
            <a:ext cx="5796539" cy="899998"/>
          </a:xfrm>
          <a:prstGeom prst="rect">
            <a:avLst/>
          </a:prstGeom>
          <a:noFill/>
          <a:ln w="38100">
            <a:solidFill>
              <a:srgbClr val="0000FF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122" name="Picture 2" descr="http://latex.codecogs.com/png.latex?\LARGE%20\dpi{150}%20S_{\pi}^{\circ}(\rho)\,=\,\{V\,\leq\,\mathcal{H}\,|\,\mbox{dim}(V\cap%20F_i/%20V\cap%20F_{i-1})\,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11" y="539998"/>
            <a:ext cx="7105650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latex.codecogs.com/png.latex?\LARGE%20\dpi{150}%20=\,\pi_i\,\forall\,i\}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002" y="539998"/>
            <a:ext cx="14668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latex.codecogs.com/png.latex?%5CLARGE%20%5Cdpi%7B150%7D%20F_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413" y="2047883"/>
            <a:ext cx="3333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latex.codecogs.com/png.latex?%5CLARGE%20%5Cdpi%7B150%7D%20%5Clambda_1,%5Cldots,%5Clambda_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428" y="2052914"/>
            <a:ext cx="15811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://latex.codecogs.com/png.latex?%5CLARGE%20%5Cdpi%7B150%7D%20%5Crho_A%5C,=%5C,%5Cmbox%7BTr%7D_B%5b%5Crho_%7BAB%7D%5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100" y="3165958"/>
            <a:ext cx="25146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http://latex.codecogs.com/png.latex?%5CLARGE%20%5Cdpi%7B150%7D%20S_%7B%5Cpi%7D%5E%7B%5Ccirc%7D%28%5Crho_A%29%5Cotimes%5Cmathcal%7BH%7D_B%5C,%5C,%5Ccap%5C,%5C,S_%7B%5Chat%20%5Csigma%7D%5E%7B%5Ccirc%7D%28%5Crho_%7BAB%7D%2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411" y="5510592"/>
            <a:ext cx="4267200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02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 animBg="1"/>
      <p:bldP spid="13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133849" y="1947380"/>
            <a:ext cx="2538311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multipartite</a:t>
            </a:r>
            <a:r>
              <a:rPr lang="de-CH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de-CH" sz="2400" b="0" i="0" u="none" strike="noStrike" kern="1200" cap="none" spc="0" baseline="0" dirty="0" smtClean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Calibri"/>
              </a:rPr>
              <a:t>quantum</a:t>
            </a:r>
            <a:r>
              <a:rPr lang="de-CH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de-CH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system</a:t>
            </a:r>
            <a:endParaRPr lang="de-CH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Flussdiagramm: Verbindungsstelle 2"/>
          <p:cNvSpPr/>
          <p:nvPr/>
        </p:nvSpPr>
        <p:spPr>
          <a:xfrm>
            <a:off x="5675681" y="2022046"/>
            <a:ext cx="179999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Flussdiagramm: Verbindungsstelle 6"/>
          <p:cNvSpPr/>
          <p:nvPr/>
        </p:nvSpPr>
        <p:spPr>
          <a:xfrm>
            <a:off x="6899825" y="1829125"/>
            <a:ext cx="179999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Flussdiagramm: Verbindungsstelle 7"/>
          <p:cNvSpPr/>
          <p:nvPr/>
        </p:nvSpPr>
        <p:spPr>
          <a:xfrm>
            <a:off x="6503798" y="2814135"/>
            <a:ext cx="179999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Flussdiagramm: Verbindungsstelle 8"/>
          <p:cNvSpPr/>
          <p:nvPr/>
        </p:nvSpPr>
        <p:spPr>
          <a:xfrm>
            <a:off x="8051951" y="2634136"/>
            <a:ext cx="179999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Flussdiagramm: Verbindungsstelle 10"/>
          <p:cNvSpPr/>
          <p:nvPr/>
        </p:nvSpPr>
        <p:spPr>
          <a:xfrm>
            <a:off x="5315645" y="2801215"/>
            <a:ext cx="179999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Textfeld 11"/>
          <p:cNvSpPr txBox="1"/>
          <p:nvPr/>
        </p:nvSpPr>
        <p:spPr>
          <a:xfrm>
            <a:off x="5169341" y="1626741"/>
            <a:ext cx="899092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10" name="Textfeld 12"/>
          <p:cNvSpPr txBox="1"/>
          <p:nvPr/>
        </p:nvSpPr>
        <p:spPr>
          <a:xfrm>
            <a:off x="4862057" y="2811548"/>
            <a:ext cx="2341266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B</a:t>
            </a:r>
            <a:endParaRPr lang="de-CH" sz="3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Textfeld 13"/>
          <p:cNvSpPr txBox="1"/>
          <p:nvPr/>
        </p:nvSpPr>
        <p:spPr>
          <a:xfrm>
            <a:off x="6683798" y="2411662"/>
            <a:ext cx="192720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</a:t>
            </a:r>
          </a:p>
        </p:txBody>
      </p:sp>
      <p:sp>
        <p:nvSpPr>
          <p:cNvPr id="12" name="Textfeld 14"/>
          <p:cNvSpPr txBox="1"/>
          <p:nvPr/>
        </p:nvSpPr>
        <p:spPr>
          <a:xfrm>
            <a:off x="6503798" y="1626741"/>
            <a:ext cx="1457663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  <p:sp>
        <p:nvSpPr>
          <p:cNvPr id="13" name="Textfeld 15"/>
          <p:cNvSpPr txBox="1"/>
          <p:nvPr/>
        </p:nvSpPr>
        <p:spPr>
          <a:xfrm>
            <a:off x="7690965" y="2713716"/>
            <a:ext cx="1381796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</a:t>
            </a:r>
          </a:p>
        </p:txBody>
      </p:sp>
      <p:sp>
        <p:nvSpPr>
          <p:cNvPr id="16" name="Ellipse 18"/>
          <p:cNvSpPr/>
          <p:nvPr/>
        </p:nvSpPr>
        <p:spPr>
          <a:xfrm>
            <a:off x="4227574" y="1429350"/>
            <a:ext cx="4579004" cy="216024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17" name="Gerade Verbindung mit Pfeil 22"/>
          <p:cNvCxnSpPr/>
          <p:nvPr/>
        </p:nvCxnSpPr>
        <p:spPr>
          <a:xfrm flipH="1" flipV="1">
            <a:off x="5939979" y="2360500"/>
            <a:ext cx="388565" cy="1584180"/>
          </a:xfrm>
          <a:prstGeom prst="straightConnector1">
            <a:avLst/>
          </a:prstGeom>
          <a:noFill/>
          <a:ln w="38103">
            <a:solidFill>
              <a:srgbClr val="FF0000"/>
            </a:solidFill>
            <a:prstDash val="solid"/>
            <a:tailEnd type="arrow"/>
          </a:ln>
        </p:spPr>
      </p:cxnSp>
      <p:pic>
        <p:nvPicPr>
          <p:cNvPr id="18" name="Picture 47" descr="http://latex.codecogs.com/png.latex?\LARGE%20\dpi{150}%20\mathcal{H}_A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960873" y="4018309"/>
            <a:ext cx="542925" cy="3524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erade Verbindung mit Pfeil 63"/>
          <p:cNvCxnSpPr/>
          <p:nvPr/>
        </p:nvCxnSpPr>
        <p:spPr>
          <a:xfrm flipH="1" flipV="1">
            <a:off x="7085558" y="2112041"/>
            <a:ext cx="388565" cy="1691676"/>
          </a:xfrm>
          <a:prstGeom prst="straightConnector1">
            <a:avLst/>
          </a:prstGeom>
          <a:noFill/>
          <a:ln w="38103">
            <a:solidFill>
              <a:srgbClr val="FF0000"/>
            </a:solidFill>
            <a:prstDash val="solid"/>
            <a:tailEnd type="arrow"/>
          </a:ln>
        </p:spPr>
      </p:cxnSp>
      <p:pic>
        <p:nvPicPr>
          <p:cNvPr id="20" name="Picture 49" descr="http://latex.codecogs.com/png.latex?\LARGE%20\dpi{150}%20\mathcal{H}_C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309486" y="3896026"/>
            <a:ext cx="561971" cy="3619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53" descr="http://latex.codecogs.com/png.latex?\LARGE%20\dpi{200}%20\Sigma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62165" y="2332713"/>
            <a:ext cx="323853" cy="381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41446" y="4991093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feld 22"/>
          <p:cNvSpPr txBox="1"/>
          <p:nvPr/>
        </p:nvSpPr>
        <p:spPr>
          <a:xfrm>
            <a:off x="1538405" y="4819441"/>
            <a:ext cx="4638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Hilbert </a:t>
            </a:r>
            <a:r>
              <a:rPr lang="de-CH" sz="2800" dirty="0" err="1" smtClean="0"/>
              <a:t>space</a:t>
            </a:r>
            <a:endParaRPr lang="de-CH" sz="2800" dirty="0"/>
          </a:p>
        </p:txBody>
      </p:sp>
      <p:pic>
        <p:nvPicPr>
          <p:cNvPr id="1028" name="Picture 4" descr="http://latex.codecogs.com/png.latex?\LARGE%20\dpi{150}%20\mathcal{H}_{\Sigma}%20=%20\mathcal{H}_A\otimes%20\mathcal{H}_B%20\otimes%20\ldo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379" y="4904838"/>
            <a:ext cx="36576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041446" y="5639165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feld 23"/>
          <p:cNvSpPr txBox="1"/>
          <p:nvPr/>
        </p:nvSpPr>
        <p:spPr>
          <a:xfrm>
            <a:off x="1600659" y="5453427"/>
            <a:ext cx="2724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states</a:t>
            </a:r>
            <a:endParaRPr lang="de-CH" sz="2800" dirty="0"/>
          </a:p>
        </p:txBody>
      </p:sp>
      <p:pic>
        <p:nvPicPr>
          <p:cNvPr id="1030" name="Picture 6" descr="http://latex.codecogs.com/png.latex?\LARGE%20\dpi{150}%20\rho_{\Sigma}\,:\mathcal{H}_{\Sigma}%20\rightarrow%20\mathcal{H}_{\Sigma}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071" y="5529299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Ellipse 29"/>
          <p:cNvSpPr/>
          <p:nvPr/>
        </p:nvSpPr>
        <p:spPr>
          <a:xfrm>
            <a:off x="5078962" y="1591162"/>
            <a:ext cx="989471" cy="8205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6" name="Pfeil nach rechts 35"/>
          <p:cNvSpPr/>
          <p:nvPr/>
        </p:nvSpPr>
        <p:spPr>
          <a:xfrm>
            <a:off x="1871960" y="6284120"/>
            <a:ext cx="531044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37" name="Picture 8" descr="http://latex.codecogs.com/png.latex?\LARGE%20\dpi{150}%20\rho_A%20=%20\mbox{Tr}_{BC\ldots}[\rho_{\Sigma}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496" y="6074569"/>
            <a:ext cx="26003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feld 37"/>
          <p:cNvSpPr txBox="1"/>
          <p:nvPr/>
        </p:nvSpPr>
        <p:spPr>
          <a:xfrm>
            <a:off x="2677897" y="6022509"/>
            <a:ext cx="864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smtClean="0"/>
              <a:t>e.g.</a:t>
            </a:r>
            <a:endParaRPr lang="de-CH" sz="2800" dirty="0"/>
          </a:p>
        </p:txBody>
      </p:sp>
      <p:sp>
        <p:nvSpPr>
          <p:cNvPr id="39" name="Textfeld 38"/>
          <p:cNvSpPr txBox="1"/>
          <p:nvPr/>
        </p:nvSpPr>
        <p:spPr>
          <a:xfrm>
            <a:off x="6832057" y="6022509"/>
            <a:ext cx="2758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/>
              <a:t>m</a:t>
            </a:r>
            <a:r>
              <a:rPr lang="de-CH" sz="2800" u="sng" dirty="0" smtClean="0"/>
              <a:t>arginal</a:t>
            </a:r>
            <a:endParaRPr lang="de-CH" sz="2800" u="sng" dirty="0"/>
          </a:p>
        </p:txBody>
      </p:sp>
      <p:sp>
        <p:nvSpPr>
          <p:cNvPr id="35" name="Textfeld 34"/>
          <p:cNvSpPr txBox="1"/>
          <p:nvPr/>
        </p:nvSpPr>
        <p:spPr>
          <a:xfrm>
            <a:off x="668962" y="323453"/>
            <a:ext cx="8820000" cy="73970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b="0" i="0" u="sng" strike="noStrike" kern="1200" cap="none" spc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1) 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Quantum </a:t>
            </a:r>
            <a:r>
              <a:rPr lang="de-DE" sz="4400" b="0" i="0" u="sng" strike="noStrike" kern="1200" cap="none" spc="0" baseline="0" dirty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Marginal 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Problem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0" grpId="0" animBg="1"/>
      <p:bldP spid="36" grpId="0" animBg="1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59648" y="2216212"/>
            <a:ext cx="4188447" cy="140584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some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subsystems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 </a:t>
            </a:r>
            <a:endParaRPr lang="de-DE" sz="2800" b="0" i="0" u="none" strike="noStrike" kern="1200" cap="none" spc="0" baseline="0" dirty="0" smtClean="0">
              <a:solidFill>
                <a:srgbClr val="000000"/>
              </a:solidFill>
              <a:uFillTx/>
              <a:latin typeface="+mj-lt"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interest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,</a:t>
            </a:r>
            <a:r>
              <a:rPr lang="de-DE" sz="2800" b="0" i="0" u="none" strike="noStrike" kern="1200" cap="none" spc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e.g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.  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AB,</a:t>
            </a:r>
            <a:r>
              <a:rPr lang="de-DE" sz="2800" b="0" i="0" u="none" strike="noStrike" kern="1200" cap="none" spc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AC, E 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latin typeface="+mj-lt"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79997" y="4831895"/>
            <a:ext cx="5977380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given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for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these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subsystems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079997" y="5759997"/>
            <a:ext cx="7920002" cy="116809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hangingPunct="0">
              <a:lnSpc>
                <a:spcPts val="42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1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Q:</a:t>
            </a:r>
            <a:r>
              <a:rPr lang="de-DE" sz="2800" b="1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Are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compatible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, i.e.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are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belonging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to</a:t>
            </a:r>
            <a:endParaRPr lang="de-DE" sz="2800" dirty="0">
              <a:solidFill>
                <a:srgbClr val="000000"/>
              </a:solidFill>
              <a:ea typeface="Lucida Sans Unicode" pitchFamily="2"/>
              <a:cs typeface="Tahoma" pitchFamily="2"/>
            </a:endParaRPr>
          </a:p>
          <a:p>
            <a:pPr hangingPunct="0">
              <a:lnSpc>
                <a:spcPts val="42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     </a:t>
            </a:r>
            <a:r>
              <a:rPr lang="de-DE" sz="28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the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same total </a:t>
            </a:r>
            <a:r>
              <a:rPr lang="de-DE" sz="28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state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         ?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11" name="Flussdiagramm: Verbindungsstelle 2"/>
          <p:cNvSpPr/>
          <p:nvPr/>
        </p:nvSpPr>
        <p:spPr>
          <a:xfrm>
            <a:off x="6184434" y="272197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Flussdiagramm: Verbindungsstelle 6"/>
          <p:cNvSpPr/>
          <p:nvPr/>
        </p:nvSpPr>
        <p:spPr>
          <a:xfrm>
            <a:off x="7226990" y="2619051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Flussdiagramm: Verbindungsstelle 7"/>
          <p:cNvSpPr/>
          <p:nvPr/>
        </p:nvSpPr>
        <p:spPr>
          <a:xfrm>
            <a:off x="7012551" y="351406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Flussdiagramm: Verbindungsstelle 8"/>
          <p:cNvSpPr/>
          <p:nvPr/>
        </p:nvSpPr>
        <p:spPr>
          <a:xfrm>
            <a:off x="8347452" y="33260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Flussdiagramm: Verbindungsstelle 10"/>
          <p:cNvSpPr/>
          <p:nvPr/>
        </p:nvSpPr>
        <p:spPr>
          <a:xfrm>
            <a:off x="5944136" y="3412467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Textfeld 11"/>
          <p:cNvSpPr txBox="1"/>
          <p:nvPr/>
        </p:nvSpPr>
        <p:spPr>
          <a:xfrm>
            <a:off x="5746976" y="2416662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19" name="Textfeld 13"/>
          <p:cNvSpPr txBox="1"/>
          <p:nvPr/>
        </p:nvSpPr>
        <p:spPr>
          <a:xfrm>
            <a:off x="7192551" y="3111589"/>
            <a:ext cx="1944215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</a:t>
            </a:r>
          </a:p>
        </p:txBody>
      </p:sp>
      <p:sp>
        <p:nvSpPr>
          <p:cNvPr id="20" name="Textfeld 14"/>
          <p:cNvSpPr txBox="1"/>
          <p:nvPr/>
        </p:nvSpPr>
        <p:spPr>
          <a:xfrm>
            <a:off x="6808310" y="2408878"/>
            <a:ext cx="831854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  <p:sp>
        <p:nvSpPr>
          <p:cNvPr id="21" name="Textfeld 15"/>
          <p:cNvSpPr txBox="1"/>
          <p:nvPr/>
        </p:nvSpPr>
        <p:spPr>
          <a:xfrm>
            <a:off x="8090482" y="2855508"/>
            <a:ext cx="1606050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5459022" y="3264692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B</a:t>
            </a:r>
            <a:endParaRPr lang="de-CH" sz="3200" dirty="0"/>
          </a:p>
        </p:txBody>
      </p:sp>
      <p:sp>
        <p:nvSpPr>
          <p:cNvPr id="64" name="Ellipse 63"/>
          <p:cNvSpPr/>
          <p:nvPr/>
        </p:nvSpPr>
        <p:spPr>
          <a:xfrm>
            <a:off x="5353091" y="2191858"/>
            <a:ext cx="1182090" cy="17679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5" name="Ellipse 64"/>
          <p:cNvSpPr/>
          <p:nvPr/>
        </p:nvSpPr>
        <p:spPr>
          <a:xfrm>
            <a:off x="5653707" y="2191858"/>
            <a:ext cx="1986458" cy="107283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3" name="Ellipse 62"/>
          <p:cNvSpPr/>
          <p:nvPr/>
        </p:nvSpPr>
        <p:spPr>
          <a:xfrm rot="1393289">
            <a:off x="7796651" y="2835035"/>
            <a:ext cx="1039298" cy="937104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7" name="Pfeil nach rechts 66"/>
          <p:cNvSpPr/>
          <p:nvPr/>
        </p:nvSpPr>
        <p:spPr>
          <a:xfrm>
            <a:off x="7044558" y="5091323"/>
            <a:ext cx="531044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2052" name="Picture 4" descr="http://latex.codecogs.com/png.latex?\LARGE%20\dpi{150}%20\rho_{\Sigma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735" y="6516141"/>
            <a:ext cx="3905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Ellipse 18"/>
          <p:cNvSpPr/>
          <p:nvPr/>
        </p:nvSpPr>
        <p:spPr>
          <a:xfrm>
            <a:off x="4934735" y="1691605"/>
            <a:ext cx="4313024" cy="270132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70" name="Picture 53" descr="http://latex.codecogs.com/png.latex?\LARGE%20\dpi{200}%20\Sigma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923906" y="3904719"/>
            <a:ext cx="323853" cy="381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92091" y="810970"/>
            <a:ext cx="168843" cy="17991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Textfeld 25"/>
          <p:cNvSpPr txBox="1"/>
          <p:nvPr/>
        </p:nvSpPr>
        <p:spPr>
          <a:xfrm>
            <a:off x="1289050" y="639318"/>
            <a:ext cx="3375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/>
              <a:t>e</a:t>
            </a:r>
            <a:r>
              <a:rPr lang="de-CH" sz="2800" dirty="0" err="1" smtClean="0"/>
              <a:t>xample</a:t>
            </a:r>
            <a:r>
              <a:rPr lang="de-CH" sz="2800" dirty="0" smtClean="0"/>
              <a:t>:</a:t>
            </a:r>
            <a:endParaRPr lang="de-CH" sz="2800" dirty="0"/>
          </a:p>
        </p:txBody>
      </p:sp>
      <p:sp>
        <p:nvSpPr>
          <p:cNvPr id="27" name="Textfeld 26"/>
          <p:cNvSpPr txBox="1"/>
          <p:nvPr/>
        </p:nvSpPr>
        <p:spPr>
          <a:xfrm>
            <a:off x="3293141" y="639318"/>
            <a:ext cx="401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 err="1" smtClean="0"/>
              <a:t>system</a:t>
            </a:r>
            <a:r>
              <a:rPr lang="de-CH" sz="2800" dirty="0" smtClean="0"/>
              <a:t>    +  </a:t>
            </a:r>
            <a:r>
              <a:rPr lang="de-CH" sz="2800" dirty="0" err="1" smtClean="0"/>
              <a:t>reservoir</a:t>
            </a:r>
            <a:endParaRPr lang="de-CH" sz="2800" dirty="0"/>
          </a:p>
        </p:txBody>
      </p:sp>
      <p:sp>
        <p:nvSpPr>
          <p:cNvPr id="28" name="Ellipse 27"/>
          <p:cNvSpPr/>
          <p:nvPr/>
        </p:nvSpPr>
        <p:spPr>
          <a:xfrm>
            <a:off x="3140527" y="639318"/>
            <a:ext cx="1388813" cy="6718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1" grpId="0" animBg="1"/>
      <p:bldP spid="12" grpId="0" animBg="1"/>
      <p:bldP spid="13" grpId="0" animBg="1"/>
      <p:bldP spid="14" grpId="0" animBg="1"/>
      <p:bldP spid="16" grpId="0" animBg="1"/>
      <p:bldP spid="17" grpId="0"/>
      <p:bldP spid="19" grpId="0"/>
      <p:bldP spid="20" grpId="0"/>
      <p:bldP spid="21" grpId="0"/>
      <p:bldP spid="62" grpId="0"/>
      <p:bldP spid="64" grpId="0" animBg="1"/>
      <p:bldP spid="65" grpId="0" animBg="1"/>
      <p:bldP spid="63" grpId="0" animBg="1"/>
      <p:bldP spid="67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340012" y="1357369"/>
            <a:ext cx="5040394" cy="629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lvl="0" hangingPunct="0">
              <a:lnSpc>
                <a:spcPts val="42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b="1" i="0" u="none" strike="noStrike" kern="1200" cap="none" spc="0" baseline="0" dirty="0" smtClean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 Quantum </a:t>
            </a:r>
            <a:r>
              <a:rPr lang="de-DE" sz="3200" b="1" i="0" u="none" strike="noStrike" kern="1200" cap="none" spc="0" baseline="0" dirty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Marginal </a:t>
            </a:r>
            <a:r>
              <a:rPr lang="de-DE" sz="3200" b="1" i="0" u="none" strike="noStrike" kern="1200" cap="none" spc="0" baseline="0" dirty="0" smtClean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Problem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080453" y="2682537"/>
            <a:ext cx="4320000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a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dditional</a:t>
            </a:r>
            <a:r>
              <a:rPr lang="de-DE" sz="2800" b="0" i="0" u="none" strike="noStrike" kern="1200" cap="none" spc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assumptions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260453" y="3146506"/>
            <a:ext cx="8280001" cy="68045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total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pure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900006" y="5674135"/>
            <a:ext cx="5939997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in general:   impossible to solve QMP !</a:t>
            </a:r>
          </a:p>
        </p:txBody>
      </p:sp>
      <p:sp>
        <p:nvSpPr>
          <p:cNvPr id="7" name="Freihandform 6"/>
          <p:cNvSpPr/>
          <p:nvPr/>
        </p:nvSpPr>
        <p:spPr>
          <a:xfrm>
            <a:off x="1252657" y="6484132"/>
            <a:ext cx="71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FF3333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800" b="0" i="0" u="none" strike="noStrike" kern="1200" cap="none" spc="0" baseline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340012" y="6323935"/>
            <a:ext cx="4500000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simplification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439996" y="4283893"/>
            <a:ext cx="705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CH" dirty="0"/>
          </a:p>
        </p:txBody>
      </p:sp>
      <p:sp>
        <p:nvSpPr>
          <p:cNvPr id="10" name="Textfeld 9"/>
          <p:cNvSpPr txBox="1"/>
          <p:nvPr/>
        </p:nvSpPr>
        <p:spPr>
          <a:xfrm>
            <a:off x="1260453" y="3844152"/>
            <a:ext cx="7812307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hangingPunct="0">
              <a:lnSpc>
                <a:spcPct val="150000"/>
              </a:lnSpc>
              <a:buSzPct val="45000"/>
              <a:buFont typeface="StarSymbol"/>
              <a:buChar char="●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 </a:t>
            </a:r>
            <a:r>
              <a:rPr lang="de-DE" sz="28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if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subsystems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identical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: (</a:t>
            </a: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skew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-)</a:t>
            </a:r>
            <a:r>
              <a:rPr lang="de-DE" sz="28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symmetric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 err="1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states</a:t>
            </a:r>
            <a:endParaRPr lang="de-DE" sz="2800" dirty="0" smtClean="0">
              <a:solidFill>
                <a:srgbClr val="000000"/>
              </a:solidFill>
              <a:ea typeface="Lucida Sans Unicode" pitchFamily="2"/>
              <a:cs typeface="Tahoma" pitchFamily="2"/>
            </a:endParaRPr>
          </a:p>
          <a:p>
            <a:pPr lvl="0" hangingPunct="0">
              <a:lnSpc>
                <a:spcPct val="150000"/>
              </a:lnSpc>
              <a:buSzPct val="45000"/>
              <a:buFont typeface="StarSymbol"/>
              <a:buChar char="●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 …</a:t>
            </a:r>
            <a:endParaRPr lang="de-DE" sz="2800" dirty="0">
              <a:solidFill>
                <a:srgbClr val="000000"/>
              </a:solidFill>
              <a:ea typeface="Lucida Sans Unicode" pitchFamily="2"/>
              <a:cs typeface="Tahoma" pitchFamily="2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430249" y="611485"/>
            <a:ext cx="48998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sz="2800" dirty="0" err="1" smtClean="0"/>
              <a:t>determine</a:t>
            </a:r>
            <a:r>
              <a:rPr lang="de-CH" sz="2800" dirty="0" smtClean="0"/>
              <a:t> </a:t>
            </a:r>
            <a:r>
              <a:rPr lang="de-CH" sz="2800" dirty="0"/>
              <a:t>all </a:t>
            </a:r>
            <a:r>
              <a:rPr lang="de-CH" sz="2800" dirty="0" err="1"/>
              <a:t>compatible</a:t>
            </a:r>
            <a:r>
              <a:rPr lang="de-CH" sz="2800" dirty="0"/>
              <a:t> </a:t>
            </a:r>
            <a:r>
              <a:rPr lang="de-CH" sz="2800" dirty="0" err="1"/>
              <a:t>tuples</a:t>
            </a:r>
            <a:r>
              <a:rPr lang="de-CH" sz="2800" dirty="0"/>
              <a:t> </a:t>
            </a:r>
          </a:p>
        </p:txBody>
      </p:sp>
      <p:sp>
        <p:nvSpPr>
          <p:cNvPr id="14" name="Freihandform 13"/>
          <p:cNvSpPr/>
          <p:nvPr/>
        </p:nvSpPr>
        <p:spPr>
          <a:xfrm>
            <a:off x="1504519" y="1582110"/>
            <a:ext cx="71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FF3333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800" b="0" i="0" u="none" strike="noStrike" kern="1200" cap="none" spc="0" baseline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/>
      <p:bldP spid="10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59997" y="539998"/>
            <a:ext cx="4140000" cy="50380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pure </a:t>
            </a: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univariant QMP :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007884" y="1647991"/>
            <a:ext cx="4320000" cy="127921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non-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overlapping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(univariant)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marginals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627890" y="2642675"/>
            <a:ext cx="1979996" cy="4852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+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07884" y="3307956"/>
            <a:ext cx="4679999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total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pure</a:t>
            </a:r>
          </a:p>
        </p:txBody>
      </p:sp>
      <p:sp>
        <p:nvSpPr>
          <p:cNvPr id="7" name="Freihandform 6"/>
          <p:cNvSpPr/>
          <p:nvPr/>
        </p:nvSpPr>
        <p:spPr>
          <a:xfrm>
            <a:off x="1187884" y="420795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700003" y="4008666"/>
            <a:ext cx="3671992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unitary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equivalence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2" name="Freihandform 11"/>
          <p:cNvSpPr/>
          <p:nvPr/>
        </p:nvSpPr>
        <p:spPr>
          <a:xfrm>
            <a:off x="1187884" y="420795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3" name="Freihandform 12"/>
          <p:cNvSpPr/>
          <p:nvPr/>
        </p:nvSpPr>
        <p:spPr>
          <a:xfrm>
            <a:off x="1259997" y="683999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2609581" y="6665394"/>
            <a:ext cx="6497052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only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are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relevant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for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compatibility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!</a:t>
            </a:r>
          </a:p>
        </p:txBody>
      </p:sp>
      <p:sp>
        <p:nvSpPr>
          <p:cNvPr id="15" name="Flussdiagramm: Verbindungsstelle 2"/>
          <p:cNvSpPr/>
          <p:nvPr/>
        </p:nvSpPr>
        <p:spPr>
          <a:xfrm>
            <a:off x="7334470" y="191735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Flussdiagramm: Verbindungsstelle 6"/>
          <p:cNvSpPr/>
          <p:nvPr/>
        </p:nvSpPr>
        <p:spPr>
          <a:xfrm>
            <a:off x="8558614" y="172443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Flussdiagramm: Verbindungsstelle 7"/>
          <p:cNvSpPr/>
          <p:nvPr/>
        </p:nvSpPr>
        <p:spPr>
          <a:xfrm>
            <a:off x="8162587" y="270944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Flussdiagramm: Verbindungsstelle 10"/>
          <p:cNvSpPr/>
          <p:nvPr/>
        </p:nvSpPr>
        <p:spPr>
          <a:xfrm>
            <a:off x="7094172" y="2607848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Textfeld 11"/>
          <p:cNvSpPr txBox="1"/>
          <p:nvPr/>
        </p:nvSpPr>
        <p:spPr>
          <a:xfrm>
            <a:off x="7080536" y="1387239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22" name="Textfeld 13"/>
          <p:cNvSpPr txBox="1"/>
          <p:nvPr/>
        </p:nvSpPr>
        <p:spPr>
          <a:xfrm>
            <a:off x="8342587" y="2306970"/>
            <a:ext cx="771365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</a:t>
            </a:r>
          </a:p>
        </p:txBody>
      </p:sp>
      <p:sp>
        <p:nvSpPr>
          <p:cNvPr id="23" name="Textfeld 14"/>
          <p:cNvSpPr txBox="1"/>
          <p:nvPr/>
        </p:nvSpPr>
        <p:spPr>
          <a:xfrm>
            <a:off x="8162587" y="1522049"/>
            <a:ext cx="14705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6609058" y="2460073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B</a:t>
            </a:r>
            <a:endParaRPr lang="de-CH" sz="3200" dirty="0"/>
          </a:p>
        </p:txBody>
      </p:sp>
      <p:sp>
        <p:nvSpPr>
          <p:cNvPr id="27" name="Ellipse 26"/>
          <p:cNvSpPr/>
          <p:nvPr/>
        </p:nvSpPr>
        <p:spPr>
          <a:xfrm>
            <a:off x="6585801" y="2287597"/>
            <a:ext cx="989471" cy="8205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Ellipse 27"/>
          <p:cNvSpPr/>
          <p:nvPr/>
        </p:nvSpPr>
        <p:spPr>
          <a:xfrm>
            <a:off x="6901596" y="1387239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2" name="Ellipse 31"/>
          <p:cNvSpPr/>
          <p:nvPr/>
        </p:nvSpPr>
        <p:spPr>
          <a:xfrm>
            <a:off x="8002502" y="1435817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3" name="Ellipse 32"/>
          <p:cNvSpPr/>
          <p:nvPr/>
        </p:nvSpPr>
        <p:spPr>
          <a:xfrm>
            <a:off x="7916627" y="2350338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4" name="Ellipse 18"/>
          <p:cNvSpPr/>
          <p:nvPr/>
        </p:nvSpPr>
        <p:spPr>
          <a:xfrm>
            <a:off x="6342949" y="1047009"/>
            <a:ext cx="3104617" cy="26066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35" name="Picture 53" descr="http://latex.codecogs.com/png.latex?\LARGE%20\dpi{200}%20\Sigma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255530" y="3219523"/>
            <a:ext cx="323853" cy="381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 descr="http://latex.codecogs.com/png.latex?\LARGE%20\dpi{150}%20\Left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886" y="5337234"/>
            <a:ext cx="37147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latex.codecogs.com/png.latex?%5Cdpi%7B150%7D%20%5CLARGE%20%28%5Crho_A%2C%5Crho_B%2C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978" y="4798922"/>
            <a:ext cx="19240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latex.codecogs.com/png.latex?%5Cdpi%7B150%7D%20%5CLARGE%20%28U_%7B%5C%21A%7D%5Crho_A%20U_%7B%5C%21A%7D%5E%7B%5C%2C%5Cdagger%7D%2CU_%7B%5C%21B%7D%5Crho_B%20U_%7B%5C%21B%7D%5E%7B%5C%2C%5Cdagger%7D%2C%5Cldots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63" y="4715941"/>
            <a:ext cx="3829050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mit Pfeil 10"/>
          <p:cNvCxnSpPr/>
          <p:nvPr/>
        </p:nvCxnSpPr>
        <p:spPr>
          <a:xfrm>
            <a:off x="2624365" y="5337234"/>
            <a:ext cx="3525" cy="530835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7891732" y="5337234"/>
            <a:ext cx="3525" cy="530835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 descr="http://latex.codecogs.com/png.latex?%5Cdpi%7B150%7D%20%5CLARGE%20%7C%5CPsi_%7B%5C%21AB%5Cldots%7D%5Crang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983" y="6012085"/>
            <a:ext cx="11049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http://latex.codecogs.com/png.latex?%5Cdpi%7B150%7D%20%5CLARGE%20%5Cleft%28%20U_%7B%5C%21A%7D%5Cotimes%20U_%7B%5C%21B%7D%5Cotimes%5Cldots%5Cright%29%7C%5CPsi_%7B%5C%21AB%5Cldots%7D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75" y="6012084"/>
            <a:ext cx="38576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07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 animBg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9998" y="539998"/>
            <a:ext cx="8640001" cy="73970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dirty="0" smtClean="0">
                <a:solidFill>
                  <a:srgbClr val="0000FF"/>
                </a:solidFill>
                <a:latin typeface="Arial" pitchFamily="18"/>
                <a:ea typeface="Lucida Sans Unicode" pitchFamily="2"/>
                <a:cs typeface="Tahoma" pitchFamily="2"/>
              </a:rPr>
              <a:t>2A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) Solution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9997" y="1979996"/>
            <a:ext cx="4859999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collect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all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interest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079997" y="2629796"/>
            <a:ext cx="3060003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with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259997" y="3600001"/>
            <a:ext cx="6750004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Q:</a:t>
            </a:r>
            <a:r>
              <a:rPr lang="de-DE" sz="2800" b="0" i="0" u="none" strike="noStrike" kern="1200" cap="none" spc="0" baseline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Area of compatible spectra (marginals)?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259997" y="4320000"/>
            <a:ext cx="1548067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A: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8280629" y="3814565"/>
            <a:ext cx="1799996" cy="967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compatible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1850875" y="4187625"/>
            <a:ext cx="4119482" cy="127921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form 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a 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high-dimensional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>
                <a:solidFill>
                  <a:srgbClr val="FF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polytope</a:t>
            </a:r>
            <a:endParaRPr lang="de-DE" sz="2400" b="0" i="0" u="none" strike="noStrike" kern="1200" cap="none" spc="0" baseline="0" dirty="0">
              <a:solidFill>
                <a:srgbClr val="FF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1850875" y="5686357"/>
            <a:ext cx="4320000" cy="140584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its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facets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/form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depend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concrete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version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QMP</a:t>
            </a:r>
          </a:p>
        </p:txBody>
      </p:sp>
      <p:pic>
        <p:nvPicPr>
          <p:cNvPr id="1026" name="Picture 2" descr="http://latex.codecogs.com/png.latex?\LARGE%20\dpi{150}%20\vec{\lambda}=(\vec{\lambda}_A,\vec{\lambda}_B,\ldot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392" y="1950265"/>
            <a:ext cx="274320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\LARGE%20\dpi{150}%20\vec{\lambda}_A%20=\vec{\lambda}_A^{\downarrow},\,\vec{\lambda}_B%20=\vec{\lambda}_B^{\downarrow},%20\ldo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5736" y="2582956"/>
            <a:ext cx="37338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Gerade Verbindung mit Pfeil 23"/>
          <p:cNvCxnSpPr/>
          <p:nvPr/>
        </p:nvCxnSpPr>
        <p:spPr>
          <a:xfrm flipV="1">
            <a:off x="6696496" y="4345018"/>
            <a:ext cx="0" cy="25029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6479995" y="6660157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195" y="4232173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9813" y="6847923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gelmäßiges Fünfeck 29"/>
          <p:cNvSpPr/>
          <p:nvPr/>
        </p:nvSpPr>
        <p:spPr>
          <a:xfrm rot="20639503">
            <a:off x="6908286" y="4658366"/>
            <a:ext cx="2043940" cy="1642891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2" name="Gerade Verbindung mit Pfeil 31"/>
          <p:cNvCxnSpPr/>
          <p:nvPr/>
        </p:nvCxnSpPr>
        <p:spPr>
          <a:xfrm flipH="1">
            <a:off x="8010001" y="4730035"/>
            <a:ext cx="702719" cy="749776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5467985" y="755501"/>
            <a:ext cx="401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 smtClean="0"/>
              <a:t>[</a:t>
            </a:r>
            <a:r>
              <a:rPr lang="de-CH" dirty="0" err="1" smtClean="0"/>
              <a:t>A.Klyachko</a:t>
            </a:r>
            <a:r>
              <a:rPr lang="de-CH" dirty="0" smtClean="0"/>
              <a:t>., CMP 282, p287-322, 2008]</a:t>
            </a:r>
          </a:p>
          <a:p>
            <a:r>
              <a:rPr lang="de-CH" dirty="0" smtClean="0"/>
              <a:t>[</a:t>
            </a:r>
            <a:r>
              <a:rPr lang="de-CH" dirty="0" err="1" smtClean="0"/>
              <a:t>A.Klyachko</a:t>
            </a:r>
            <a:r>
              <a:rPr lang="de-CH" dirty="0" smtClean="0"/>
              <a:t>, </a:t>
            </a:r>
            <a:r>
              <a:rPr lang="de-CH" dirty="0" err="1" smtClean="0"/>
              <a:t>J.Phys</a:t>
            </a:r>
            <a:r>
              <a:rPr lang="de-CH" dirty="0" smtClean="0"/>
              <a:t> 36, p72-86, 2006]</a:t>
            </a:r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9998" y="289800"/>
            <a:ext cx="3888266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u="sng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e</a:t>
            </a:r>
            <a:r>
              <a:rPr lang="de-DE" sz="2800" b="0" i="0" u="sng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xample</a:t>
            </a:r>
            <a:r>
              <a:rPr lang="de-DE" sz="2800" b="0" i="0" u="sng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  <a:r>
              <a:rPr lang="de-DE" sz="2800" b="0" i="0" u="sng" strike="noStrike" kern="1200" cap="none" spc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N </a:t>
            </a:r>
            <a:r>
              <a:rPr lang="de-DE" sz="2800" b="0" i="0" u="sng" strike="noStrike" kern="1200" cap="none" spc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qubits</a:t>
            </a:r>
            <a:endParaRPr lang="de-DE" sz="2800" b="0" i="0" u="sng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4665544" y="3176943"/>
            <a:ext cx="4818554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R="0" lvl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smaller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eigenvalue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endParaRPr lang="de-DE" sz="2800" b="0" i="0" u="none" strike="noStrike" kern="1200" cap="none" spc="0" baseline="0" dirty="0" smtClean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637883" y="5538147"/>
            <a:ext cx="1975346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 smtClean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polytope</a:t>
            </a:r>
            <a:r>
              <a:rPr lang="de-DE" sz="2800" b="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333920" y="5172748"/>
            <a:ext cx="3780001" cy="1259997"/>
          </a:xfrm>
          <a:prstGeom prst="rect">
            <a:avLst/>
          </a:prstGeom>
          <a:noFill/>
          <a:ln w="38100">
            <a:solidFill>
              <a:srgbClr val="2323DC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2050" name="Picture 2" descr="http://latex.codecogs.com/png.latex?\LARGE%20\dpi{150}%20\lambda^{(i)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95" y="3176943"/>
            <a:ext cx="5048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latex.codecogs.com/png.latex?\LARGE%20\dpi{150}%20\forall%20i\,\,:%20\lambda^{(i)}%20\leq%20\sum_{j\neq%20i}%20\lambda^{(j)}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393" y="5346884"/>
            <a:ext cx="31527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/>
          <p:cNvSpPr/>
          <p:nvPr/>
        </p:nvSpPr>
        <p:spPr>
          <a:xfrm>
            <a:off x="1701230" y="1648358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dpi%7B120%7D%20%5CLARGE%20Q_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86" y="1216310"/>
            <a:ext cx="3429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Ellipse 13"/>
          <p:cNvSpPr/>
          <p:nvPr/>
        </p:nvSpPr>
        <p:spPr>
          <a:xfrm>
            <a:off x="2454958" y="1653120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Ellipse 17"/>
          <p:cNvSpPr/>
          <p:nvPr/>
        </p:nvSpPr>
        <p:spPr>
          <a:xfrm>
            <a:off x="3215862" y="1640704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/>
          <p:cNvSpPr/>
          <p:nvPr/>
        </p:nvSpPr>
        <p:spPr>
          <a:xfrm>
            <a:off x="3969590" y="1645466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Ellipse 21"/>
          <p:cNvSpPr/>
          <p:nvPr/>
        </p:nvSpPr>
        <p:spPr>
          <a:xfrm>
            <a:off x="4782183" y="1633051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4" name="Ellipse 23"/>
          <p:cNvSpPr/>
          <p:nvPr/>
        </p:nvSpPr>
        <p:spPr>
          <a:xfrm>
            <a:off x="5535911" y="1637813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6" name="Ellipse 25"/>
          <p:cNvSpPr/>
          <p:nvPr/>
        </p:nvSpPr>
        <p:spPr>
          <a:xfrm>
            <a:off x="6257990" y="1640704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Ellipse 27"/>
          <p:cNvSpPr/>
          <p:nvPr/>
        </p:nvSpPr>
        <p:spPr>
          <a:xfrm>
            <a:off x="7011718" y="1645466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 descr="http://latex.codecogs.com/png.latex?%5Cdpi%7B120%7D%20%5CLARGE%20Q_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086" y="1216309"/>
            <a:ext cx="4476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dpi%7B120%7D%20%5CLARGE%20Q_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633" y="1216308"/>
            <a:ext cx="3143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rho_i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633" y="2051645"/>
            <a:ext cx="2857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hteck 34"/>
          <p:cNvSpPr/>
          <p:nvPr/>
        </p:nvSpPr>
        <p:spPr>
          <a:xfrm>
            <a:off x="3613228" y="1078743"/>
            <a:ext cx="838930" cy="270109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11" name="Gerade Verbindung mit Pfeil 10"/>
          <p:cNvCxnSpPr/>
          <p:nvPr/>
        </p:nvCxnSpPr>
        <p:spPr>
          <a:xfrm>
            <a:off x="4032693" y="2454358"/>
            <a:ext cx="0" cy="5584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12" descr="http://latex.codecogs.com/png.latex?%5Cdpi%7B150%7D%20%5CLARGE%20%5Crho_i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446" y="3376968"/>
            <a:ext cx="2857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hteck 38"/>
          <p:cNvSpPr/>
          <p:nvPr/>
        </p:nvSpPr>
        <p:spPr>
          <a:xfrm>
            <a:off x="2417315" y="6499394"/>
            <a:ext cx="6768751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CH" sz="2000" dirty="0" smtClean="0"/>
              <a:t>Higuchi et al., Phys. </a:t>
            </a:r>
            <a:r>
              <a:rPr lang="de-CH" sz="2000" dirty="0" err="1" smtClean="0"/>
              <a:t>Rev</a:t>
            </a:r>
            <a:r>
              <a:rPr lang="de-CH" sz="2000" dirty="0" smtClean="0"/>
              <a:t>. </a:t>
            </a:r>
            <a:r>
              <a:rPr lang="de-CH" sz="2000" dirty="0" err="1" smtClean="0"/>
              <a:t>Lett</a:t>
            </a:r>
            <a:r>
              <a:rPr lang="de-CH" sz="2000" dirty="0" smtClean="0"/>
              <a:t>. </a:t>
            </a:r>
            <a:r>
              <a:rPr lang="de-CH" sz="2000" b="1" dirty="0"/>
              <a:t>9</a:t>
            </a:r>
            <a:r>
              <a:rPr lang="de-CH" sz="2000" b="1" dirty="0" smtClean="0"/>
              <a:t>0</a:t>
            </a:r>
            <a:r>
              <a:rPr lang="de-CH" sz="2000" dirty="0" smtClean="0"/>
              <a:t>,  107902 (2002)</a:t>
            </a:r>
            <a:endParaRPr lang="de-CH" sz="2000" dirty="0"/>
          </a:p>
        </p:txBody>
      </p:sp>
      <p:pic>
        <p:nvPicPr>
          <p:cNvPr id="4" name="Picture 2" descr="http://latex.codecogs.com/png.latex?%5Cdpi%7B150%7D%20%5CLARGE%20%5Cvec%7B%5Clambda%7D%5C%2C%5Cequiv%5C%2C%28%5Clambda%5E%7B%281%29%7D%2C%5Cldots%2C%5Clambda%5E%7B%28N%29%7D%2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883" y="4067869"/>
            <a:ext cx="3362325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%2C%5C%2C%5C%2C%5C%2C%5C%2C%5C%7B%5Cvec%7B%5Clambda%7D%5C%7D%20%5C%2C%3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344" y="4067869"/>
            <a:ext cx="129540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35" grpId="0" animBg="1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48320" y="633034"/>
            <a:ext cx="5016131" cy="779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4400" u="sng" kern="0" dirty="0" smtClean="0">
                <a:solidFill>
                  <a:srgbClr val="0000FF"/>
                </a:solidFill>
                <a:ea typeface="Lucida Sans Unicode" pitchFamily="2"/>
                <a:cs typeface="Tahoma" pitchFamily="2"/>
              </a:rPr>
              <a:t>2B</a:t>
            </a:r>
            <a:r>
              <a:rPr lang="de-DE" sz="4400" b="0" i="0" u="sng" strike="noStrike" kern="1200" cap="none" spc="0" baseline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) </a:t>
            </a:r>
            <a:r>
              <a:rPr lang="de-DE" sz="4400" b="0" i="0" u="sng" strike="noStrike" kern="1200" cap="none" spc="0" baseline="0" smtClean="0">
                <a:solidFill>
                  <a:srgbClr val="0000FF"/>
                </a:solidFill>
                <a:uFillTx/>
                <a:latin typeface="Arial" pitchFamily="34" charset="0"/>
                <a:ea typeface="Lucida Sans Unicode" pitchFamily="2"/>
                <a:cs typeface="Arial" pitchFamily="34" charset="0"/>
              </a:rPr>
              <a:t>Sketch</a:t>
            </a:r>
            <a:r>
              <a:rPr lang="de-DE" sz="4400" b="0" i="0" u="sng" strike="noStrike" kern="1200" cap="none" spc="0" baseline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4400" b="0" i="0" u="sng" strike="noStrike" kern="1200" cap="none" spc="0" baseline="0" dirty="0" err="1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Proof</a:t>
            </a:r>
            <a:r>
              <a:rPr lang="de-DE" sz="4400" b="0" i="0" u="sng" strike="noStrike" kern="1200" cap="none" spc="0" baseline="0" dirty="0" smtClean="0">
                <a:solidFill>
                  <a:srgbClr val="0000FF"/>
                </a:solidFill>
                <a:uFillTx/>
                <a:ea typeface="Lucida Sans Unicode" pitchFamily="2"/>
                <a:cs typeface="Tahoma" pitchFamily="2"/>
              </a:rPr>
              <a:t> </a:t>
            </a:r>
            <a:endParaRPr lang="de-DE" sz="4400" b="0" i="0" u="sng" strike="noStrike" kern="1200" cap="none" spc="0" baseline="0" dirty="0">
              <a:solidFill>
                <a:srgbClr val="0000FF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393963" y="2614110"/>
            <a:ext cx="3633165" cy="6217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dirty="0" err="1" smtClean="0">
                <a:solidFill>
                  <a:srgbClr val="000000"/>
                </a:solidFill>
                <a:latin typeface="Arial" pitchFamily="18"/>
                <a:ea typeface="Lucida Sans Unicode" pitchFamily="2"/>
                <a:cs typeface="Tahoma" pitchFamily="2"/>
              </a:rPr>
              <a:t>s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trategy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400" b="0" i="0" u="none" strike="noStrike" kern="1200" cap="none" spc="0" baseline="0" dirty="0" err="1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for</a:t>
            </a:r>
            <a:r>
              <a:rPr lang="de-DE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 </a:t>
            </a:r>
            <a:endParaRPr lang="de-DE" sz="24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533655" y="4144107"/>
            <a:ext cx="1620000" cy="59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i="0" u="none" strike="noStrike" kern="1200" cap="none" spc="0" baseline="0" dirty="0" err="1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Ky</a:t>
            </a:r>
            <a:r>
              <a:rPr lang="de-DE" sz="3200" i="0" u="none" strike="noStrike" kern="1200" cap="none" spc="0" baseline="0" dirty="0" smtClean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Fan:</a:t>
            </a:r>
            <a:endParaRPr lang="de-DE" sz="320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007864" y="4086637"/>
            <a:ext cx="8038528" cy="1979996"/>
          </a:xfrm>
          <a:prstGeom prst="rect">
            <a:avLst/>
          </a:prstGeom>
          <a:noFill/>
          <a:ln w="35999">
            <a:solidFill>
              <a:srgbClr val="00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4" name="Flussdiagramm: Verbindungsstelle 2"/>
          <p:cNvSpPr/>
          <p:nvPr/>
        </p:nvSpPr>
        <p:spPr>
          <a:xfrm>
            <a:off x="6715183" y="296484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Flussdiagramm: Verbindungsstelle 10"/>
          <p:cNvSpPr/>
          <p:nvPr/>
        </p:nvSpPr>
        <p:spPr>
          <a:xfrm>
            <a:off x="7677121" y="268123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Textfeld 11"/>
          <p:cNvSpPr txBox="1"/>
          <p:nvPr/>
        </p:nvSpPr>
        <p:spPr>
          <a:xfrm>
            <a:off x="6461249" y="2434729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7297708" y="2560068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 smtClean="0"/>
              <a:t>B</a:t>
            </a:r>
            <a:endParaRPr lang="de-CH" sz="3200" dirty="0"/>
          </a:p>
        </p:txBody>
      </p:sp>
      <p:sp>
        <p:nvSpPr>
          <p:cNvPr id="18" name="Ellipse 17"/>
          <p:cNvSpPr/>
          <p:nvPr/>
        </p:nvSpPr>
        <p:spPr>
          <a:xfrm>
            <a:off x="6095834" y="2260786"/>
            <a:ext cx="1915209" cy="11521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9" name="Ellipse 18"/>
          <p:cNvSpPr/>
          <p:nvPr/>
        </p:nvSpPr>
        <p:spPr>
          <a:xfrm>
            <a:off x="6282309" y="2434729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3074" name="Picture 2" descr="http://latex.codecogs.com/png.latex?\LARGE%20\dpi{150}%20\mbox{For}\,\,\rho%20\,\,%20\mbox{on}\,\,%20\mathcal{H}\cong\mathbb{C}^d,\,\,%20\vec{\lambda}=\mbox{spec}(\rho)^{\downarrow}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490" y="4156824"/>
            <a:ext cx="5495925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latex.codecogs.com/png.latex?\LARGE%20\dpi{150}%20\forall%20k:\,\,\,\,\sum_{i=1}^k%20\,\lambda_i%20\,\,%20=\,\,%20\max_{V\leq\mathcal{H},\,\mbox{dim}(V)=k}(\mbox{Tr}[\rho%20\,P_V]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012" y="4629226"/>
            <a:ext cx="67913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latex.codecogs.com/png.latex?%5Cdpi%7B120%7D%20%5CLARGE%20%28%5Cvec%7B%5Clambda%7D_A%2C%5Cvec%7B%5Clambda%7D_%7BAB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546" y="2720184"/>
            <a:ext cx="121920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1393963" y="1911124"/>
            <a:ext cx="2874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 err="1">
                <a:latin typeface="Arial" pitchFamily="34" charset="0"/>
                <a:cs typeface="Arial" pitchFamily="34" charset="0"/>
              </a:rPr>
              <a:t>depends</a:t>
            </a:r>
            <a:r>
              <a:rPr lang="de-CH" sz="2400" dirty="0">
                <a:latin typeface="Arial" pitchFamily="34" charset="0"/>
                <a:cs typeface="Arial" pitchFamily="34" charset="0"/>
              </a:rPr>
              <a:t> on </a:t>
            </a:r>
            <a:r>
              <a:rPr lang="de-CH" sz="2400" dirty="0" err="1" smtClean="0">
                <a:latin typeface="Arial" pitchFamily="34" charset="0"/>
                <a:cs typeface="Arial" pitchFamily="34" charset="0"/>
              </a:rPr>
              <a:t>version</a:t>
            </a:r>
            <a:endParaRPr lang="de-CH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Microsoft Office PowerPoint</Application>
  <PresentationFormat>Benutzerdefiniert</PresentationFormat>
  <Paragraphs>169</Paragraphs>
  <Slides>26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27" baseType="lpstr">
      <vt:lpstr>Standard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Christian Schilling</cp:lastModifiedBy>
  <cp:revision>189</cp:revision>
  <dcterms:created xsi:type="dcterms:W3CDTF">2012-01-24T00:14:43Z</dcterms:created>
  <dcterms:modified xsi:type="dcterms:W3CDTF">2013-10-17T14:05:26Z</dcterms:modified>
</cp:coreProperties>
</file>