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7" r:id="rId2"/>
    <p:sldId id="289" r:id="rId3"/>
    <p:sldId id="290" r:id="rId4"/>
    <p:sldId id="278" r:id="rId5"/>
    <p:sldId id="306" r:id="rId6"/>
    <p:sldId id="318" r:id="rId7"/>
    <p:sldId id="296" r:id="rId8"/>
    <p:sldId id="305" r:id="rId9"/>
    <p:sldId id="313" r:id="rId10"/>
    <p:sldId id="282" r:id="rId11"/>
    <p:sldId id="332" r:id="rId12"/>
    <p:sldId id="323" r:id="rId13"/>
    <p:sldId id="324" r:id="rId14"/>
    <p:sldId id="325" r:id="rId15"/>
    <p:sldId id="329" r:id="rId16"/>
    <p:sldId id="330" r:id="rId17"/>
    <p:sldId id="331" r:id="rId18"/>
    <p:sldId id="319" r:id="rId19"/>
    <p:sldId id="328" r:id="rId20"/>
    <p:sldId id="300" r:id="rId21"/>
    <p:sldId id="307" r:id="rId22"/>
    <p:sldId id="299" r:id="rId23"/>
    <p:sldId id="326" r:id="rId24"/>
    <p:sldId id="316" r:id="rId25"/>
    <p:sldId id="320" r:id="rId26"/>
    <p:sldId id="298" r:id="rId27"/>
    <p:sldId id="294" r:id="rId28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71" autoAdjust="0"/>
  </p:normalViewPr>
  <p:slideViewPr>
    <p:cSldViewPr>
      <p:cViewPr varScale="1">
        <p:scale>
          <a:sx n="60" d="100"/>
          <a:sy n="60" d="100"/>
        </p:scale>
        <p:origin x="708" y="56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A5809C-1117-45FD-B81F-AE9B701E8D44}" type="slidenum">
              <a:t>‹#›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608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B74E73D-5BCF-4B98-93D9-8BAC3ACCE29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de-DE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D2162-0B29-4ADE-AC05-7440C351DF9A}" type="slidenum">
              <a:t>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49955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5308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5308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15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788FF2-111B-4F7F-8CD0-56D60E7800A8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63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DB3DB-CA75-47BA-B21E-8897A5A0B0E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82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45F67-9241-4307-AE60-BF8B52BFF74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87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EEDD1-DF31-41F6-84E4-0BDF1C36C20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4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63462E-92C4-425D-9D86-9517BC24AA7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98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D75A8-F2F5-4627-A838-097A3F20837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92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9F716-0502-4BAF-8036-A70C25F9A69D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F7B6F-204A-4491-8A8C-5C943455F9F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6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8AC99-364F-40C2-896C-3046AA64A24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64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5D7065-ACFA-4EBF-B6FC-4AB4A651970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8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de-CH"/>
            </a:lvl1pPr>
          </a:lstStyle>
          <a:p>
            <a:pPr lvl="0"/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B43F1-FEEC-44B0-A9A9-FA00EC1AB65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2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F7F7F">
                <a:alpha val="69000"/>
              </a:srgbClr>
            </a:gs>
            <a:gs pos="100000">
              <a:srgbClr val="A6A6A6">
                <a:alpha val="36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B071FDF-BDAF-4020-820D-DBFEFBF44576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4.png"/><Relationship Id="rId7" Type="http://schemas.openxmlformats.org/officeDocument/2006/relationships/image" Target="../media/image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10" Type="http://schemas.openxmlformats.org/officeDocument/2006/relationships/image" Target="../media/image71.jpeg"/><Relationship Id="rId4" Type="http://schemas.openxmlformats.org/officeDocument/2006/relationships/image" Target="../media/image65.png"/><Relationship Id="rId9" Type="http://schemas.openxmlformats.org/officeDocument/2006/relationships/image" Target="../media/image70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7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7" Type="http://schemas.openxmlformats.org/officeDocument/2006/relationships/image" Target="../media/image15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57.png"/><Relationship Id="rId7" Type="http://schemas.openxmlformats.org/officeDocument/2006/relationships/image" Target="../media/image92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5" Type="http://schemas.openxmlformats.org/officeDocument/2006/relationships/image" Target="../media/image59.png"/><Relationship Id="rId4" Type="http://schemas.openxmlformats.org/officeDocument/2006/relationships/image" Target="../media/image90.png"/><Relationship Id="rId9" Type="http://schemas.openxmlformats.org/officeDocument/2006/relationships/image" Target="../media/image9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89.png"/><Relationship Id="rId4" Type="http://schemas.openxmlformats.org/officeDocument/2006/relationships/image" Target="../media/image9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1.png"/><Relationship Id="rId5" Type="http://schemas.openxmlformats.org/officeDocument/2006/relationships/image" Target="../media/image100.png"/><Relationship Id="rId4" Type="http://schemas.openxmlformats.org/officeDocument/2006/relationships/image" Target="../media/image9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0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75816" y="683493"/>
            <a:ext cx="9145016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Fermionic</a:t>
            </a:r>
            <a:r>
              <a:rPr lang="de-CH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 Exchange </a:t>
            </a: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Symmetry</a:t>
            </a:r>
            <a:r>
              <a:rPr lang="de-CH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: </a:t>
            </a:r>
            <a:endParaRPr lang="de-CH" sz="3200" dirty="0" smtClean="0">
              <a:solidFill>
                <a:srgbClr val="000000"/>
              </a:solidFill>
              <a:latin typeface="Monotype Corsiva" panose="03010101010201010101" pitchFamily="66" charset="0"/>
            </a:endParaRPr>
          </a:p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Quantifying</a:t>
            </a:r>
            <a:r>
              <a:rPr lang="de-CH" sz="3200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its</a:t>
            </a:r>
            <a:r>
              <a:rPr lang="de-CH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Influence</a:t>
            </a:r>
            <a:r>
              <a:rPr lang="de-CH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de-CH" sz="3200" dirty="0" err="1" smtClean="0">
                <a:solidFill>
                  <a:srgbClr val="000000"/>
                </a:solidFill>
                <a:latin typeface="Monotype Corsiva" panose="03010101010201010101" pitchFamily="66" charset="0"/>
              </a:rPr>
              <a:t>beyond</a:t>
            </a:r>
            <a:r>
              <a:rPr lang="de-CH" sz="3200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Pauli's</a:t>
            </a:r>
            <a:r>
              <a:rPr lang="de-CH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Exclusion</a:t>
            </a:r>
            <a:r>
              <a:rPr lang="de-CH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de-CH" sz="3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Principle</a:t>
            </a:r>
            <a:endParaRPr lang="de-CH" sz="3200" b="0" strike="noStrike" kern="1200" cap="none" spc="0" baseline="0" dirty="0">
              <a:solidFill>
                <a:srgbClr val="000000"/>
              </a:solidFill>
              <a:uFillTx/>
              <a:latin typeface="Monotype Corsiva" panose="03010101010201010101" pitchFamily="66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949088" y="2649378"/>
            <a:ext cx="4392488" cy="114307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>
                <a:solidFill>
                  <a:srgbClr val="000000"/>
                </a:solidFill>
                <a:uFillTx/>
              </a:rPr>
              <a:t>Christian </a:t>
            </a:r>
            <a:r>
              <a:rPr lang="de-CH" sz="2400" b="0" i="0" u="none" strike="noStrike" kern="1200" cap="none" spc="0" baseline="0" dirty="0" smtClean="0">
                <a:solidFill>
                  <a:srgbClr val="000000"/>
                </a:solidFill>
                <a:uFillTx/>
              </a:rPr>
              <a:t>Schilling</a:t>
            </a:r>
          </a:p>
          <a:p>
            <a:pPr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dirty="0" smtClean="0">
                <a:solidFill>
                  <a:srgbClr val="000000"/>
                </a:solidFill>
              </a:rPr>
              <a:t>University </a:t>
            </a:r>
            <a:r>
              <a:rPr lang="de-CH" sz="2400" dirty="0" err="1" smtClean="0">
                <a:solidFill>
                  <a:srgbClr val="000000"/>
                </a:solidFill>
              </a:rPr>
              <a:t>of</a:t>
            </a:r>
            <a:r>
              <a:rPr lang="de-CH" sz="2400" dirty="0" smtClean="0">
                <a:solidFill>
                  <a:srgbClr val="000000"/>
                </a:solidFill>
              </a:rPr>
              <a:t> Oxford</a:t>
            </a:r>
            <a:endParaRPr lang="de-CH" sz="2400" dirty="0">
              <a:solidFill>
                <a:srgbClr val="00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962158" y="4254973"/>
            <a:ext cx="4392241" cy="6463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dirty="0" smtClean="0">
                <a:solidFill>
                  <a:srgbClr val="000000"/>
                </a:solidFill>
              </a:rPr>
              <a:t>Leeds, 10 </a:t>
            </a:r>
            <a:r>
              <a:rPr lang="de-CH" sz="2400" dirty="0" err="1" smtClean="0">
                <a:solidFill>
                  <a:srgbClr val="000000"/>
                </a:solidFill>
              </a:rPr>
              <a:t>February</a:t>
            </a:r>
            <a:r>
              <a:rPr lang="de-CH" sz="2400" dirty="0" smtClean="0">
                <a:solidFill>
                  <a:srgbClr val="000000"/>
                </a:solidFill>
              </a:rPr>
              <a:t> 2016</a:t>
            </a:r>
            <a:endParaRPr lang="de-CH" sz="2400" b="0" i="0" u="none" strike="noStrike" kern="1200" cap="none" spc="0" baseline="0" dirty="0" smtClean="0">
              <a:solidFill>
                <a:srgbClr val="000000"/>
              </a:solidFill>
              <a:uFillTx/>
            </a:endParaRPr>
          </a:p>
        </p:txBody>
      </p:sp>
      <p:pic>
        <p:nvPicPr>
          <p:cNvPr id="1026" name="Picture 2" descr="C:\Users\CS\Dropbox\Conference Oxford\flyer\OMS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2" y="4290390"/>
            <a:ext cx="1368152" cy="1449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2" y="6059867"/>
            <a:ext cx="3312368" cy="1130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8"/>
          <p:cNvSpPr txBox="1"/>
          <p:nvPr/>
        </p:nvSpPr>
        <p:spPr>
          <a:xfrm>
            <a:off x="5671640" y="5321203"/>
            <a:ext cx="3795937" cy="193899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>
                <a:solidFill>
                  <a:srgbClr val="000000"/>
                </a:solidFill>
              </a:rPr>
              <a:t>i</a:t>
            </a:r>
            <a:r>
              <a:rPr lang="de-CH" sz="2000" dirty="0" smtClean="0">
                <a:solidFill>
                  <a:srgbClr val="000000"/>
                </a:solidFill>
              </a:rPr>
              <a:t>n </a:t>
            </a:r>
            <a:r>
              <a:rPr lang="de-CH" sz="2000" dirty="0" err="1" smtClean="0">
                <a:solidFill>
                  <a:srgbClr val="000000"/>
                </a:solidFill>
              </a:rPr>
              <a:t>collaboration</a:t>
            </a:r>
            <a:r>
              <a:rPr lang="de-CH" sz="2000" dirty="0" smtClean="0">
                <a:solidFill>
                  <a:srgbClr val="000000"/>
                </a:solidFill>
              </a:rPr>
              <a:t> </a:t>
            </a:r>
            <a:r>
              <a:rPr lang="de-CH" sz="2000" dirty="0" err="1" smtClean="0">
                <a:solidFill>
                  <a:srgbClr val="000000"/>
                </a:solidFill>
              </a:rPr>
              <a:t>with</a:t>
            </a:r>
            <a:r>
              <a:rPr lang="de-CH" sz="2000" dirty="0" smtClean="0">
                <a:solidFill>
                  <a:srgbClr val="000000"/>
                </a:solidFill>
              </a:rPr>
              <a:t>:</a:t>
            </a:r>
          </a:p>
          <a:p>
            <a:pPr marL="0" marR="0" lvl="0" indent="0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err="1" smtClean="0">
                <a:solidFill>
                  <a:srgbClr val="000000"/>
                </a:solidFill>
              </a:rPr>
              <a:t>F.Tennie</a:t>
            </a:r>
            <a:r>
              <a:rPr lang="de-CH" sz="2000" dirty="0" smtClean="0">
                <a:solidFill>
                  <a:srgbClr val="000000"/>
                </a:solidFill>
              </a:rPr>
              <a:t>, </a:t>
            </a:r>
            <a:r>
              <a:rPr lang="de-CH" sz="2000" dirty="0" err="1" smtClean="0">
                <a:solidFill>
                  <a:srgbClr val="000000"/>
                </a:solidFill>
              </a:rPr>
              <a:t>D.Ebler</a:t>
            </a:r>
            <a:r>
              <a:rPr lang="de-CH" sz="2000" dirty="0" smtClean="0">
                <a:solidFill>
                  <a:srgbClr val="000000"/>
                </a:solidFill>
              </a:rPr>
              <a:t>, </a:t>
            </a:r>
            <a:r>
              <a:rPr lang="de-CH" sz="2000" dirty="0" err="1" smtClean="0">
                <a:solidFill>
                  <a:srgbClr val="000000"/>
                </a:solidFill>
              </a:rPr>
              <a:t>V.Vedral</a:t>
            </a:r>
            <a:endParaRPr lang="de-CH" sz="2000" dirty="0" smtClean="0">
              <a:solidFill>
                <a:srgbClr val="000000"/>
              </a:solidFill>
            </a:endParaRPr>
          </a:p>
          <a:p>
            <a:pPr marL="0" marR="0" lvl="0" indent="0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err="1" smtClean="0">
                <a:solidFill>
                  <a:srgbClr val="000000"/>
                </a:solidFill>
              </a:rPr>
              <a:t>C.Benavides-Riveros</a:t>
            </a:r>
            <a:endParaRPr lang="de-CH" sz="2000" dirty="0" smtClean="0">
              <a:solidFill>
                <a:srgbClr val="000000"/>
              </a:solidFill>
            </a:endParaRPr>
          </a:p>
          <a:p>
            <a:pPr marL="0" marR="0" lvl="0" indent="0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err="1" smtClean="0">
                <a:solidFill>
                  <a:srgbClr val="000000"/>
                </a:solidFill>
              </a:rPr>
              <a:t>M.Christandl</a:t>
            </a:r>
            <a:r>
              <a:rPr lang="de-CH" sz="2000" dirty="0" smtClean="0">
                <a:solidFill>
                  <a:srgbClr val="000000"/>
                </a:solidFill>
              </a:rPr>
              <a:t>, </a:t>
            </a:r>
            <a:r>
              <a:rPr lang="de-CH" sz="2000" dirty="0" err="1" smtClean="0">
                <a:solidFill>
                  <a:srgbClr val="000000"/>
                </a:solidFill>
              </a:rPr>
              <a:t>D.Gross</a:t>
            </a:r>
            <a:r>
              <a:rPr lang="de-CH" sz="2000" dirty="0" smtClean="0">
                <a:solidFill>
                  <a:srgbClr val="000000"/>
                </a:solidFill>
              </a:rPr>
              <a:t>, </a:t>
            </a:r>
            <a:r>
              <a:rPr lang="de-CH" sz="2000" dirty="0" err="1" smtClean="0">
                <a:solidFill>
                  <a:srgbClr val="000000"/>
                </a:solidFill>
              </a:rPr>
              <a:t>A.Lopes</a:t>
            </a:r>
            <a:endParaRPr lang="de-CH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01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49609" y="251445"/>
            <a:ext cx="2814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u="sng" dirty="0" err="1" smtClean="0">
                <a:solidFill>
                  <a:srgbClr val="FF0000"/>
                </a:solidFill>
              </a:rPr>
              <a:t>Harmonium</a:t>
            </a:r>
            <a:endParaRPr lang="de-CH" sz="3600" u="sng" dirty="0">
              <a:solidFill>
                <a:srgbClr val="FF0000"/>
              </a:solidFill>
            </a:endParaRPr>
          </a:p>
        </p:txBody>
      </p:sp>
      <p:pic>
        <p:nvPicPr>
          <p:cNvPr id="2056" name="Picture 8" descr="http://latex.codecogs.com/png.latex?%5CLARGE%20%5Cdpi%7B120%7D%20H%20%5C,%5C,%20=%20%5C,%5C,%5Csum_%7Bi=1%7D%5EN%5C,%5Cleft%28%5C,%5Cfrac%7Bp_i%5E2%7D%7B2m%7D%5C,%5C,+%5C,%5C,%5Cfrac%7B1%7D%7B2%7Dm%5Comega%5E2%20x_i%5E2%5C,%5Cright%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010" y="1691605"/>
            <a:ext cx="4200525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feld 13"/>
          <p:cNvSpPr txBox="1"/>
          <p:nvPr/>
        </p:nvSpPr>
        <p:spPr>
          <a:xfrm>
            <a:off x="1123385" y="321668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r</a:t>
            </a:r>
            <a:r>
              <a:rPr lang="de-CH" sz="2800" dirty="0" err="1" smtClean="0"/>
              <a:t>estrict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endParaRPr lang="de-CH" sz="2800" dirty="0"/>
          </a:p>
        </p:txBody>
      </p:sp>
      <p:pic>
        <p:nvPicPr>
          <p:cNvPr id="15" name="Picture 2" descr="http://latex.codecogs.com/png.latex?%5CLARGE%20%5Cdpi%7B120%7D%20%5Cwedge%5EN%5bL%5E2%28%5Cmathbb%7BR%7D%29%5d%5C,%5C,%5Cleq%5C,%5C,L%5E2%28%5Cmathbb%7BR%7D%29%5E%7B%5Cotimes%5EN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609" y="3259222"/>
            <a:ext cx="318135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latex.codecogs.com/png.latex?%5Cdpi%7B120%7D%20%5CLARGE%20&amp;plus;%5C%2CK%5C%2C%5Csum_%7Bi%2Cj%3D1%7D%5EN%28x_i-x_j%29%5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549" y="1691605"/>
            <a:ext cx="251460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s://latex.codecogs.com/png.latex?%5Cdpi%7B120%7D%20%5CLARGE%20%2C%5Cquad%5Ckappa%20%5Cequiv%20%5Cfrac%7BN%20K%7D%7Bm%20%5Comega%5E2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034" y="3144922"/>
            <a:ext cx="1685925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feld 37"/>
          <p:cNvSpPr txBox="1"/>
          <p:nvPr/>
        </p:nvSpPr>
        <p:spPr>
          <a:xfrm>
            <a:off x="1123385" y="4283893"/>
            <a:ext cx="4091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t</a:t>
            </a:r>
            <a:r>
              <a:rPr lang="de-CH" sz="2800" dirty="0" err="1" smtClean="0"/>
              <a:t>rick</a:t>
            </a:r>
            <a:r>
              <a:rPr lang="de-CH" sz="2800" dirty="0" smtClean="0"/>
              <a:t> </a:t>
            </a:r>
            <a:r>
              <a:rPr lang="de-CH" sz="2800" dirty="0" err="1" smtClean="0"/>
              <a:t>for</a:t>
            </a:r>
            <a:r>
              <a:rPr lang="de-CH" sz="2800" dirty="0" smtClean="0"/>
              <a:t> </a:t>
            </a:r>
            <a:r>
              <a:rPr lang="de-CH" sz="2800" dirty="0" err="1" smtClean="0"/>
              <a:t>weak</a:t>
            </a:r>
            <a:r>
              <a:rPr lang="de-CH" sz="2800" dirty="0" smtClean="0"/>
              <a:t> </a:t>
            </a:r>
            <a:r>
              <a:rPr lang="de-CH" sz="2800" dirty="0" err="1" smtClean="0"/>
              <a:t>couplings</a:t>
            </a:r>
            <a:r>
              <a:rPr lang="de-CH" sz="2800" dirty="0"/>
              <a:t>:</a:t>
            </a:r>
          </a:p>
        </p:txBody>
      </p:sp>
      <p:pic>
        <p:nvPicPr>
          <p:cNvPr id="1060" name="Picture 36" descr="https://latex.codecogs.com/png.latex?%5Cdpi%7B120%7D%20%5CLARGE%20%5Cdelta%3A%3D%20%5Cfrac%7B1%7D%7B4%7D%5Cln%5Cleft%281&amp;plus;%5Ckappa%5Cright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334" y="5003973"/>
            <a:ext cx="2114550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s://latex.codecogs.com/png.latex?%5Cdpi%7B120%7D%20%5CLARGE%20%5Csim%20%5C%2C%5C%2C%5Cfrac%7B1%7D%7B4%7D%5Ckappa%5C%2C&amp;plus;%5C%2CO%28%5Ckappa%5E2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584" y="5003972"/>
            <a:ext cx="2076450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https://latex.codecogs.com/png.latex?%5Cdpi%7B120%7D%20%5CLARGE%20%5Cvec%7B%5Clambda%7D%28%5Cdelta%29%5C%2C%3D%5C%2C%5Cvec%7B%5Clambda%7D%28-%5Cdelta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72" y="6012085"/>
            <a:ext cx="19050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Freihandform 41"/>
          <p:cNvSpPr/>
          <p:nvPr/>
        </p:nvSpPr>
        <p:spPr>
          <a:xfrm>
            <a:off x="1681498" y="6122110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3142916" y="5904719"/>
            <a:ext cx="2228396" cy="6147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4" name="Textfeld 43"/>
          <p:cNvSpPr txBox="1"/>
          <p:nvPr/>
        </p:nvSpPr>
        <p:spPr>
          <a:xfrm>
            <a:off x="3220291" y="6665494"/>
            <a:ext cx="62678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duality</a:t>
            </a:r>
            <a:r>
              <a:rPr lang="de-CH" sz="2800" dirty="0" smtClean="0"/>
              <a:t> </a:t>
            </a:r>
            <a:r>
              <a:rPr lang="de-CH" sz="2000" dirty="0" smtClean="0"/>
              <a:t>[CS, </a:t>
            </a:r>
            <a:r>
              <a:rPr lang="de-CH" sz="2000" dirty="0" err="1" smtClean="0"/>
              <a:t>R.Schilling</a:t>
            </a:r>
            <a:r>
              <a:rPr lang="de-CH" sz="2000" dirty="0" smtClean="0"/>
              <a:t>, </a:t>
            </a:r>
            <a:r>
              <a:rPr lang="en-US" sz="2000" dirty="0"/>
              <a:t>J. Phys. </a:t>
            </a:r>
            <a:r>
              <a:rPr lang="en-US" sz="2000" dirty="0" smtClean="0"/>
              <a:t>A</a:t>
            </a:r>
            <a:r>
              <a:rPr lang="en-US" sz="2000" dirty="0"/>
              <a:t>,</a:t>
            </a:r>
            <a:r>
              <a:rPr lang="en-US" sz="2000" dirty="0" smtClean="0"/>
              <a:t> 47, 415305 (2014)</a:t>
            </a:r>
            <a:r>
              <a:rPr lang="de-CH" sz="2000" dirty="0" smtClean="0"/>
              <a:t>]  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127570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8" grpId="0"/>
      <p:bldP spid="42" grpId="0" animBg="1"/>
      <p:bldP spid="43" grpId="0" animBg="1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s://latex.codecogs.com/png.latex?%5Cdpi%7B120%7D%20%5Clarge%201-%5Clambda_1%20%3D%20%7B%5Ccolor%7BRed%7D%20%5Cfrac%7B40%7D%7B729%7D%20%7B%5Cdelta%7D%5E6%7D%20-%20%5Cfrac%7B1390%7D%7B59049%7D%20%7B%5Cdelta%7D%5E8%20&amp;plus;%20O%28%5Cdelta%5E%7B10%7D%29%20%5C%5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000" y="560027"/>
            <a:ext cx="3876352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s://latex.codecogs.com/png.latex?%5Cdpi%7B120%7D%20%5Clarge%201-%5Clambda_2%20%3D%20%7B%5Ccolor%7BRed%7D%20%5Cfrac%7B2%7D%7B9%7D%20%7B%5Cdelta%7D%5E4%20%7D-%20%5Cfrac%7B232%7D%7B729%7D%7B%5Cdelta%7D%5E6%20&amp;plus;%20%5Cfrac%7B3926%7D%7B10935%7D%20%7B%5Cdelta%7D%5E8%20&amp;plus;O%28%5Cdelta%5E%7B10%7D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000" y="1292978"/>
            <a:ext cx="4582130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2" descr="https://latex.codecogs.com/png.latex?%5Cdpi%7B120%7D%20%5Clarge%201-%5Clambda_3%20%3D%20%7B%5Ccolor%7BRed%7D%20%5Cfrac%7B2%7D%7B9%7D%7B%5Cdelta%7D%5E4%20%7D-%20%5Cfrac%7B64%7D%7B243%7D%7B%5Cdelta%7D%5E6%20&amp;plus;%20%5Cfrac%7B81902%7D%7B295245%7D%7B%5Cdelta%7D%5E8%20&amp;plus;O%28%5Cdelta%5E%7B10%7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000" y="2013058"/>
            <a:ext cx="4712428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4" descr="https://latex.codecogs.com/png.latex?%5Cdpi%7B120%7D%20%5Clarge%20%5Clambda_4%20%3D%20%7B%5Ccolor%7BRed%7D%20%5Cfrac%7B2%7D%7B9%7D%7B%5Cdelta%7D%5E4%7D%20-%20%5Cfrac%7B64%7D%7B243%7D%7B%5Cdelta%7D%5E6%20&amp;plus;%20%5Cfrac%7B73802%7D%7B295245%7D%7B%5Cdelta%7D%5E8%20&amp;plus;%20O%28%5Cdelta%5E%7B10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325" y="2892055"/>
            <a:ext cx="4278103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https://latex.codecogs.com/png.latex?%5Cdpi%7B120%7D%20%5Clarge%20%5Clambda_5%20%3D%20%7B%5Ccolor%7BRed%7D%20%5Cfrac%7B2%7D%7B9%7D%20%7B%5Cdelta%7D%5E4%7D%20-%20%5Cfrac%7B232%7D%7B729%7D%20%7B%5Cdelta%7D%5E6%20&amp;plus;%20%5Cfrac%7B3976%7D%7B10935%7D%20%7B%5Cdelta%7D%5E8%20&amp;plus;O%28%5Cdelta%5E%7B10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325" y="3554940"/>
            <a:ext cx="4147805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8" descr="https://latex.codecogs.com/png.latex?%5Cdpi%7B120%7D%20%5Clarge%20%5Clambda_6%20%3D%20%7B%5Ccolor%7BRed%7D%20%5Cfrac%7B40%7D%7B729%7D%20%7B%5Cdelta%7D%5E6%7D%20-%20%5Cfrac%7B2200%7D%7B59049%7D%20%7B%5Cdelta%7D%5E8%20&amp;plus;%20O%28%5Cdelta%5E%7B10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325" y="4203012"/>
            <a:ext cx="3442027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0" descr="https://latex.codecogs.com/png.latex?%5Cdpi%7B120%7D%20%5Clarge%20%5Clambda_7%20%3D%20%7B%5Ccolor%7BRed%7D%20%5Cfrac%7B80%7D%7B2187%7D%20%7B%5Cdelta%7D%5E8%7D%20&amp;plus;%20O%28%5Cdelta%5E%7B10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325" y="4867902"/>
            <a:ext cx="2356214" cy="55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2" descr="https://latex.codecogs.com/png.latex?%5Cdpi%7B120%7D%20%5Clarge%20%5Clambda_8%20%3D%20O%28%7B%5Ccolor%7BRed%7D%20%5Cdelta%5E%7B10%7D%7D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325" y="5667459"/>
            <a:ext cx="1270401" cy="304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4" descr="https://latex.codecogs.com/png.latex?%5Cdpi%7B120%7D%20%5Clarge%20%5Clambda_9%20%3D%20O%28%7B%5Ccolor%7BRed%7D%20%5Cdelta%5E%7B12%7D%7D%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437" y="6255707"/>
            <a:ext cx="1270401" cy="304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ihandform 10"/>
          <p:cNvSpPr/>
          <p:nvPr/>
        </p:nvSpPr>
        <p:spPr>
          <a:xfrm>
            <a:off x="1267860" y="1217485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31800" y="612814"/>
            <a:ext cx="386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tremendous</a:t>
            </a:r>
            <a:r>
              <a:rPr lang="de-CH" sz="2800" dirty="0" smtClean="0"/>
              <a:t> </a:t>
            </a:r>
            <a:r>
              <a:rPr lang="de-CH" sz="2800" dirty="0" err="1" smtClean="0"/>
              <a:t>effort</a:t>
            </a:r>
            <a:endParaRPr lang="de-CH" sz="2800" dirty="0"/>
          </a:p>
        </p:txBody>
      </p:sp>
      <p:sp>
        <p:nvSpPr>
          <p:cNvPr id="13" name="Textfeld 12"/>
          <p:cNvSpPr txBox="1"/>
          <p:nvPr/>
        </p:nvSpPr>
        <p:spPr>
          <a:xfrm>
            <a:off x="1181821" y="1512836"/>
            <a:ext cx="1055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N = 3</a:t>
            </a:r>
            <a:endParaRPr lang="de-CH" sz="2800" dirty="0"/>
          </a:p>
        </p:txBody>
      </p:sp>
      <p:sp>
        <p:nvSpPr>
          <p:cNvPr id="14" name="Rechteck 13"/>
          <p:cNvSpPr/>
          <p:nvPr/>
        </p:nvSpPr>
        <p:spPr>
          <a:xfrm>
            <a:off x="4536256" y="395461"/>
            <a:ext cx="5184576" cy="64807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6" name="Gerade Verbindung 15"/>
          <p:cNvCxnSpPr/>
          <p:nvPr/>
        </p:nvCxnSpPr>
        <p:spPr>
          <a:xfrm>
            <a:off x="4758000" y="2699717"/>
            <a:ext cx="4712428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43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latex.codecogs.com/png.latex?%5CLARGE%20%5Cdpi%7B150%7D%20%5Cmox%7Bdim%7D%28L%5E2%28%5Cmathbb%7BR%7D%29%29%5C,=%5C,%5Cinf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446" y="2448415"/>
            <a:ext cx="3028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latex.codecogs.com/png.latex?%5CLARGE%20%5Cdpi%7B150%7D%20%5CRightarrow%5Cqquad%20%5Cvec%7B%5Clambda%7D%5C,%5Cin%5C,%5Cmathcal%7BP%7D_%7B3,%7B%5Ccolor%7BRed%7D%20%5Cinfty%7D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588" y="2419840"/>
            <a:ext cx="28956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7206922" y="990207"/>
            <a:ext cx="2875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t</a:t>
            </a:r>
            <a:r>
              <a:rPr lang="de-CH" sz="2800" dirty="0" err="1" smtClean="0"/>
              <a:t>oo</a:t>
            </a:r>
            <a:r>
              <a:rPr lang="de-CH" sz="2800" dirty="0" smtClean="0"/>
              <a:t> </a:t>
            </a:r>
            <a:r>
              <a:rPr lang="de-CH" sz="2800" dirty="0" err="1" smtClean="0"/>
              <a:t>difficult</a:t>
            </a:r>
            <a:r>
              <a:rPr lang="de-CH" sz="2800" dirty="0"/>
              <a:t>/</a:t>
            </a:r>
            <a:r>
              <a:rPr lang="de-CH" sz="2800" dirty="0" smtClean="0"/>
              <a:t> </a:t>
            </a:r>
          </a:p>
          <a:p>
            <a:r>
              <a:rPr lang="de-CH" sz="2800" dirty="0" smtClean="0"/>
              <a:t>not </a:t>
            </a:r>
            <a:r>
              <a:rPr lang="de-CH" sz="2800" dirty="0" err="1" smtClean="0"/>
              <a:t>known</a:t>
            </a:r>
            <a:r>
              <a:rPr lang="de-CH" sz="2800" dirty="0" smtClean="0"/>
              <a:t> </a:t>
            </a:r>
            <a:r>
              <a:rPr lang="de-CH" sz="2800" dirty="0" err="1" smtClean="0"/>
              <a:t>yet</a:t>
            </a:r>
            <a:endParaRPr lang="de-CH" sz="2800" dirty="0"/>
          </a:p>
        </p:txBody>
      </p:sp>
      <p:cxnSp>
        <p:nvCxnSpPr>
          <p:cNvPr id="5" name="Gerade Verbindung mit Pfeil 4"/>
          <p:cNvCxnSpPr/>
          <p:nvPr/>
        </p:nvCxnSpPr>
        <p:spPr>
          <a:xfrm flipH="1">
            <a:off x="7674876" y="1963523"/>
            <a:ext cx="144016" cy="45631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1446775" y="3635821"/>
            <a:ext cx="6855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i</a:t>
            </a:r>
            <a:r>
              <a:rPr lang="de-CH" sz="2800" dirty="0" err="1" smtClean="0"/>
              <a:t>nstead</a:t>
            </a:r>
            <a:r>
              <a:rPr lang="de-CH" sz="2800" dirty="0" smtClean="0"/>
              <a:t>:   check                                          w.r.t  </a:t>
            </a:r>
            <a:endParaRPr lang="de-CH" sz="2800" dirty="0"/>
          </a:p>
        </p:txBody>
      </p:sp>
      <p:pic>
        <p:nvPicPr>
          <p:cNvPr id="6152" name="Picture 8" descr="http://latex.codecogs.com/png.latex?%5CLARGE%20%5Cdpi%7B150%7D%20%5Cvec%7B%5Clambda%7D_d%5C,:=%5C,%28%5Clambda_1,%5Cldots,%5Clambda_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654" y="3635821"/>
            <a:ext cx="3057525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latex.codecogs.com/png.latex?%5CLARGE%20%5Cdpi%7B150%7D%20%5Cmathcal%7BP%7D_%7B3,%7B%5Ccolor%7BRed%7D%20d%7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309" y="3731072"/>
            <a:ext cx="6477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feld 15"/>
          <p:cNvSpPr txBox="1"/>
          <p:nvPr/>
        </p:nvSpPr>
        <p:spPr>
          <a:xfrm>
            <a:off x="1242330" y="649626"/>
            <a:ext cx="3632136" cy="591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200" b="1" u="sng" dirty="0" err="1">
                <a:ea typeface="Lucida Sans Unicode" pitchFamily="2"/>
                <a:cs typeface="Tahoma" pitchFamily="2"/>
              </a:rPr>
              <a:t>p</a:t>
            </a:r>
            <a:r>
              <a:rPr lang="de-DE" sz="3200" b="1" i="0" u="sng" strike="noStrike" kern="1200" cap="none" spc="0" baseline="0" dirty="0" err="1" smtClean="0">
                <a:uFillTx/>
                <a:ea typeface="Lucida Sans Unicode" pitchFamily="2"/>
                <a:cs typeface="Tahoma" pitchFamily="2"/>
              </a:rPr>
              <a:t>inning</a:t>
            </a:r>
            <a:r>
              <a:rPr lang="de-DE" sz="3200" b="1" i="0" u="sng" strike="noStrike" kern="1200" cap="none" spc="0" baseline="0" dirty="0" smtClean="0"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3200" b="1" u="sng" dirty="0" err="1">
                <a:ea typeface="Lucida Sans Unicode" pitchFamily="2"/>
                <a:cs typeface="Tahoma" pitchFamily="2"/>
              </a:rPr>
              <a:t>a</a:t>
            </a:r>
            <a:r>
              <a:rPr lang="de-DE" sz="3200" b="1" i="0" u="sng" strike="noStrike" kern="1200" cap="none" spc="0" baseline="0" dirty="0" err="1" smtClean="0">
                <a:uFillTx/>
                <a:ea typeface="Lucida Sans Unicode" pitchFamily="2"/>
                <a:cs typeface="Tahoma" pitchFamily="2"/>
              </a:rPr>
              <a:t>nalysis</a:t>
            </a:r>
            <a:r>
              <a:rPr lang="de-DE" sz="3200" b="1" i="0" u="sng" strike="noStrike" kern="1200" cap="none" spc="0" baseline="0" dirty="0" smtClean="0">
                <a:uFillTx/>
                <a:ea typeface="Lucida Sans Unicode" pitchFamily="2"/>
                <a:cs typeface="Tahoma" pitchFamily="2"/>
              </a:rPr>
              <a:t> </a:t>
            </a:r>
            <a:endParaRPr lang="de-DE" sz="3200" b="1" i="0" u="sng" strike="noStrike" kern="1200" cap="none" spc="0" baseline="0" dirty="0">
              <a:uFillTx/>
              <a:ea typeface="Lucida Sans Unicode" pitchFamily="2"/>
              <a:cs typeface="Tahoma" pitchFamily="2"/>
            </a:endParaRPr>
          </a:p>
        </p:txBody>
      </p:sp>
      <p:pic>
        <p:nvPicPr>
          <p:cNvPr id="17" name="Picture 14" descr="http://latex.codecogs.com/png.latex?%5CLARGE%20%5Cdpi%7B150%7D%20O%28%5Clambda_%7Bd+1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336" y="5207315"/>
            <a:ext cx="12954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latex.codecogs.com/png.latex?%5Cdpi%7B150%7D%20%5CLARGE%20dist%28%5Cvec%7B%5Clambda%7D_d%2C%5Cpartial%20P_%7B3%2C%7B%5Ccolor%7BRed%7D%7Bd%7D%7D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979" y="5126273"/>
            <a:ext cx="23622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://latex.codecogs.com/png.latex?%5Cdpi%7B150%7D%20%5CLARGE%20dist%28%5Cvec%7B%5Clambda%7D%2C%5Cpartial%20P_%7B3%2C%7B%5Ccolor%7BRed%7D%7B%5Cinfty%7D%7D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795" y="5102541"/>
            <a:ext cx="23431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http://latex.codecogs.com/png.latex?%5Cdpi%7B150%7D%20%5CLARGE%20%3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468" y="5364479"/>
            <a:ext cx="257175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http://latex.codecogs.com/png.latex?%5Cdpi%7B150%7D%20%5CLARGE%20&amp;plus;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579" y="5278753"/>
            <a:ext cx="25717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hteck 21"/>
          <p:cNvSpPr/>
          <p:nvPr/>
        </p:nvSpPr>
        <p:spPr>
          <a:xfrm>
            <a:off x="932828" y="4793195"/>
            <a:ext cx="8283948" cy="1190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3" name="Textfeld 22"/>
          <p:cNvSpPr txBox="1"/>
          <p:nvPr/>
        </p:nvSpPr>
        <p:spPr>
          <a:xfrm>
            <a:off x="1485056" y="6330302"/>
            <a:ext cx="7473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`</a:t>
            </a:r>
            <a:r>
              <a:rPr lang="de-CH" sz="2800" dirty="0" err="1" smtClean="0"/>
              <a:t>concept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</a:t>
            </a:r>
            <a:r>
              <a:rPr lang="de-CH" sz="2800" dirty="0" err="1" smtClean="0"/>
              <a:t>truncation</a:t>
            </a:r>
            <a:r>
              <a:rPr lang="de-CH" sz="2800" dirty="0" smtClean="0"/>
              <a:t>’ </a:t>
            </a:r>
            <a:r>
              <a:rPr lang="de-CH" sz="2000" dirty="0" smtClean="0"/>
              <a:t>[CS, </a:t>
            </a:r>
            <a:r>
              <a:rPr lang="de-CH" sz="2000" dirty="0" err="1" smtClean="0"/>
              <a:t>PhD</a:t>
            </a:r>
            <a:r>
              <a:rPr lang="de-CH" sz="2000" dirty="0" smtClean="0"/>
              <a:t> </a:t>
            </a:r>
            <a:r>
              <a:rPr lang="de-CH" sz="2000" dirty="0" err="1" smtClean="0"/>
              <a:t>thesis</a:t>
            </a:r>
            <a:r>
              <a:rPr lang="de-CH" sz="2000" dirty="0" smtClean="0"/>
              <a:t>, ETH </a:t>
            </a:r>
            <a:r>
              <a:rPr lang="de-CH" sz="2000" dirty="0" err="1" smtClean="0"/>
              <a:t>Zurich</a:t>
            </a:r>
            <a:r>
              <a:rPr lang="de-CH" sz="2000" dirty="0" smtClean="0"/>
              <a:t>, 2014]</a:t>
            </a:r>
          </a:p>
        </p:txBody>
      </p:sp>
    </p:spTree>
    <p:extLst>
      <p:ext uri="{BB962C8B-B14F-4D97-AF65-F5344CB8AC3E}">
        <p14:creationId xmlns:p14="http://schemas.microsoft.com/office/powerpoint/2010/main" val="28161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22" grpId="0" animBg="1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39" y="4355900"/>
            <a:ext cx="4657725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95896" y="111554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4" name="Picture 6" descr="http://latex.codecogs.com/png.latex?%5CLARGE%20%5Cdpi%7B150%7D%20%5Cwedge%5E3%5b%5Cmathcal%7BH%7D_6%5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968" y="972136"/>
            <a:ext cx="10668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latex.codecogs.com/png.latex?%5CLARGE%20%5Cdpi%7B150%7D%20%5Clambda_1+%5Clambda_6%20=%20%5Clambda_2+%5Clambda_5%20=%20%5Clambda_3+%5Clambda_4%20=%2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368" y="1763613"/>
            <a:ext cx="54387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://latex.codecogs.com/png.latex?%5CLARGE%20%5Cdpi%7B150%7D%20D%5E%7B%286%29%7D%20:=%20%5Clambda_5%20+%5Clambda_6-%5Clambda_4%20%5Cgeq%2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264" y="2339677"/>
            <a:ext cx="4171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hteck 10"/>
          <p:cNvSpPr/>
          <p:nvPr/>
        </p:nvSpPr>
        <p:spPr>
          <a:xfrm>
            <a:off x="2200929" y="1619597"/>
            <a:ext cx="5991651" cy="13681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Freihandform 12"/>
          <p:cNvSpPr/>
          <p:nvPr/>
        </p:nvSpPr>
        <p:spPr>
          <a:xfrm>
            <a:off x="2100939" y="3601830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7184" name="Picture 16" descr="http://latex.codecogs.com/png.latex?%5CLARGE%20%5Cdpi%7B150%7D%200%5Cleq%20D%5E%7B%286%29%7D%28%5Cdelta%29%20=%20%5Cfrac%7B4510%7D%7B59049%7D%5C,%5Cdelta%5E8%20+%20O%28%5Cdelta%5E%7B10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189" y="6372125"/>
            <a:ext cx="53721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Gerade Verbindung mit Pfeil 6"/>
          <p:cNvCxnSpPr/>
          <p:nvPr/>
        </p:nvCxnSpPr>
        <p:spPr>
          <a:xfrm flipH="1" flipV="1">
            <a:off x="7448091" y="3027759"/>
            <a:ext cx="936104" cy="17281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7166604" y="4800680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r</a:t>
            </a:r>
            <a:r>
              <a:rPr lang="de-CH" sz="2800" dirty="0" smtClean="0"/>
              <a:t>elevant </a:t>
            </a:r>
            <a:r>
              <a:rPr lang="de-CH" sz="2800" dirty="0" err="1" smtClean="0"/>
              <a:t>as</a:t>
            </a:r>
            <a:r>
              <a:rPr lang="de-CH" sz="2800" dirty="0" smtClean="0"/>
              <a:t> </a:t>
            </a:r>
            <a:r>
              <a:rPr lang="de-CH" sz="2800" dirty="0" err="1" smtClean="0"/>
              <a:t>long</a:t>
            </a:r>
            <a:r>
              <a:rPr lang="de-CH" sz="2800" dirty="0" smtClean="0"/>
              <a:t> </a:t>
            </a:r>
          </a:p>
          <a:p>
            <a:r>
              <a:rPr lang="de-CH" sz="2800" dirty="0" err="1" smtClean="0"/>
              <a:t>as</a:t>
            </a:r>
            <a:endParaRPr lang="de-CH" sz="2800" dirty="0"/>
          </a:p>
        </p:txBody>
      </p:sp>
      <p:pic>
        <p:nvPicPr>
          <p:cNvPr id="7186" name="Picture 18" descr="http://latex.codecogs.com/png.latex?%5CLARGE%20%5Cdpi%7B150%7D%20%5Clambda_7%20%5Csim%20c%5C,%5Cdelta%5E8%5Capprox%20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608" y="5277733"/>
            <a:ext cx="220980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Freihandform 22"/>
          <p:cNvSpPr/>
          <p:nvPr/>
        </p:nvSpPr>
        <p:spPr>
          <a:xfrm rot="9308045">
            <a:off x="7296455" y="6016801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473619" y="6255384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/>
              <a:t>l</a:t>
            </a:r>
            <a:r>
              <a:rPr lang="de-CH" sz="2800" dirty="0" err="1" smtClean="0"/>
              <a:t>ower</a:t>
            </a:r>
            <a:r>
              <a:rPr lang="de-CH" sz="2800" dirty="0" smtClean="0"/>
              <a:t> </a:t>
            </a:r>
            <a:r>
              <a:rPr lang="de-CH" sz="2800" dirty="0" err="1" smtClean="0"/>
              <a:t>bound</a:t>
            </a:r>
            <a:r>
              <a:rPr lang="de-CH" sz="2800" dirty="0" smtClean="0"/>
              <a:t> on </a:t>
            </a:r>
          </a:p>
          <a:p>
            <a:pPr algn="ctr"/>
            <a:r>
              <a:rPr lang="de-CH" sz="2800" dirty="0" err="1"/>
              <a:t>p</a:t>
            </a:r>
            <a:r>
              <a:rPr lang="de-CH" sz="2800" dirty="0" err="1" smtClean="0"/>
              <a:t>inning</a:t>
            </a:r>
            <a:r>
              <a:rPr lang="de-CH" sz="2800" dirty="0" smtClean="0"/>
              <a:t> </a:t>
            </a:r>
            <a:r>
              <a:rPr lang="de-CH" sz="2800" dirty="0" err="1" smtClean="0"/>
              <a:t>order</a:t>
            </a:r>
            <a:endParaRPr lang="de-CH" sz="2800" dirty="0"/>
          </a:p>
        </p:txBody>
      </p:sp>
      <p:pic>
        <p:nvPicPr>
          <p:cNvPr id="8194" name="Picture 2" descr="http://latex.codecogs.com/png.latex?%5CLARGE%20%5Cdpi%7B120%7D%20%5Cmathcal%7BP%7D_%7B3,6%7D%5C,%5C,%5Crightarrow%20%5C,%5C,3-%5Cmbox%7Bdim%20polytope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866" y="3568005"/>
            <a:ext cx="35337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Gerade Verbindung mit Pfeil 17"/>
          <p:cNvCxnSpPr/>
          <p:nvPr/>
        </p:nvCxnSpPr>
        <p:spPr>
          <a:xfrm>
            <a:off x="1380317" y="5075981"/>
            <a:ext cx="2579875" cy="42082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latex.codecogs.com/png.latex?%5CLARGE%20%5Cdpi%7B120%7D%20%28%5Clambda_4,%5Clambda_5,%5Clambda_6%29%28%5Cdelta%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94" y="4633992"/>
            <a:ext cx="17716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63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1" grpId="0"/>
      <p:bldP spid="23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91840" y="912716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4" name="Picture 2" descr="http://latex.codecogs.com/png.latex?%5CLARGE%20%5Cdpi%7B150%7D%20%5Cwedge%5E3%5b%5Cmathcal%7BH%7D_7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717347"/>
            <a:ext cx="10668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5546604" y="2727889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r</a:t>
            </a:r>
            <a:r>
              <a:rPr lang="de-CH" sz="2800" dirty="0" smtClean="0"/>
              <a:t>elevant </a:t>
            </a:r>
            <a:r>
              <a:rPr lang="de-CH" sz="2800" dirty="0" err="1" smtClean="0"/>
              <a:t>as</a:t>
            </a:r>
            <a:r>
              <a:rPr lang="de-CH" sz="2800" dirty="0" smtClean="0"/>
              <a:t> </a:t>
            </a:r>
            <a:r>
              <a:rPr lang="de-CH" sz="2800" dirty="0" err="1" smtClean="0"/>
              <a:t>long</a:t>
            </a:r>
            <a:r>
              <a:rPr lang="de-CH" sz="2800" dirty="0" smtClean="0"/>
              <a:t> </a:t>
            </a:r>
          </a:p>
          <a:p>
            <a:r>
              <a:rPr lang="de-CH" sz="2800" dirty="0" err="1" smtClean="0"/>
              <a:t>as</a:t>
            </a:r>
            <a:endParaRPr lang="de-CH" sz="2800" dirty="0"/>
          </a:p>
        </p:txBody>
      </p:sp>
      <p:pic>
        <p:nvPicPr>
          <p:cNvPr id="8200" name="Picture 8" descr="http://latex.codecogs.com/png.latex?%5CLARGE%20%5Cdpi%7B150%7D%20%5Clambda_8%20%5Csim%20k%20%5Cdelta%5E%7B10%7D%5Capprox%2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299" y="3204942"/>
            <a:ext cx="233362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Gerade Verbindung mit Pfeil 9"/>
          <p:cNvCxnSpPr/>
          <p:nvPr/>
        </p:nvCxnSpPr>
        <p:spPr>
          <a:xfrm flipH="1" flipV="1">
            <a:off x="3530912" y="912717"/>
            <a:ext cx="3211600" cy="14989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ihandform 10"/>
          <p:cNvSpPr/>
          <p:nvPr/>
        </p:nvSpPr>
        <p:spPr>
          <a:xfrm rot="5400000">
            <a:off x="6356764" y="444532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844665" y="5706145"/>
            <a:ext cx="2611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b="1" dirty="0" err="1" smtClean="0"/>
              <a:t>quasipinning</a:t>
            </a:r>
            <a:endParaRPr lang="de-CH" sz="2800" b="1" dirty="0"/>
          </a:p>
        </p:txBody>
      </p:sp>
      <p:sp>
        <p:nvSpPr>
          <p:cNvPr id="12" name="Rechteck 11"/>
          <p:cNvSpPr/>
          <p:nvPr/>
        </p:nvSpPr>
        <p:spPr>
          <a:xfrm>
            <a:off x="5610853" y="5542678"/>
            <a:ext cx="2571819" cy="850153"/>
          </a:xfrm>
          <a:prstGeom prst="rect">
            <a:avLst/>
          </a:prstGeom>
          <a:noFill/>
          <a:ln w="889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LARGE%20%5Cdpi%7B120%7D%20D%5E%7B%287%29%7D_1%5C,=%5C,%5Cfrac%7B20%7D%7B2187%7D%5C,%5Cdelta%5E8%5C,+%5C,O%28%5Cdelta%5E%7B10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619" y="2411685"/>
            <a:ext cx="33909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LARGE%20%5Cdpi%7B120%7D%20D%5E%7B%287%29%7D_2%5C,=%5C,%5Cfrac%7B10%7D%7B243%7D%5C,%5Cdelta%5E8%5C,+%5C,O%28%5Cdelta%5E%7B10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587" y="3110806"/>
            <a:ext cx="32385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latex.codecogs.com/png.latex?%5CLARGE%20%5Cdpi%7B120%7D%20D%5E%7B%287%29%7D_3%5C,=%5C,%5Cfrac%7B50%7D%7B2187%7D%5C,%5Cdelta%5E8%5C,+%5C,O%28%5Cdelta%5E%7B10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587" y="3834216"/>
            <a:ext cx="33909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LARGE%20%5Cdpi%7B120%7D%20D%5E%7B%287%29%7D_4%5C,=%5C,%5Cfrac%7B2890%7D%7B59049%7D%5C,%5Cdelta%5E8%5C,+%5C,O%28%5Cdelta%5E%7B10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619" y="4610505"/>
            <a:ext cx="35433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hteck 13"/>
          <p:cNvSpPr/>
          <p:nvPr/>
        </p:nvSpPr>
        <p:spPr>
          <a:xfrm>
            <a:off x="3594117" y="6658793"/>
            <a:ext cx="67687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CH" sz="2800" dirty="0" smtClean="0"/>
              <a:t>Phys. </a:t>
            </a:r>
            <a:r>
              <a:rPr lang="de-CH" sz="2800" dirty="0" err="1" smtClean="0"/>
              <a:t>Rev</a:t>
            </a:r>
            <a:r>
              <a:rPr lang="de-CH" sz="2800" dirty="0" smtClean="0"/>
              <a:t>. </a:t>
            </a:r>
            <a:r>
              <a:rPr lang="de-CH" sz="2800" dirty="0" err="1" smtClean="0"/>
              <a:t>Lett</a:t>
            </a:r>
            <a:r>
              <a:rPr lang="de-CH" sz="2800" dirty="0" smtClean="0"/>
              <a:t>. </a:t>
            </a:r>
            <a:r>
              <a:rPr lang="de-CH" sz="2800" b="1" dirty="0" smtClean="0"/>
              <a:t>110</a:t>
            </a:r>
            <a:r>
              <a:rPr lang="de-CH" sz="2800" dirty="0" smtClean="0"/>
              <a:t>,  040404 (2013</a:t>
            </a:r>
            <a:r>
              <a:rPr lang="de-CH" sz="2800" dirty="0"/>
              <a:t>)</a:t>
            </a:r>
          </a:p>
        </p:txBody>
      </p:sp>
      <p:pic>
        <p:nvPicPr>
          <p:cNvPr id="15" name="Picture 2" descr="C:\Users\Christian\Desktop\Highlight Physics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717" y="6891048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Christian\Desktop\Highlight EditorsSuggesti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395" y="6891048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43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3" grpId="0"/>
      <p:bldP spid="12" grpId="0" animBg="1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07864" y="471515"/>
            <a:ext cx="1872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H</a:t>
            </a:r>
            <a:r>
              <a:rPr lang="de-CH" sz="2800" dirty="0" err="1" smtClean="0"/>
              <a:t>ow</a:t>
            </a:r>
            <a:r>
              <a:rPr lang="de-CH" sz="2800" dirty="0" smtClean="0"/>
              <a:t> </a:t>
            </a:r>
            <a:r>
              <a:rPr lang="de-CH" sz="2800" dirty="0" err="1" smtClean="0"/>
              <a:t>about</a:t>
            </a:r>
            <a:endParaRPr lang="de-CH" sz="2800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1655936" y="1051430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i</a:t>
            </a:r>
            <a:r>
              <a:rPr lang="de-CH" sz="2800" dirty="0" smtClean="0"/>
              <a:t>ntermediate </a:t>
            </a:r>
            <a:r>
              <a:rPr lang="de-CH" sz="2800" dirty="0" err="1" smtClean="0"/>
              <a:t>couplings</a:t>
            </a:r>
            <a:r>
              <a:rPr lang="de-CH" sz="2800" dirty="0" smtClean="0"/>
              <a:t>?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655936" y="1592758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more</a:t>
            </a:r>
            <a:r>
              <a:rPr lang="de-CH" sz="2800" dirty="0" smtClean="0"/>
              <a:t> </a:t>
            </a:r>
            <a:r>
              <a:rPr lang="de-CH" sz="2800" dirty="0" err="1" smtClean="0"/>
              <a:t>particles</a:t>
            </a:r>
            <a:r>
              <a:rPr lang="de-CH" sz="2800" dirty="0" smtClean="0"/>
              <a:t>?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675824" y="2205890"/>
            <a:ext cx="478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h</a:t>
            </a:r>
            <a:r>
              <a:rPr lang="de-CH" sz="2800" dirty="0" err="1" smtClean="0"/>
              <a:t>igher</a:t>
            </a:r>
            <a:r>
              <a:rPr lang="de-CH" sz="2800" dirty="0" smtClean="0"/>
              <a:t> </a:t>
            </a:r>
            <a:r>
              <a:rPr lang="de-CH" sz="2800" dirty="0" err="1" smtClean="0"/>
              <a:t>spatial</a:t>
            </a:r>
            <a:r>
              <a:rPr lang="de-CH" sz="2800" dirty="0" smtClean="0"/>
              <a:t> </a:t>
            </a:r>
            <a:r>
              <a:rPr lang="de-CH" sz="2800" dirty="0" err="1" smtClean="0"/>
              <a:t>dimensions</a:t>
            </a:r>
            <a:r>
              <a:rPr lang="de-CH" sz="2800" dirty="0" smtClean="0"/>
              <a:t>?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989768" y="2938154"/>
            <a:ext cx="6688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After all, </a:t>
            </a:r>
            <a:r>
              <a:rPr lang="de-CH" sz="2800" dirty="0" err="1" smtClean="0"/>
              <a:t>how</a:t>
            </a:r>
            <a:r>
              <a:rPr lang="de-CH" sz="2800" dirty="0" smtClean="0"/>
              <a:t> </a:t>
            </a:r>
            <a:r>
              <a:rPr lang="de-CH" sz="2800" dirty="0" err="1" smtClean="0">
                <a:solidFill>
                  <a:srgbClr val="FF0000"/>
                </a:solidFill>
              </a:rPr>
              <a:t>nontrivial</a:t>
            </a:r>
            <a:r>
              <a:rPr lang="de-CH" sz="2800" dirty="0" smtClean="0"/>
              <a:t> </a:t>
            </a:r>
            <a:r>
              <a:rPr lang="de-CH" sz="2800" dirty="0" err="1" smtClean="0"/>
              <a:t>are</a:t>
            </a:r>
            <a:r>
              <a:rPr lang="de-CH" sz="2800" dirty="0" smtClean="0"/>
              <a:t> </a:t>
            </a:r>
            <a:r>
              <a:rPr lang="de-CH" sz="2800" dirty="0" err="1" smtClean="0"/>
              <a:t>these</a:t>
            </a:r>
            <a:r>
              <a:rPr lang="de-CH" sz="2800" dirty="0" smtClean="0"/>
              <a:t> </a:t>
            </a:r>
            <a:r>
              <a:rPr lang="de-CH" sz="2800" dirty="0" err="1" smtClean="0"/>
              <a:t>findings</a:t>
            </a:r>
            <a:r>
              <a:rPr lang="de-CH" sz="2800" dirty="0" smtClean="0"/>
              <a:t>?: </a:t>
            </a:r>
          </a:p>
        </p:txBody>
      </p:sp>
      <p:sp>
        <p:nvSpPr>
          <p:cNvPr id="9" name="Rechteck 8"/>
          <p:cNvSpPr/>
          <p:nvPr/>
        </p:nvSpPr>
        <p:spPr>
          <a:xfrm>
            <a:off x="1655936" y="4617492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1" name="Gerade Verbindung mit Pfeil 10"/>
          <p:cNvCxnSpPr/>
          <p:nvPr/>
        </p:nvCxnSpPr>
        <p:spPr>
          <a:xfrm flipV="1">
            <a:off x="1655936" y="3914568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>
            <a:off x="1439435" y="6435563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647" y="3754815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253" y="6623329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gelmäßiges Fünfeck 14"/>
          <p:cNvSpPr/>
          <p:nvPr/>
        </p:nvSpPr>
        <p:spPr>
          <a:xfrm rot="1657296">
            <a:off x="1522112" y="4748939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Textfeld 17"/>
          <p:cNvSpPr txBox="1"/>
          <p:nvPr/>
        </p:nvSpPr>
        <p:spPr>
          <a:xfrm>
            <a:off x="1244030" y="6453753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19" name="Textfeld 18"/>
          <p:cNvSpPr txBox="1"/>
          <p:nvPr/>
        </p:nvSpPr>
        <p:spPr>
          <a:xfrm>
            <a:off x="1237248" y="4355882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20" name="Textfeld 19"/>
          <p:cNvSpPr txBox="1"/>
          <p:nvPr/>
        </p:nvSpPr>
        <p:spPr>
          <a:xfrm>
            <a:off x="3526685" y="6435563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21" name="Freihandform 20"/>
          <p:cNvSpPr/>
          <p:nvPr/>
        </p:nvSpPr>
        <p:spPr>
          <a:xfrm>
            <a:off x="1607043" y="4531671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3076" name="Picture 4" descr="https://latex.codecogs.com/png.latex?%5Cdpi%7B120%7D%20%5CLARGE%20%5Cmbox%7Bdist%7D%28%5Cvec%7B%5Clambda%7D%2C%5Cpartial%20P%29%20%5Cll%20%5Cmbox%7Bdist%7D%28%5Cvec%7B%5Clambda%7D%2C%5Cpartial%5CSigma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200" y="4053774"/>
            <a:ext cx="34194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feld 22"/>
          <p:cNvSpPr txBox="1"/>
          <p:nvPr/>
        </p:nvSpPr>
        <p:spPr>
          <a:xfrm>
            <a:off x="7019387" y="3652732"/>
            <a:ext cx="822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>
                <a:solidFill>
                  <a:srgbClr val="FF0000"/>
                </a:solidFill>
              </a:rPr>
              <a:t>???</a:t>
            </a:r>
            <a:r>
              <a:rPr lang="de-CH" sz="2800" dirty="0" smtClean="0"/>
              <a:t> </a:t>
            </a:r>
          </a:p>
        </p:txBody>
      </p:sp>
      <p:pic>
        <p:nvPicPr>
          <p:cNvPr id="3078" name="Picture 6" descr="https://latex.codecogs.com/png.latex?%5Cdpi%7B120%7D%20%5CLARGE%20Q%5C%2C%5Csim%5C%2C-%5Cmbox%7BLog%7D_%7B10%7D%5Cleft%28%20%5Cfrac%7B%5Cmbox%7Bdist%7D%28%5Cvec%7B%5Clambda%7D%2C%5Cpartial%20P%29%7D%7B%5Cmbox%7Bdist%7D%28%5Cvec%7B%5Clambda%7D%2C%5Cpartial%5CSigma%29%7D%5Cright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352" y="4879102"/>
            <a:ext cx="3800475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feld 24"/>
          <p:cNvSpPr txBox="1"/>
          <p:nvPr/>
        </p:nvSpPr>
        <p:spPr>
          <a:xfrm>
            <a:off x="5214182" y="6185478"/>
            <a:ext cx="4432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</a:t>
            </a:r>
            <a:r>
              <a:rPr lang="de-CH" sz="2000" dirty="0" err="1" smtClean="0"/>
              <a:t>F.Tennie</a:t>
            </a:r>
            <a:r>
              <a:rPr lang="de-CH" sz="2000" dirty="0" smtClean="0"/>
              <a:t>, </a:t>
            </a:r>
            <a:r>
              <a:rPr lang="de-CH" sz="2000" dirty="0" err="1" smtClean="0"/>
              <a:t>V.Vedral</a:t>
            </a:r>
            <a:r>
              <a:rPr lang="de-CH" sz="2000" dirty="0" smtClean="0"/>
              <a:t>, CS, arXiv:1509.00358]</a:t>
            </a:r>
          </a:p>
        </p:txBody>
      </p:sp>
      <p:pic>
        <p:nvPicPr>
          <p:cNvPr id="3084" name="Picture 12" descr="https://latex.codecogs.com/png.latex?%5Cdpi%7B200%7D%20%5CLARGE%20%5CSigm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967" y="5823527"/>
            <a:ext cx="3238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latex.codecogs.com/png.latex?%5Cdpi%7B200%7D%20%5CLARGE%20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409" y="4937839"/>
            <a:ext cx="3905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95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 animBg="1"/>
      <p:bldP spid="15" grpId="0" animBg="1"/>
      <p:bldP spid="18" grpId="0"/>
      <p:bldP spid="19" grpId="0"/>
      <p:bldP spid="20" grpId="0"/>
      <p:bldP spid="21" grpId="0" animBg="1"/>
      <p:bldP spid="23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619959" y="225538"/>
            <a:ext cx="3744416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C:\Users\CS\Desktop\g898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777" y="407151"/>
            <a:ext cx="3388779" cy="211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/>
          <p:cNvSpPr/>
          <p:nvPr/>
        </p:nvSpPr>
        <p:spPr>
          <a:xfrm>
            <a:off x="3646246" y="4080722"/>
            <a:ext cx="3356628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 descr="C:\Users\CS\Dropbox\collaborations\FT &amp; CS\NHarmonium\PRA paper\part1\Graphics\QN1dn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976" y="4152730"/>
            <a:ext cx="312666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935856" y="864609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i</a:t>
            </a:r>
            <a:r>
              <a:rPr lang="de-CH" sz="2800" dirty="0" smtClean="0"/>
              <a:t>ntermediate </a:t>
            </a:r>
          </a:p>
          <a:p>
            <a:r>
              <a:rPr lang="de-CH" sz="2800" dirty="0" err="1" smtClean="0"/>
              <a:t>couplings</a:t>
            </a:r>
            <a:r>
              <a:rPr lang="de-CH" sz="2800" dirty="0"/>
              <a:t>:</a:t>
            </a:r>
            <a:endParaRPr lang="de-CH" sz="2800" dirty="0" smtClean="0"/>
          </a:p>
        </p:txBody>
      </p:sp>
      <p:sp>
        <p:nvSpPr>
          <p:cNvPr id="7" name="Textfeld 6"/>
          <p:cNvSpPr txBox="1"/>
          <p:nvPr/>
        </p:nvSpPr>
        <p:spPr>
          <a:xfrm>
            <a:off x="917664" y="2996567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m</a:t>
            </a:r>
            <a:r>
              <a:rPr lang="de-CH" sz="2800" dirty="0" err="1" smtClean="0"/>
              <a:t>ore</a:t>
            </a:r>
            <a:r>
              <a:rPr lang="de-CH" sz="2800" dirty="0" smtClean="0"/>
              <a:t> </a:t>
            </a:r>
            <a:r>
              <a:rPr lang="de-CH" sz="2800" dirty="0" err="1" smtClean="0"/>
              <a:t>particles</a:t>
            </a:r>
            <a:r>
              <a:rPr lang="de-CH" sz="2800" dirty="0" smtClean="0"/>
              <a:t>: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92727" y="4817642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nontriviality</a:t>
            </a:r>
            <a:r>
              <a:rPr lang="de-CH" sz="2800" dirty="0" smtClean="0"/>
              <a:t>:</a:t>
            </a:r>
          </a:p>
        </p:txBody>
      </p:sp>
      <p:pic>
        <p:nvPicPr>
          <p:cNvPr id="4101" name="Picture 5" descr="https://latex.codecogs.com/png.latex?%5Cdpi%7B120%7D%20%5CLARGE%20D_%7Bmin%7D%5C%2C%5Csim%5C%2C%5Cdelta%5E%7B2N%7D%5Cquad%5Cmbox%7Bfor%7D%5C%2CN%5Cgeq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976" y="3086726"/>
            <a:ext cx="328612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https://latex.codecogs.com/png.latex?%5Cdpi%7B120%7D%20%5CLARGE%20%5Cfrac%7B%5Cmbox%7Bdist%7D%28%5Cvec%7B%5Clambda%7D%2C%5Cpartial%20P%29%7D%7B%5Cmbox%7Bdist%7D%28%5Cvec%7B%5Clambda%7D%2C%5Cpartial%20%5CSigma%29%7D%5C%2C%5Csim%5C%2C%5Cdelta%5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584" y="4888424"/>
            <a:ext cx="2314575" cy="90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hteck 10"/>
          <p:cNvSpPr/>
          <p:nvPr/>
        </p:nvSpPr>
        <p:spPr>
          <a:xfrm>
            <a:off x="7364375" y="4765827"/>
            <a:ext cx="2572482" cy="1190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Rechteck 11"/>
          <p:cNvSpPr/>
          <p:nvPr/>
        </p:nvSpPr>
        <p:spPr>
          <a:xfrm>
            <a:off x="3656574" y="2960668"/>
            <a:ext cx="3484180" cy="5950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741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/>
      <p:bldP spid="8" grpId="0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393078" y="1763613"/>
            <a:ext cx="7136788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feld 1"/>
          <p:cNvSpPr txBox="1"/>
          <p:nvPr/>
        </p:nvSpPr>
        <p:spPr>
          <a:xfrm>
            <a:off x="981782" y="899517"/>
            <a:ext cx="6074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higher</a:t>
            </a:r>
            <a:r>
              <a:rPr lang="de-CH" sz="2800" dirty="0" smtClean="0"/>
              <a:t> </a:t>
            </a:r>
            <a:r>
              <a:rPr lang="de-CH" sz="2800" dirty="0" err="1" smtClean="0"/>
              <a:t>spatial</a:t>
            </a:r>
            <a:r>
              <a:rPr lang="de-CH" sz="2800" dirty="0"/>
              <a:t> </a:t>
            </a:r>
            <a:r>
              <a:rPr lang="de-CH" sz="2800" dirty="0" err="1" smtClean="0"/>
              <a:t>dimensions</a:t>
            </a:r>
            <a:r>
              <a:rPr lang="de-CH" sz="2800" dirty="0" smtClean="0"/>
              <a:t> &amp; </a:t>
            </a:r>
            <a:r>
              <a:rPr lang="de-CH" sz="2800" dirty="0" err="1" smtClean="0"/>
              <a:t>crossovers</a:t>
            </a:r>
            <a:r>
              <a:rPr lang="de-CH" sz="2800" dirty="0" smtClean="0"/>
              <a:t>:</a:t>
            </a:r>
          </a:p>
        </p:txBody>
      </p:sp>
      <p:pic>
        <p:nvPicPr>
          <p:cNvPr id="5122" name="Picture 2" descr="C:\Users\CS\Desktop\page1-98-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128" y="2009056"/>
            <a:ext cx="6192688" cy="247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2304008" y="5003973"/>
            <a:ext cx="6074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… </a:t>
            </a:r>
            <a:r>
              <a:rPr lang="de-CH" sz="2800" dirty="0" err="1" smtClean="0"/>
              <a:t>many</a:t>
            </a:r>
            <a:r>
              <a:rPr lang="de-CH" sz="2800" dirty="0" smtClean="0"/>
              <a:t> </a:t>
            </a:r>
            <a:r>
              <a:rPr lang="de-CH" sz="2800" dirty="0" err="1" smtClean="0"/>
              <a:t>further</a:t>
            </a:r>
            <a:r>
              <a:rPr lang="de-CH" sz="2800" dirty="0" smtClean="0"/>
              <a:t> </a:t>
            </a:r>
            <a:r>
              <a:rPr lang="de-CH" sz="2800" dirty="0" err="1" smtClean="0"/>
              <a:t>plots</a:t>
            </a:r>
            <a:r>
              <a:rPr lang="de-CH" sz="2800" dirty="0" smtClean="0"/>
              <a:t> …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556295" y="5779536"/>
            <a:ext cx="6508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</a:t>
            </a:r>
            <a:r>
              <a:rPr lang="de-CH" sz="2000" dirty="0" err="1" smtClean="0"/>
              <a:t>F.Tennie</a:t>
            </a:r>
            <a:r>
              <a:rPr lang="de-CH" sz="2000" dirty="0" smtClean="0"/>
              <a:t>, </a:t>
            </a:r>
            <a:r>
              <a:rPr lang="de-CH" sz="2000" dirty="0" err="1" smtClean="0"/>
              <a:t>D.Ebler</a:t>
            </a:r>
            <a:r>
              <a:rPr lang="de-CH" sz="2000" dirty="0" smtClean="0"/>
              <a:t>, </a:t>
            </a:r>
            <a:r>
              <a:rPr lang="de-CH" sz="2000" dirty="0" err="1" smtClean="0"/>
              <a:t>V.Vedral</a:t>
            </a:r>
            <a:r>
              <a:rPr lang="de-CH" sz="2000" dirty="0" smtClean="0"/>
              <a:t>, CS, </a:t>
            </a:r>
            <a:r>
              <a:rPr lang="de-CH" sz="2000" dirty="0" err="1" smtClean="0"/>
              <a:t>soon</a:t>
            </a:r>
            <a:r>
              <a:rPr lang="de-CH" sz="2000" dirty="0" smtClean="0"/>
              <a:t> on </a:t>
            </a:r>
            <a:r>
              <a:rPr lang="de-CH" sz="2000" dirty="0" err="1" smtClean="0"/>
              <a:t>the</a:t>
            </a:r>
            <a:r>
              <a:rPr lang="de-CH" sz="2000" dirty="0" smtClean="0"/>
              <a:t> </a:t>
            </a:r>
            <a:r>
              <a:rPr lang="de-CH" sz="2000" dirty="0" err="1" smtClean="0"/>
              <a:t>arXiv</a:t>
            </a:r>
            <a:r>
              <a:rPr lang="de-CH" sz="2000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86083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32889" y="323453"/>
            <a:ext cx="310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u="sng" dirty="0" smtClean="0">
                <a:solidFill>
                  <a:srgbClr val="FF0000"/>
                </a:solidFill>
              </a:rPr>
              <a:t>Hubbard </a:t>
            </a:r>
            <a:r>
              <a:rPr lang="de-CH" sz="3600" u="sng" dirty="0" err="1" smtClean="0">
                <a:solidFill>
                  <a:srgbClr val="FF0000"/>
                </a:solidFill>
              </a:rPr>
              <a:t>model</a:t>
            </a:r>
            <a:endParaRPr lang="de-CH" sz="3600" u="sng" dirty="0">
              <a:solidFill>
                <a:srgbClr val="FF0000"/>
              </a:solidFill>
            </a:endParaRPr>
          </a:p>
        </p:txBody>
      </p:sp>
      <p:pic>
        <p:nvPicPr>
          <p:cNvPr id="9220" name="Picture 4" descr="http://latex.codecogs.com/png.latex?%5Cdpi%7B120%7D%20%5CLARGE%20H%20%5C%2C%3D%5C%2C%20-t%20%5Csum_%7B%5Clangle%20i%20j%5Crangle%7D%5Csum_%7B%5Csigma%7D%28c_%7Bi%5Csigma%7D%5E%5Cdagger%20c_%7Bj%5Csigma%7D&amp;plus;h.c.%29%5C%2C%5C%2C&amp;plus;%5C%2C%5C%2CU%5C%2C%5Csum_i%20n_%7Bi%5Cuparrow%7Dn_%7Bi%5Cdownarrow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54" y="1187549"/>
            <a:ext cx="606742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244" y="2871582"/>
            <a:ext cx="2847012" cy="1955308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920" y="2871582"/>
            <a:ext cx="2923247" cy="1968941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051933" y="4911387"/>
            <a:ext cx="2121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g</a:t>
            </a:r>
            <a:r>
              <a:rPr lang="de-CH" sz="2800" dirty="0" err="1" smtClean="0"/>
              <a:t>round</a:t>
            </a:r>
            <a:r>
              <a:rPr lang="de-CH" sz="2800" dirty="0" smtClean="0"/>
              <a:t> </a:t>
            </a:r>
            <a:r>
              <a:rPr lang="de-CH" sz="2800" dirty="0" err="1" smtClean="0"/>
              <a:t>state</a:t>
            </a:r>
            <a:endParaRPr lang="de-CH" sz="2800" dirty="0"/>
          </a:p>
        </p:txBody>
      </p:sp>
      <p:sp>
        <p:nvSpPr>
          <p:cNvPr id="8" name="Textfeld 7"/>
          <p:cNvSpPr txBox="1"/>
          <p:nvPr/>
        </p:nvSpPr>
        <p:spPr>
          <a:xfrm>
            <a:off x="6079654" y="4874563"/>
            <a:ext cx="2121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excited</a:t>
            </a:r>
            <a:r>
              <a:rPr lang="de-CH" sz="2800" dirty="0" smtClean="0"/>
              <a:t> </a:t>
            </a:r>
            <a:r>
              <a:rPr lang="de-CH" sz="2800" dirty="0" err="1" smtClean="0"/>
              <a:t>state</a:t>
            </a:r>
            <a:endParaRPr lang="de-CH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1148370" y="5580037"/>
            <a:ext cx="53743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 smtClean="0"/>
              <a:t>pinning</a:t>
            </a:r>
            <a:r>
              <a:rPr lang="de-CH" sz="2800" dirty="0" smtClean="0"/>
              <a:t> </a:t>
            </a:r>
            <a:r>
              <a:rPr lang="de-CH" sz="2800" dirty="0" err="1" smtClean="0"/>
              <a:t>requires</a:t>
            </a:r>
            <a:r>
              <a:rPr lang="de-CH" sz="2800" dirty="0" smtClean="0"/>
              <a:t> </a:t>
            </a:r>
            <a:r>
              <a:rPr lang="de-CH" sz="2800" dirty="0" err="1" smtClean="0"/>
              <a:t>symmetries</a:t>
            </a:r>
            <a:r>
              <a:rPr lang="de-CH" sz="2800" dirty="0" smtClean="0"/>
              <a:t>:</a:t>
            </a:r>
            <a:endParaRPr lang="de-CH" dirty="0"/>
          </a:p>
        </p:txBody>
      </p:sp>
      <p:pic>
        <p:nvPicPr>
          <p:cNvPr id="10" name="Picture 14" descr="http://latex.codecogs.com/png.latex?%5Cdpi%7B100%7D%20%5CLARGE%20%5Cwedge%5E3%5B%5Cmathcal%7BH%7D_6%5D%20%3D%20%5Cbigoplus_%7BS%3D-%5Cfrac%7B3%7D%7B2%7D%7D%5E%7B%5Cfrac%7B3%7D%7B2%7D%7D%20%5Cbigoplus_%7BM%3D-%5Cfrac%7B3%7D%7B2%7D%7D%5E%7B%5Cfrac%7B3%7D%7B2%7D%7D%20%5Cbigoplus_%7BK%3D-1%7D%5E%7B1%7D%20%5C%2C%5Cmathcal%7BH%7D%5E%7B%283%29%7D_%7BS%2CM%2CK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369" y="6380397"/>
            <a:ext cx="376237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feld 10"/>
          <p:cNvSpPr txBox="1"/>
          <p:nvPr/>
        </p:nvSpPr>
        <p:spPr>
          <a:xfrm>
            <a:off x="1332129" y="1968600"/>
            <a:ext cx="44920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smtClean="0"/>
              <a:t>e.g. 3 </a:t>
            </a:r>
            <a:r>
              <a:rPr lang="de-CH" sz="2800" dirty="0" err="1" smtClean="0"/>
              <a:t>electrons</a:t>
            </a:r>
            <a:r>
              <a:rPr lang="de-CH" sz="2800" dirty="0" smtClean="0"/>
              <a:t> on 3 </a:t>
            </a:r>
            <a:r>
              <a:rPr lang="de-CH" sz="2800" dirty="0" err="1" smtClean="0"/>
              <a:t>sites</a:t>
            </a:r>
            <a:r>
              <a:rPr lang="de-CH" sz="2800" dirty="0" smtClean="0"/>
              <a:t>:</a:t>
            </a:r>
            <a:endParaRPr lang="de-CH" dirty="0"/>
          </a:p>
        </p:txBody>
      </p:sp>
      <p:sp>
        <p:nvSpPr>
          <p:cNvPr id="5" name="Rectangle 4"/>
          <p:cNvSpPr/>
          <p:nvPr/>
        </p:nvSpPr>
        <p:spPr>
          <a:xfrm>
            <a:off x="5752006" y="6693372"/>
            <a:ext cx="3887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 smtClean="0"/>
              <a:t>[CS</a:t>
            </a:r>
            <a:r>
              <a:rPr lang="de-DE" sz="2000" dirty="0"/>
              <a:t>, Phys. Rev. B 92, </a:t>
            </a:r>
            <a:r>
              <a:rPr lang="de-DE" sz="2000" dirty="0" smtClean="0"/>
              <a:t>155149 (2015)]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4796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411354" y="2490164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Textfeld 8"/>
          <p:cNvSpPr txBox="1"/>
          <p:nvPr/>
        </p:nvSpPr>
        <p:spPr>
          <a:xfrm>
            <a:off x="3626612" y="1981711"/>
            <a:ext cx="1799996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 smtClean="0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pinning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259153" y="2039092"/>
            <a:ext cx="3060235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point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boundary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: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6265639" y="3678512"/>
            <a:ext cx="3334679" cy="77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r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estricted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dynamics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5" name="Freihandform 14"/>
          <p:cNvSpPr/>
          <p:nvPr/>
        </p:nvSpPr>
        <p:spPr>
          <a:xfrm>
            <a:off x="7514426" y="2761965"/>
            <a:ext cx="191191" cy="68653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1 10800"/>
              <a:gd name="f11" fmla="pin 0 f0 216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2"/>
              <a:gd name="f18" fmla="+- 21600 0 f13"/>
              <a:gd name="f19" fmla="*/ 0 f14 1"/>
              <a:gd name="f20" fmla="*/ f12 f7 1"/>
              <a:gd name="f21" fmla="*/ f18 f12 1"/>
              <a:gd name="f22" fmla="*/ f19 1 f14"/>
              <a:gd name="f23" fmla="*/ f17 f7 1"/>
              <a:gd name="f24" fmla="*/ f21 1 10800"/>
              <a:gd name="f25" fmla="*/ f22 f8 1"/>
              <a:gd name="f26" fmla="+- f13 f24 0"/>
              <a:gd name="f27" fmla="*/ f26 f8 1"/>
            </a:gdLst>
            <a:ahLst>
              <a:ahXY gdRefX="f1" minX="f4" maxX="f6" gdRefY="f0" minY="f4" maxY="f5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5" r="f23" b="f27"/>
            <a:pathLst>
              <a:path w="21600" h="21600">
                <a:moveTo>
                  <a:pt x="f12" y="f4"/>
                </a:moveTo>
                <a:lnTo>
                  <a:pt x="f12" y="f13"/>
                </a:lnTo>
                <a:lnTo>
                  <a:pt x="f4" y="f13"/>
                </a:lnTo>
                <a:lnTo>
                  <a:pt x="f6" y="f5"/>
                </a:lnTo>
                <a:lnTo>
                  <a:pt x="f5" y="f13"/>
                </a:lnTo>
                <a:lnTo>
                  <a:pt x="f17" y="f13"/>
                </a:lnTo>
                <a:lnTo>
                  <a:pt x="f17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226907" y="3635035"/>
            <a:ext cx="3064689" cy="539998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2726605" y="5951881"/>
            <a:ext cx="2700003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generalization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of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18" name="Gerade Verbindung 17"/>
          <p:cNvSpPr/>
          <p:nvPr/>
        </p:nvSpPr>
        <p:spPr>
          <a:xfrm>
            <a:off x="6265639" y="6886988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9" name="Gerade Verbindung 18"/>
          <p:cNvSpPr/>
          <p:nvPr/>
        </p:nvSpPr>
        <p:spPr>
          <a:xfrm>
            <a:off x="6265639" y="6166980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0" name="Gerade Verbindung 19"/>
          <p:cNvSpPr/>
          <p:nvPr/>
        </p:nvSpPr>
        <p:spPr>
          <a:xfrm>
            <a:off x="6265639" y="5446981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Gerade Verbindung 20"/>
          <p:cNvSpPr/>
          <p:nvPr/>
        </p:nvSpPr>
        <p:spPr>
          <a:xfrm>
            <a:off x="6535643" y="6679304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2" name="Freihandform 21"/>
          <p:cNvSpPr/>
          <p:nvPr/>
        </p:nvSpPr>
        <p:spPr>
          <a:xfrm>
            <a:off x="6445639" y="681498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3" name="Gerade Verbindung 22"/>
          <p:cNvSpPr/>
          <p:nvPr/>
        </p:nvSpPr>
        <p:spPr>
          <a:xfrm>
            <a:off x="6535643" y="5986980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4" name="Freihandform 23"/>
          <p:cNvSpPr/>
          <p:nvPr/>
        </p:nvSpPr>
        <p:spPr>
          <a:xfrm>
            <a:off x="6445639" y="6094980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5" name="Gerade Verbindung 24"/>
          <p:cNvSpPr/>
          <p:nvPr/>
        </p:nvSpPr>
        <p:spPr>
          <a:xfrm>
            <a:off x="6715643" y="5248981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6" name="Freihandform 25"/>
          <p:cNvSpPr/>
          <p:nvPr/>
        </p:nvSpPr>
        <p:spPr>
          <a:xfrm>
            <a:off x="6625638" y="5374981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grpSp>
        <p:nvGrpSpPr>
          <p:cNvPr id="27" name="Gruppieren 26"/>
          <p:cNvGrpSpPr/>
          <p:nvPr/>
        </p:nvGrpSpPr>
        <p:grpSpPr>
          <a:xfrm>
            <a:off x="6899149" y="5850367"/>
            <a:ext cx="90005" cy="539998"/>
            <a:chOff x="6929999" y="6047997"/>
            <a:chExt cx="90005" cy="539998"/>
          </a:xfrm>
        </p:grpSpPr>
        <p:sp>
          <p:nvSpPr>
            <p:cNvPr id="28" name="Gerade Verbindung 27"/>
            <p:cNvSpPr/>
            <p:nvPr/>
          </p:nvSpPr>
          <p:spPr>
            <a:xfrm flipV="1">
              <a:off x="6929999" y="6047997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29" name="Freihandform 28"/>
            <p:cNvSpPr/>
            <p:nvPr/>
          </p:nvSpPr>
          <p:spPr>
            <a:xfrm>
              <a:off x="7020004" y="6479996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grpSp>
        <p:nvGrpSpPr>
          <p:cNvPr id="30" name="Gruppieren 29"/>
          <p:cNvGrpSpPr/>
          <p:nvPr/>
        </p:nvGrpSpPr>
        <p:grpSpPr>
          <a:xfrm>
            <a:off x="6903453" y="6544018"/>
            <a:ext cx="90005" cy="539998"/>
            <a:chOff x="6929999" y="6767995"/>
            <a:chExt cx="90005" cy="539998"/>
          </a:xfrm>
        </p:grpSpPr>
        <p:sp>
          <p:nvSpPr>
            <p:cNvPr id="31" name="Gerade Verbindung 30"/>
            <p:cNvSpPr/>
            <p:nvPr/>
          </p:nvSpPr>
          <p:spPr>
            <a:xfrm flipV="1">
              <a:off x="6929999" y="6767995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32" name="Freihandform 31"/>
            <p:cNvSpPr/>
            <p:nvPr/>
          </p:nvSpPr>
          <p:spPr>
            <a:xfrm>
              <a:off x="7020004" y="7200003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sp>
        <p:nvSpPr>
          <p:cNvPr id="35" name="Textfeld 34"/>
          <p:cNvSpPr txBox="1"/>
          <p:nvPr/>
        </p:nvSpPr>
        <p:spPr>
          <a:xfrm>
            <a:off x="7885645" y="4978982"/>
            <a:ext cx="1979996" cy="77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decay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impossible</a:t>
            </a:r>
          </a:p>
        </p:txBody>
      </p:sp>
      <p:cxnSp>
        <p:nvCxnSpPr>
          <p:cNvPr id="37" name="Gerade Verbindung mit Pfeil 36"/>
          <p:cNvCxnSpPr/>
          <p:nvPr/>
        </p:nvCxnSpPr>
        <p:spPr>
          <a:xfrm flipV="1">
            <a:off x="1411354" y="1787240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194853" y="4308235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44" y="1727201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671" y="4496001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gelmäßiges Fünfeck 40"/>
          <p:cNvSpPr/>
          <p:nvPr/>
        </p:nvSpPr>
        <p:spPr>
          <a:xfrm rot="1657296">
            <a:off x="1277530" y="2621611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2742190" y="2351891"/>
            <a:ext cx="821887" cy="46142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 flipH="1">
            <a:off x="6899149" y="5266982"/>
            <a:ext cx="986496" cy="9701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ihandform 42"/>
          <p:cNvSpPr/>
          <p:nvPr/>
        </p:nvSpPr>
        <p:spPr>
          <a:xfrm>
            <a:off x="6809149" y="6081295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5" name="Freihandform 44"/>
          <p:cNvSpPr/>
          <p:nvPr/>
        </p:nvSpPr>
        <p:spPr>
          <a:xfrm>
            <a:off x="6809149" y="677898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999448" y="4326425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48" name="Textfeld 47"/>
          <p:cNvSpPr txBox="1"/>
          <p:nvPr/>
        </p:nvSpPr>
        <p:spPr>
          <a:xfrm>
            <a:off x="3282103" y="4308235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49" name="Freihandform 48"/>
          <p:cNvSpPr/>
          <p:nvPr/>
        </p:nvSpPr>
        <p:spPr>
          <a:xfrm>
            <a:off x="2465115" y="281331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369611" y="228245"/>
            <a:ext cx="7419660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3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)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Relevance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 (quasi)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pinning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4518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 animBg="1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5" grpId="0"/>
      <p:bldP spid="43" grpId="0" animBg="1"/>
      <p:bldP spid="45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081202" y="971525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Pauli’s</a:t>
            </a:r>
            <a:r>
              <a:rPr lang="de-CH" sz="2800" dirty="0" smtClean="0"/>
              <a:t> </a:t>
            </a:r>
            <a:r>
              <a:rPr lang="de-CH" sz="2800" dirty="0" err="1" smtClean="0"/>
              <a:t>exclusion</a:t>
            </a:r>
            <a:r>
              <a:rPr lang="de-CH" sz="2800" dirty="0" smtClean="0"/>
              <a:t> </a:t>
            </a:r>
            <a:r>
              <a:rPr lang="de-CH" sz="2800" dirty="0" err="1" smtClean="0"/>
              <a:t>principle</a:t>
            </a:r>
            <a:r>
              <a:rPr lang="de-CH" sz="2800" dirty="0" smtClean="0"/>
              <a:t> (1925):</a:t>
            </a:r>
            <a:endParaRPr lang="de-CH" sz="2800" dirty="0"/>
          </a:p>
        </p:txBody>
      </p:sp>
      <p:sp>
        <p:nvSpPr>
          <p:cNvPr id="5" name="Rechteck 4"/>
          <p:cNvSpPr/>
          <p:nvPr/>
        </p:nvSpPr>
        <p:spPr>
          <a:xfrm>
            <a:off x="2402229" y="2110535"/>
            <a:ext cx="4605000" cy="1371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Textfeld 6"/>
          <p:cNvSpPr txBox="1"/>
          <p:nvPr/>
        </p:nvSpPr>
        <p:spPr>
          <a:xfrm>
            <a:off x="2379653" y="2110535"/>
            <a:ext cx="4608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CH" sz="2800" dirty="0"/>
              <a:t>`</a:t>
            </a:r>
            <a:r>
              <a:rPr lang="de-CH" sz="2800" dirty="0" err="1" smtClean="0"/>
              <a:t>no</a:t>
            </a:r>
            <a:r>
              <a:rPr lang="de-CH" sz="2800" dirty="0" smtClean="0"/>
              <a:t> </a:t>
            </a:r>
            <a:r>
              <a:rPr lang="de-CH" sz="2800" dirty="0" err="1" smtClean="0"/>
              <a:t>two</a:t>
            </a:r>
            <a:r>
              <a:rPr lang="de-CH" sz="2800" dirty="0" smtClean="0"/>
              <a:t> </a:t>
            </a:r>
            <a:r>
              <a:rPr lang="de-CH" sz="2800" dirty="0" err="1" smtClean="0"/>
              <a:t>identical</a:t>
            </a:r>
            <a:r>
              <a:rPr lang="de-CH" sz="2800" dirty="0" smtClean="0"/>
              <a:t> </a:t>
            </a:r>
            <a:r>
              <a:rPr lang="de-CH" sz="2800" dirty="0" err="1" smtClean="0"/>
              <a:t>fermions</a:t>
            </a:r>
            <a:r>
              <a:rPr lang="de-CH" sz="2800" dirty="0" smtClean="0"/>
              <a:t> in</a:t>
            </a:r>
          </a:p>
          <a:p>
            <a:pPr algn="ctr">
              <a:lnSpc>
                <a:spcPct val="150000"/>
              </a:lnSpc>
            </a:pPr>
            <a:r>
              <a:rPr lang="de-CH" sz="2800" dirty="0" err="1" smtClean="0"/>
              <a:t>the</a:t>
            </a:r>
            <a:r>
              <a:rPr lang="de-CH" sz="2800" dirty="0" smtClean="0"/>
              <a:t> same </a:t>
            </a:r>
            <a:r>
              <a:rPr lang="de-CH" sz="2800" dirty="0" err="1" smtClean="0"/>
              <a:t>quantum</a:t>
            </a:r>
            <a:r>
              <a:rPr lang="de-CH" sz="2800" dirty="0" smtClean="0"/>
              <a:t> </a:t>
            </a:r>
            <a:r>
              <a:rPr lang="de-CH" sz="2800" dirty="0" err="1" smtClean="0"/>
              <a:t>state</a:t>
            </a:r>
            <a:r>
              <a:rPr lang="de-CH" sz="2800" dirty="0" smtClean="0"/>
              <a:t>’</a:t>
            </a:r>
            <a:endParaRPr lang="de-CH" sz="2800" dirty="0"/>
          </a:p>
        </p:txBody>
      </p:sp>
      <p:sp>
        <p:nvSpPr>
          <p:cNvPr id="10" name="Textfeld 9"/>
          <p:cNvSpPr txBox="1"/>
          <p:nvPr/>
        </p:nvSpPr>
        <p:spPr>
          <a:xfrm>
            <a:off x="1566846" y="4038962"/>
            <a:ext cx="2979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m</a:t>
            </a:r>
            <a:r>
              <a:rPr lang="de-CH" sz="2800" dirty="0" smtClean="0"/>
              <a:t>odern </a:t>
            </a:r>
            <a:r>
              <a:rPr lang="de-CH" sz="2800" dirty="0" err="1" smtClean="0"/>
              <a:t>version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pic>
        <p:nvPicPr>
          <p:cNvPr id="8194" name="Picture 2" descr="http://latex.codecogs.com/png.latex?%5CLARGE%20%5Cdpi%7B150%7D%200%5C,%5C,%5Cleq%20%5C,%5C,n_i%5C,%5C,%5Cleq%20%5C,%5C,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242" y="4159713"/>
            <a:ext cx="23241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25673" y="5550707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feld 12"/>
          <p:cNvSpPr txBox="1"/>
          <p:nvPr/>
        </p:nvSpPr>
        <p:spPr>
          <a:xfrm>
            <a:off x="2028649" y="5348288"/>
            <a:ext cx="2655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r</a:t>
            </a:r>
            <a:r>
              <a:rPr lang="de-CH" sz="2800" dirty="0" smtClean="0"/>
              <a:t>elevant </a:t>
            </a:r>
            <a:r>
              <a:rPr lang="de-CH" sz="2800" dirty="0" err="1" smtClean="0"/>
              <a:t>when</a:t>
            </a:r>
            <a:r>
              <a:rPr lang="de-CH" sz="2800" dirty="0" smtClean="0"/>
              <a:t> </a:t>
            </a:r>
            <a:endParaRPr lang="de-CH" sz="2800" dirty="0"/>
          </a:p>
        </p:txBody>
      </p:sp>
      <p:pic>
        <p:nvPicPr>
          <p:cNvPr id="15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2382" y="6370059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Pfeil nach rechts 15"/>
          <p:cNvSpPr/>
          <p:nvPr/>
        </p:nvSpPr>
        <p:spPr>
          <a:xfrm>
            <a:off x="2317761" y="6424013"/>
            <a:ext cx="531044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109849" y="6163088"/>
            <a:ext cx="4358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Aufbau </a:t>
            </a:r>
            <a:r>
              <a:rPr lang="de-CH" sz="2800" dirty="0" err="1" smtClean="0"/>
              <a:t>principle</a:t>
            </a:r>
            <a:r>
              <a:rPr lang="de-CH" sz="2800" dirty="0" smtClean="0"/>
              <a:t> </a:t>
            </a:r>
            <a:r>
              <a:rPr lang="de-CH" sz="2800" dirty="0" err="1" smtClean="0"/>
              <a:t>for</a:t>
            </a:r>
            <a:r>
              <a:rPr lang="de-CH" sz="2800" dirty="0" smtClean="0"/>
              <a:t> </a:t>
            </a:r>
            <a:r>
              <a:rPr lang="de-CH" sz="2800" dirty="0" err="1" smtClean="0"/>
              <a:t>atoms</a:t>
            </a:r>
            <a:endParaRPr lang="de-CH" sz="2800" dirty="0"/>
          </a:p>
        </p:txBody>
      </p:sp>
      <p:sp>
        <p:nvSpPr>
          <p:cNvPr id="18" name="Rechteck 17"/>
          <p:cNvSpPr/>
          <p:nvPr/>
        </p:nvSpPr>
        <p:spPr>
          <a:xfrm>
            <a:off x="4930153" y="4105988"/>
            <a:ext cx="424215" cy="479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9" name="Rechteck 18"/>
          <p:cNvSpPr/>
          <p:nvPr/>
        </p:nvSpPr>
        <p:spPr>
          <a:xfrm>
            <a:off x="6126946" y="4105988"/>
            <a:ext cx="424215" cy="479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24" name="Gerade Verbindung mit Pfeil 22"/>
          <p:cNvCxnSpPr>
            <a:stCxn id="42" idx="0"/>
          </p:cNvCxnSpPr>
          <p:nvPr/>
        </p:nvCxnSpPr>
        <p:spPr>
          <a:xfrm flipH="1" flipV="1">
            <a:off x="6377126" y="4585018"/>
            <a:ext cx="680300" cy="826165"/>
          </a:xfrm>
          <a:prstGeom prst="straightConnector1">
            <a:avLst/>
          </a:prstGeom>
          <a:noFill/>
          <a:ln w="38103">
            <a:solidFill>
              <a:srgbClr val="FF0000"/>
            </a:solidFill>
            <a:prstDash val="solid"/>
            <a:tailEnd type="arrow"/>
          </a:ln>
        </p:spPr>
      </p:cxnSp>
      <p:cxnSp>
        <p:nvCxnSpPr>
          <p:cNvPr id="27" name="Gerade Verbindung mit Pfeil 22"/>
          <p:cNvCxnSpPr>
            <a:stCxn id="41" idx="0"/>
          </p:cNvCxnSpPr>
          <p:nvPr/>
        </p:nvCxnSpPr>
        <p:spPr>
          <a:xfrm flipV="1">
            <a:off x="4997184" y="4585018"/>
            <a:ext cx="145076" cy="826164"/>
          </a:xfrm>
          <a:prstGeom prst="straightConnector1">
            <a:avLst/>
          </a:prstGeom>
          <a:noFill/>
          <a:ln w="38103">
            <a:solidFill>
              <a:srgbClr val="FF0000"/>
            </a:solidFill>
            <a:prstDash val="solid"/>
            <a:tailEnd type="arrow"/>
          </a:ln>
        </p:spPr>
      </p:cxnSp>
      <p:sp>
        <p:nvSpPr>
          <p:cNvPr id="31" name="Textfeld 30"/>
          <p:cNvSpPr txBox="1"/>
          <p:nvPr/>
        </p:nvSpPr>
        <p:spPr>
          <a:xfrm>
            <a:off x="5085139" y="4712294"/>
            <a:ext cx="3178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(quasi-) </a:t>
            </a:r>
            <a:r>
              <a:rPr lang="de-CH" sz="2800" dirty="0" err="1" smtClean="0"/>
              <a:t>pinned</a:t>
            </a:r>
            <a:r>
              <a:rPr lang="de-CH" sz="2800" dirty="0" smtClean="0"/>
              <a:t> </a:t>
            </a:r>
            <a:r>
              <a:rPr lang="de-CH" sz="2800" dirty="0" err="1" smtClean="0"/>
              <a:t>by</a:t>
            </a:r>
            <a:endParaRPr lang="de-CH" sz="2800" dirty="0"/>
          </a:p>
        </p:txBody>
      </p:sp>
      <p:sp>
        <p:nvSpPr>
          <p:cNvPr id="20" name="Gerade Verbindung 17"/>
          <p:cNvSpPr/>
          <p:nvPr/>
        </p:nvSpPr>
        <p:spPr>
          <a:xfrm>
            <a:off x="8681565" y="6930002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Gerade Verbindung 18"/>
          <p:cNvSpPr/>
          <p:nvPr/>
        </p:nvSpPr>
        <p:spPr>
          <a:xfrm>
            <a:off x="8681565" y="6209994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2" name="Gerade Verbindung 19"/>
          <p:cNvSpPr/>
          <p:nvPr/>
        </p:nvSpPr>
        <p:spPr>
          <a:xfrm>
            <a:off x="8681565" y="5489995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3" name="Gerade Verbindung 20"/>
          <p:cNvSpPr/>
          <p:nvPr/>
        </p:nvSpPr>
        <p:spPr>
          <a:xfrm>
            <a:off x="8951569" y="6750002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5" name="Freihandform 24"/>
          <p:cNvSpPr/>
          <p:nvPr/>
        </p:nvSpPr>
        <p:spPr>
          <a:xfrm>
            <a:off x="8861565" y="6858002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6" name="Gerade Verbindung 22"/>
          <p:cNvSpPr/>
          <p:nvPr/>
        </p:nvSpPr>
        <p:spPr>
          <a:xfrm>
            <a:off x="8951569" y="6029994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8" name="Freihandform 27"/>
          <p:cNvSpPr/>
          <p:nvPr/>
        </p:nvSpPr>
        <p:spPr>
          <a:xfrm>
            <a:off x="8861565" y="6137994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0" name="Gerade Verbindung 24"/>
          <p:cNvSpPr/>
          <p:nvPr/>
        </p:nvSpPr>
        <p:spPr>
          <a:xfrm>
            <a:off x="9131569" y="5309996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2" name="Freihandform 31"/>
          <p:cNvSpPr/>
          <p:nvPr/>
        </p:nvSpPr>
        <p:spPr>
          <a:xfrm>
            <a:off x="9041564" y="5417995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9311568" y="5849995"/>
            <a:ext cx="90005" cy="539998"/>
            <a:chOff x="6929999" y="6047997"/>
            <a:chExt cx="90005" cy="539998"/>
          </a:xfrm>
        </p:grpSpPr>
        <p:sp>
          <p:nvSpPr>
            <p:cNvPr id="34" name="Gerade Verbindung 27"/>
            <p:cNvSpPr/>
            <p:nvPr/>
          </p:nvSpPr>
          <p:spPr>
            <a:xfrm flipV="1">
              <a:off x="6929999" y="6047997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35" name="Freihandform 34"/>
            <p:cNvSpPr/>
            <p:nvPr/>
          </p:nvSpPr>
          <p:spPr>
            <a:xfrm>
              <a:off x="7020004" y="6479996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grpSp>
        <p:nvGrpSpPr>
          <p:cNvPr id="36" name="Gruppieren 35"/>
          <p:cNvGrpSpPr/>
          <p:nvPr/>
        </p:nvGrpSpPr>
        <p:grpSpPr>
          <a:xfrm>
            <a:off x="9311568" y="6569993"/>
            <a:ext cx="90005" cy="539998"/>
            <a:chOff x="6929999" y="6767995"/>
            <a:chExt cx="90005" cy="539998"/>
          </a:xfrm>
        </p:grpSpPr>
        <p:sp>
          <p:nvSpPr>
            <p:cNvPr id="37" name="Gerade Verbindung 30"/>
            <p:cNvSpPr/>
            <p:nvPr/>
          </p:nvSpPr>
          <p:spPr>
            <a:xfrm flipV="1">
              <a:off x="6929999" y="6767995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38" name="Freihandform 37"/>
            <p:cNvSpPr/>
            <p:nvPr/>
          </p:nvSpPr>
          <p:spPr>
            <a:xfrm>
              <a:off x="7020004" y="7200003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sp>
        <p:nvSpPr>
          <p:cNvPr id="39" name="Freihandform 38"/>
          <p:cNvSpPr/>
          <p:nvPr/>
        </p:nvSpPr>
        <p:spPr>
          <a:xfrm>
            <a:off x="9225075" y="6124309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0" name="Freihandform 39"/>
          <p:cNvSpPr/>
          <p:nvPr/>
        </p:nvSpPr>
        <p:spPr>
          <a:xfrm>
            <a:off x="9225075" y="6822002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1026" name="Picture 2" descr="http://latex.codecogs.com/png.latex?%5Chuge%20%5Cdpi%7B120%7D%20n_i%5C,%5Capprox%5C,0%5C,%5C,%5C,%5Cvee%5C,%5C,%5C,n_i%5C,%5Capprox%5C,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980" y="5469722"/>
            <a:ext cx="316230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hteck 40"/>
          <p:cNvSpPr/>
          <p:nvPr/>
        </p:nvSpPr>
        <p:spPr>
          <a:xfrm>
            <a:off x="4316884" y="5411182"/>
            <a:ext cx="1360599" cy="479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2" name="Rechteck 41"/>
          <p:cNvSpPr/>
          <p:nvPr/>
        </p:nvSpPr>
        <p:spPr>
          <a:xfrm>
            <a:off x="6377126" y="5411183"/>
            <a:ext cx="1360599" cy="479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4" name="Textfeld 43"/>
          <p:cNvSpPr txBox="1"/>
          <p:nvPr/>
        </p:nvSpPr>
        <p:spPr>
          <a:xfrm>
            <a:off x="6674542" y="4592828"/>
            <a:ext cx="3178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(quasi-) </a:t>
            </a:r>
            <a:r>
              <a:rPr lang="de-CH" sz="2800" dirty="0" err="1" smtClean="0"/>
              <a:t>pinned</a:t>
            </a:r>
            <a:r>
              <a:rPr lang="de-CH" sz="2800" dirty="0" smtClean="0"/>
              <a:t> </a:t>
            </a:r>
            <a:r>
              <a:rPr lang="de-CH" sz="2800" dirty="0" err="1" smtClean="0"/>
              <a:t>by</a:t>
            </a:r>
            <a:endParaRPr lang="de-CH" sz="2800" dirty="0"/>
          </a:p>
        </p:txBody>
      </p:sp>
    </p:spTree>
    <p:extLst>
      <p:ext uri="{BB962C8B-B14F-4D97-AF65-F5344CB8AC3E}">
        <p14:creationId xmlns:p14="http://schemas.microsoft.com/office/powerpoint/2010/main" val="184109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0" grpId="0"/>
      <p:bldP spid="13" grpId="0"/>
      <p:bldP spid="16" grpId="0" animBg="1"/>
      <p:bldP spid="11" grpId="0"/>
      <p:bldP spid="18" grpId="0" animBg="1"/>
      <p:bldP spid="19" grpId="0" animBg="1"/>
      <p:bldP spid="31" grpId="0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9" grpId="0" animBg="1"/>
      <p:bldP spid="40" grpId="0" animBg="1"/>
      <p:bldP spid="41" grpId="0" animBg="1"/>
      <p:bldP spid="42" grpId="0" animBg="1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://latex.codecogs.com/png.latex?%5Chuge%20%5Cdpi%7B120%7D%20%5Cvec%7B%5Clambda%7D%5C,=%5C,%28%5Cunderbrace%7B1,%5Cldots,1%7D_N,0,%5Cldots%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462" y="4765378"/>
            <a:ext cx="328612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://latex.codecogs.com/png.latex?%5Chuge%20%5Cdpi%7B120%7D%20%5CRightarrow%5Cqquad%20%7C%5CPsi_N%5Crangle%20%5C,=%5C,%7C1,%5Cldots,N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614" y="4880950"/>
            <a:ext cx="43053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1286140" y="5531719"/>
            <a:ext cx="1483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s</a:t>
            </a:r>
            <a:r>
              <a:rPr lang="de-CH" sz="2800" dirty="0" err="1" smtClean="0"/>
              <a:t>table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pic>
        <p:nvPicPr>
          <p:cNvPr id="16" name="Picture 6" descr="http://latex.codecogs.com/png.latex?%5Chuge%20%5Cdpi%7B120%7D%20%5CRightarrow%5Cqquad%20%7C%5CPsi_N%5Crangle%20%5C,%5Capprox%5C,%7C1,%5Cldots,N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141" y="6372847"/>
            <a:ext cx="43243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latex.codecogs.com/png.latex?%5Chuge%20%5Cdpi%7B120%7D%20%5Cvec%7B%5Clambda%7D%5C,%5Capprox%5C,%28%5Cunderbrace%7B1,%5Cldots,1%7D_N,0,%5Cldots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717" y="6325221"/>
            <a:ext cx="33051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hteck 27"/>
          <p:cNvSpPr/>
          <p:nvPr/>
        </p:nvSpPr>
        <p:spPr>
          <a:xfrm>
            <a:off x="3910069" y="1952388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30" name="Gerade Verbindung mit Pfeil 29"/>
          <p:cNvCxnSpPr/>
          <p:nvPr/>
        </p:nvCxnSpPr>
        <p:spPr>
          <a:xfrm flipV="1">
            <a:off x="3910069" y="1249464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3693568" y="3770459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259" y="1189425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386" y="3958225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gelmäßiges Fünfeck 33"/>
          <p:cNvSpPr/>
          <p:nvPr/>
        </p:nvSpPr>
        <p:spPr>
          <a:xfrm rot="1657296">
            <a:off x="3776245" y="2083835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7" name="Textfeld 36"/>
          <p:cNvSpPr txBox="1"/>
          <p:nvPr/>
        </p:nvSpPr>
        <p:spPr>
          <a:xfrm>
            <a:off x="3498163" y="3788649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38" name="Textfeld 37"/>
          <p:cNvSpPr txBox="1"/>
          <p:nvPr/>
        </p:nvSpPr>
        <p:spPr>
          <a:xfrm>
            <a:off x="3491381" y="1690778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39" name="Textfeld 38"/>
          <p:cNvSpPr txBox="1"/>
          <p:nvPr/>
        </p:nvSpPr>
        <p:spPr>
          <a:xfrm>
            <a:off x="5780818" y="3770459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40" name="Freihandform 39"/>
          <p:cNvSpPr/>
          <p:nvPr/>
        </p:nvSpPr>
        <p:spPr>
          <a:xfrm>
            <a:off x="3861176" y="1866567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3" name="Regelmäßiges Fünfeck 42"/>
          <p:cNvSpPr/>
          <p:nvPr/>
        </p:nvSpPr>
        <p:spPr>
          <a:xfrm rot="1657296">
            <a:off x="3776244" y="2083835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Textfeld 18"/>
          <p:cNvSpPr txBox="1"/>
          <p:nvPr/>
        </p:nvSpPr>
        <p:spPr>
          <a:xfrm>
            <a:off x="719832" y="228244"/>
            <a:ext cx="8707082" cy="654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u="sng" kern="0" dirty="0" err="1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structual</a:t>
            </a:r>
            <a:r>
              <a:rPr lang="de-DE" sz="3600" u="sng" kern="0" dirty="0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3600" u="sng" kern="0" dirty="0" err="1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simplifications</a:t>
            </a:r>
            <a:r>
              <a:rPr lang="de-DE" sz="3600" u="sng" kern="0" dirty="0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3600" u="sng" kern="0" dirty="0" err="1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for</a:t>
            </a:r>
            <a:r>
              <a:rPr lang="de-DE" sz="3600" u="sng" kern="0" dirty="0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N-fermion </a:t>
            </a:r>
            <a:r>
              <a:rPr lang="de-DE" sz="3600" u="sng" kern="0" dirty="0" err="1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state</a:t>
            </a:r>
            <a:r>
              <a:rPr lang="de-DE" sz="3600" u="sng" kern="0" dirty="0" smtClean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       </a:t>
            </a:r>
            <a:endParaRPr lang="de-DE" sz="3600" b="0" i="0" u="sng" strike="noStrike" kern="1200" cap="none" spc="0" baseline="0" dirty="0">
              <a:solidFill>
                <a:srgbClr val="FF0000"/>
              </a:solidFill>
              <a:uFillTx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21817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://latex.codecogs.com/png.latex?%5CLARGE%20%5Cdpi%7B150%7D%20%7C%5CPsi_3%5Crangle%5C,=%5C,%5Calpha%20%7C1,2,3%5Crangle%20+%5Cbeta%20%7C1,4,5%5Crangle%20+%5Cgamma%7C2,4,6%5Cran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505" y="3667970"/>
            <a:ext cx="65627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654315" y="737115"/>
            <a:ext cx="1795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err="1"/>
              <a:t>e</a:t>
            </a:r>
            <a:r>
              <a:rPr lang="de-CH" sz="2800" u="sng" dirty="0" err="1" smtClean="0"/>
              <a:t>xample</a:t>
            </a:r>
            <a:r>
              <a:rPr lang="de-CH" sz="2800" u="sng" dirty="0" smtClean="0"/>
              <a:t>:</a:t>
            </a:r>
            <a:endParaRPr lang="de-CH" sz="2800" u="sng" dirty="0"/>
          </a:p>
        </p:txBody>
      </p:sp>
      <p:pic>
        <p:nvPicPr>
          <p:cNvPr id="4" name="Picture 6" descr="http://latex.codecogs.com/png.latex?%5CLARGE%20%5Cdpi%7B150%7D%20%5Cwedge%5E3%5b%5Cmathcal%7BH%7D_6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796" y="773662"/>
            <a:ext cx="10668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1382804" y="2342903"/>
            <a:ext cx="1891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p</a:t>
            </a:r>
            <a:r>
              <a:rPr lang="de-CH" sz="2800" dirty="0" err="1" smtClean="0"/>
              <a:t>inning</a:t>
            </a:r>
            <a:r>
              <a:rPr lang="de-CH" sz="2800" dirty="0" smtClean="0"/>
              <a:t> </a:t>
            </a:r>
            <a:r>
              <a:rPr lang="de-CH" sz="2800" dirty="0" err="1" smtClean="0"/>
              <a:t>by</a:t>
            </a:r>
            <a:endParaRPr lang="de-CH" sz="2800" dirty="0"/>
          </a:p>
        </p:txBody>
      </p:sp>
      <p:pic>
        <p:nvPicPr>
          <p:cNvPr id="6" name="Picture 4" descr="http://latex.codecogs.com/png.latex?%5Chuge%20%5Cdpi%7B120%7D%20%5CRightarr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36" y="2549589"/>
            <a:ext cx="35242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/>
        </p:nvSpPr>
        <p:spPr>
          <a:xfrm>
            <a:off x="1400850" y="3379262"/>
            <a:ext cx="7145217" cy="8955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8" name="Picture 12" descr="http://latex.codecogs.com/png.latex?%5CLARGE%20%5Cdpi%7B150%7D%20D%5E%7B%286%29%7D%20:=%20%5Clambda_5%20+%5Clambda_6-%5Clambda_4%20%5Cgeq%2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577" y="2371150"/>
            <a:ext cx="4171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Gerade Verbindung mit Pfeil 15"/>
          <p:cNvCxnSpPr/>
          <p:nvPr/>
        </p:nvCxnSpPr>
        <p:spPr>
          <a:xfrm flipH="1" flipV="1">
            <a:off x="3993898" y="1026642"/>
            <a:ext cx="1155969" cy="46738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5309154" y="1365240"/>
            <a:ext cx="1891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dimension</a:t>
            </a:r>
            <a:r>
              <a:rPr lang="de-CH" sz="2800" dirty="0" smtClean="0"/>
              <a:t> </a:t>
            </a:r>
            <a:endParaRPr lang="de-CH" sz="2800" dirty="0"/>
          </a:p>
        </p:txBody>
      </p:sp>
      <p:pic>
        <p:nvPicPr>
          <p:cNvPr id="8194" name="Picture 2" descr="http://latex.codecogs.com/png.latex?%5Chuge%20%5Cdpi%7B120%7D%20%5Cbinom%7B6%7D%7B3%7D%5C,=%5C,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552" y="1220664"/>
            <a:ext cx="16668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5149867" y="5508029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w</a:t>
            </a:r>
            <a:r>
              <a:rPr lang="de-CH" sz="2800" dirty="0" err="1" smtClean="0"/>
              <a:t>ith</a:t>
            </a:r>
            <a:r>
              <a:rPr lang="de-CH" sz="2800" dirty="0" smtClean="0"/>
              <a:t> </a:t>
            </a:r>
            <a:r>
              <a:rPr lang="de-CH" sz="2800" dirty="0" err="1" smtClean="0"/>
              <a:t>A.Lopes</a:t>
            </a:r>
            <a:r>
              <a:rPr lang="de-CH" sz="2800" dirty="0" smtClean="0"/>
              <a:t> &amp; </a:t>
            </a:r>
            <a:r>
              <a:rPr lang="de-CH" sz="2800" dirty="0" err="1" smtClean="0"/>
              <a:t>D.Gross</a:t>
            </a:r>
            <a:endParaRPr lang="de-CH" sz="2800" dirty="0"/>
          </a:p>
        </p:txBody>
      </p:sp>
      <p:sp>
        <p:nvSpPr>
          <p:cNvPr id="15" name="Textfeld 14"/>
          <p:cNvSpPr txBox="1"/>
          <p:nvPr/>
        </p:nvSpPr>
        <p:spPr>
          <a:xfrm>
            <a:off x="1819127" y="4902079"/>
            <a:ext cx="1891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pinning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endParaRPr lang="de-CH" sz="2800" dirty="0"/>
          </a:p>
        </p:txBody>
      </p:sp>
      <p:pic>
        <p:nvPicPr>
          <p:cNvPr id="10244" name="Picture 4" descr="http://latex.codecogs.com/png.latex?%5Cdpi%7B200%7D%20%5CLARGE%20%5CRightarro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907" y="5041296"/>
            <a:ext cx="485775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ttp://latex.codecogs.com/png.latex?%5Cdpi%7B150%7D%20%5CLARGE%20%7C%5CPsi_N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023" y="4954138"/>
            <a:ext cx="7334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feld 19"/>
          <p:cNvSpPr txBox="1"/>
          <p:nvPr/>
        </p:nvSpPr>
        <p:spPr>
          <a:xfrm>
            <a:off x="4766486" y="4889204"/>
            <a:ext cx="297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s</a:t>
            </a:r>
            <a:r>
              <a:rPr lang="de-CH" sz="2800" dirty="0" err="1" smtClean="0"/>
              <a:t>tructure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endParaRPr lang="de-CH" sz="2800" dirty="0"/>
          </a:p>
        </p:txBody>
      </p:sp>
      <p:pic>
        <p:nvPicPr>
          <p:cNvPr id="10248" name="Picture 8" descr="http://latex.codecogs.com/png.latex?%5Cdpi%7B150%7D%20%5CLARGE%20%5Cvec%7B%5Clambda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450" y="4923355"/>
            <a:ext cx="2190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Gerade Verbindung mit Pfeil 20"/>
          <p:cNvCxnSpPr/>
          <p:nvPr/>
        </p:nvCxnSpPr>
        <p:spPr>
          <a:xfrm flipV="1">
            <a:off x="3274202" y="5508029"/>
            <a:ext cx="894590" cy="10081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2473809" y="6660157"/>
            <a:ext cx="5601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s</a:t>
            </a:r>
            <a:r>
              <a:rPr lang="de-CH" sz="2800" dirty="0" err="1" smtClean="0"/>
              <a:t>table</a:t>
            </a:r>
            <a:r>
              <a:rPr lang="de-CH" sz="2800" dirty="0" smtClean="0"/>
              <a:t>!    </a:t>
            </a:r>
            <a:r>
              <a:rPr lang="de-CH" sz="2000" dirty="0" smtClean="0"/>
              <a:t>[CS, Phys. </a:t>
            </a:r>
            <a:r>
              <a:rPr lang="de-CH" sz="2000" dirty="0" err="1" smtClean="0"/>
              <a:t>Rev</a:t>
            </a:r>
            <a:r>
              <a:rPr lang="de-CH" sz="2000" dirty="0" smtClean="0"/>
              <a:t>. A 91, 022105 (2015)] </a:t>
            </a:r>
            <a:endParaRPr lang="en-GB" sz="2000" dirty="0"/>
          </a:p>
          <a:p>
            <a:endParaRPr lang="de-CH" sz="2800" dirty="0"/>
          </a:p>
        </p:txBody>
      </p:sp>
    </p:spTree>
    <p:extLst>
      <p:ext uri="{BB962C8B-B14F-4D97-AF65-F5344CB8AC3E}">
        <p14:creationId xmlns:p14="http://schemas.microsoft.com/office/powerpoint/2010/main" val="80042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9" grpId="0"/>
      <p:bldP spid="13" grpId="0"/>
      <p:bldP spid="15" grpId="0"/>
      <p:bldP spid="20" grpId="0"/>
      <p:bldP spid="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51744" y="1259557"/>
            <a:ext cx="7428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smtClean="0"/>
              <a:t>Generalized </a:t>
            </a:r>
            <a:r>
              <a:rPr lang="de-CH" sz="3200" u="sng" dirty="0" err="1" smtClean="0"/>
              <a:t>Hartree</a:t>
            </a:r>
            <a:r>
              <a:rPr lang="de-CH" sz="3200" u="sng" dirty="0" smtClean="0"/>
              <a:t>-Fock </a:t>
            </a:r>
            <a:r>
              <a:rPr lang="de-CH" sz="3200" u="sng" dirty="0" err="1" smtClean="0"/>
              <a:t>method</a:t>
            </a:r>
            <a:endParaRPr lang="de-CH" sz="3200" u="sng" dirty="0"/>
          </a:p>
        </p:txBody>
      </p:sp>
      <p:sp>
        <p:nvSpPr>
          <p:cNvPr id="3" name="Textfeld 2"/>
          <p:cNvSpPr txBox="1"/>
          <p:nvPr/>
        </p:nvSpPr>
        <p:spPr>
          <a:xfrm>
            <a:off x="2023075" y="234926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a</a:t>
            </a:r>
            <a:r>
              <a:rPr lang="de-CH" sz="2800" dirty="0" err="1" smtClean="0"/>
              <a:t>pproximate</a:t>
            </a:r>
            <a:r>
              <a:rPr lang="de-CH" sz="2800" dirty="0" smtClean="0"/>
              <a:t> </a:t>
            </a:r>
            <a:r>
              <a:rPr lang="de-CH" sz="2800" dirty="0" err="1" smtClean="0"/>
              <a:t>unknown</a:t>
            </a:r>
            <a:r>
              <a:rPr lang="de-CH" sz="2800" dirty="0" smtClean="0"/>
              <a:t> </a:t>
            </a:r>
            <a:r>
              <a:rPr lang="de-CH" sz="2800" dirty="0" err="1" smtClean="0"/>
              <a:t>ground</a:t>
            </a:r>
            <a:r>
              <a:rPr lang="de-CH" sz="2800" dirty="0" smtClean="0"/>
              <a:t> </a:t>
            </a:r>
            <a:r>
              <a:rPr lang="de-CH" sz="2800" dirty="0" err="1" smtClean="0"/>
              <a:t>state</a:t>
            </a:r>
            <a:endParaRPr lang="de-CH" sz="2800" dirty="0"/>
          </a:p>
        </p:txBody>
      </p:sp>
      <p:sp>
        <p:nvSpPr>
          <p:cNvPr id="6" name="Rechteck 5"/>
          <p:cNvSpPr/>
          <p:nvPr/>
        </p:nvSpPr>
        <p:spPr>
          <a:xfrm>
            <a:off x="1888251" y="2178824"/>
            <a:ext cx="6624735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310" y="3376557"/>
            <a:ext cx="6122124" cy="226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Gerade Verbindung mit Pfeil 8"/>
          <p:cNvCxnSpPr/>
          <p:nvPr/>
        </p:nvCxnSpPr>
        <p:spPr>
          <a:xfrm flipH="1" flipV="1">
            <a:off x="5610528" y="3913359"/>
            <a:ext cx="1757502" cy="44544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V="1">
            <a:off x="4055662" y="4770655"/>
            <a:ext cx="576065" cy="111912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7481663" y="3709906"/>
            <a:ext cx="210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Hartree</a:t>
            </a:r>
            <a:r>
              <a:rPr lang="de-CH" sz="2800" dirty="0" smtClean="0"/>
              <a:t>-Fock</a:t>
            </a:r>
            <a:endParaRPr lang="de-CH" sz="2800" dirty="0"/>
          </a:p>
        </p:txBody>
      </p:sp>
      <p:pic>
        <p:nvPicPr>
          <p:cNvPr id="2054" name="Picture 6" descr="http://latex.codecogs.com/png.latex?%5CLARGE%20%5Cdpi%7B150%7D%20%7C%5CPsi_3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995" y="2401321"/>
            <a:ext cx="6191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latex.codecogs.com/png.latex?%5CLARGE%20%5Cdpi%7B150%7D%20%7C%5CPsi_3%5Crangle%5C,=%5C,%7C1,2,3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189" y="4351553"/>
            <a:ext cx="24765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latex.codecogs.com/png.latex?%5CLARGE%20%5Cdpi%7B150%7D%20%7C%5CPsi_3%5Crangle%5C,=%5C,%5Calpha%20%7C1,2,3%5Crangle%20+%5Cbeta%20%7C1,4,5%5Crangle%20+%5Cgamma%7C2,4,6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870" y="6455703"/>
            <a:ext cx="65627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feld 17"/>
          <p:cNvSpPr txBox="1"/>
          <p:nvPr/>
        </p:nvSpPr>
        <p:spPr>
          <a:xfrm>
            <a:off x="1180870" y="5837415"/>
            <a:ext cx="2677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m</a:t>
            </a:r>
            <a:r>
              <a:rPr lang="de-CH" sz="2800" dirty="0" err="1" smtClean="0"/>
              <a:t>uch</a:t>
            </a:r>
            <a:r>
              <a:rPr lang="de-CH" sz="2800" dirty="0" smtClean="0"/>
              <a:t> </a:t>
            </a:r>
            <a:r>
              <a:rPr lang="de-CH" sz="2800" dirty="0" err="1" smtClean="0"/>
              <a:t>better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sp>
        <p:nvSpPr>
          <p:cNvPr id="13" name="Textfeld 12"/>
          <p:cNvSpPr txBox="1"/>
          <p:nvPr/>
        </p:nvSpPr>
        <p:spPr>
          <a:xfrm>
            <a:off x="369611" y="228245"/>
            <a:ext cx="5890984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4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)Projects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ea typeface="Lucida Sans Unicode" pitchFamily="2"/>
              <a:cs typeface="Tahoma" pitchFamily="2"/>
            </a:endParaRPr>
          </a:p>
        </p:txBody>
      </p:sp>
      <p:pic>
        <p:nvPicPr>
          <p:cNvPr id="15" name="Picture 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570574" y="1461985"/>
            <a:ext cx="168843" cy="1799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00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992162" y="446067"/>
            <a:ext cx="3810023" cy="63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527" u="sng" dirty="0"/>
              <a:t>Numerical quality?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62" y="1475581"/>
            <a:ext cx="4340126" cy="316829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070" y="375708"/>
            <a:ext cx="2857517" cy="4233360"/>
          </a:xfrm>
          <a:prstGeom prst="rect">
            <a:avLst/>
          </a:prstGeom>
        </p:spPr>
      </p:pic>
      <p:pic>
        <p:nvPicPr>
          <p:cNvPr id="1030" name="Picture 6" descr="http://latex.codecogs.com/png.latex?%5Cdpi%7B200%7D%20%5Clarge%20%5CDelta%20E%20%5C%2C%5C%2C%5Cleq%20%5C%2C%5C%2CC%5C%2C%5C%2C%5C%2CD%28%5Cvec%7B%5Clambda%7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203" y="5582443"/>
            <a:ext cx="2897875" cy="51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latex.codecogs.com/png.latex?%5Cdpi%7B200%7D%20%5Clarge%20%5Cfrac%7B%5CDelta%20E%7D%7BE_%7Bcorr%7D%7D%20%5C%2C%5C%2C%5Cleq%20%5C%2C%5C%2C%5Ctilde%7BC%7D%5C%2C%5C%2C%5C%2C%5Cfrac%7BD%28%5Cvec%7B%5Clambda%7D%29%7D%7BS%28%5Cvec%7B%5Clambda%7D%29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93" y="5256957"/>
            <a:ext cx="3212862" cy="116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200%7D%20%5Clarge%20%5C%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943" y="5682189"/>
            <a:ext cx="293987" cy="31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hteck 6"/>
          <p:cNvSpPr/>
          <p:nvPr/>
        </p:nvSpPr>
        <p:spPr>
          <a:xfrm>
            <a:off x="612754" y="5106287"/>
            <a:ext cx="8969430" cy="159197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258325" y="6910517"/>
            <a:ext cx="3678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[CS, </a:t>
            </a:r>
            <a:r>
              <a:rPr lang="de-CH" sz="2000" dirty="0" err="1" smtClean="0"/>
              <a:t>C.Benavides-Riveros</a:t>
            </a:r>
            <a:r>
              <a:rPr lang="de-CH" sz="2000" dirty="0"/>
              <a:t> </a:t>
            </a:r>
            <a:r>
              <a:rPr lang="de-CH" sz="2000" dirty="0" smtClean="0"/>
              <a:t>(2016)]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56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05557" y="121344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feld 5"/>
          <p:cNvSpPr txBox="1"/>
          <p:nvPr/>
        </p:nvSpPr>
        <p:spPr>
          <a:xfrm>
            <a:off x="1744520" y="877519"/>
            <a:ext cx="5283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smtClean="0"/>
              <a:t>Quantum Chemistry:  </a:t>
            </a:r>
            <a:r>
              <a:rPr lang="de-CH" sz="2800" dirty="0" err="1" smtClean="0"/>
              <a:t>atoms</a:t>
            </a:r>
            <a:endParaRPr lang="de-CH" dirty="0"/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90839" y="300094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feld 7"/>
          <p:cNvSpPr txBox="1"/>
          <p:nvPr/>
        </p:nvSpPr>
        <p:spPr>
          <a:xfrm>
            <a:off x="1744519" y="2612222"/>
            <a:ext cx="52523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p</a:t>
            </a:r>
            <a:r>
              <a:rPr lang="de-CH" sz="2800" dirty="0" err="1" smtClean="0"/>
              <a:t>hysical</a:t>
            </a:r>
            <a:r>
              <a:rPr lang="de-CH" sz="2800" dirty="0" smtClean="0"/>
              <a:t> &amp; </a:t>
            </a:r>
            <a:r>
              <a:rPr lang="de-CH" sz="2800" dirty="0" err="1" smtClean="0"/>
              <a:t>mathematical</a:t>
            </a:r>
            <a:r>
              <a:rPr lang="de-CH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de-CH" sz="2800" dirty="0" err="1"/>
              <a:t>i</a:t>
            </a:r>
            <a:r>
              <a:rPr lang="de-CH" sz="2800" dirty="0" err="1" smtClean="0"/>
              <a:t>ntuition</a:t>
            </a:r>
            <a:r>
              <a:rPr lang="de-CH" sz="2800" dirty="0" smtClean="0"/>
              <a:t> </a:t>
            </a:r>
            <a:r>
              <a:rPr lang="de-CH" sz="2800" dirty="0" err="1" smtClean="0"/>
              <a:t>for</a:t>
            </a:r>
            <a:r>
              <a:rPr lang="de-CH" sz="2800" dirty="0" smtClean="0"/>
              <a:t> </a:t>
            </a:r>
            <a:r>
              <a:rPr lang="de-CH" sz="2800" dirty="0" err="1" smtClean="0"/>
              <a:t>quasipinning</a:t>
            </a:r>
            <a:endParaRPr lang="de-CH" sz="2800" dirty="0" smtClean="0"/>
          </a:p>
          <a:p>
            <a:pPr>
              <a:lnSpc>
                <a:spcPct val="150000"/>
              </a:lnSpc>
            </a:pPr>
            <a:r>
              <a:rPr lang="de-CH" sz="2800" dirty="0" err="1">
                <a:solidFill>
                  <a:srgbClr val="FF0000"/>
                </a:solidFill>
              </a:rPr>
              <a:t>m</a:t>
            </a:r>
            <a:r>
              <a:rPr lang="de-CH" sz="2800" dirty="0" err="1" smtClean="0">
                <a:solidFill>
                  <a:srgbClr val="FF0000"/>
                </a:solidFill>
              </a:rPr>
              <a:t>echanism</a:t>
            </a:r>
            <a:r>
              <a:rPr lang="de-CH" sz="2800" dirty="0" smtClean="0">
                <a:solidFill>
                  <a:srgbClr val="FF0000"/>
                </a:solidFill>
              </a:rPr>
              <a:t>  </a:t>
            </a:r>
            <a:r>
              <a:rPr lang="de-CH" sz="2800" dirty="0" err="1" smtClean="0">
                <a:solidFill>
                  <a:srgbClr val="FF0000"/>
                </a:solidFill>
              </a:rPr>
              <a:t>behind</a:t>
            </a:r>
            <a:r>
              <a:rPr lang="de-CH" sz="2800" dirty="0" smtClean="0">
                <a:solidFill>
                  <a:srgbClr val="FF0000"/>
                </a:solidFill>
              </a:rPr>
              <a:t> </a:t>
            </a:r>
            <a:r>
              <a:rPr lang="de-CH" sz="2800" dirty="0" err="1" smtClean="0">
                <a:solidFill>
                  <a:srgbClr val="FF0000"/>
                </a:solidFill>
              </a:rPr>
              <a:t>it</a:t>
            </a:r>
            <a:endParaRPr lang="de-CH" dirty="0">
              <a:solidFill>
                <a:srgbClr val="FF0000"/>
              </a:solidFill>
            </a:endParaRPr>
          </a:p>
        </p:txBody>
      </p:sp>
      <p:sp>
        <p:nvSpPr>
          <p:cNvPr id="10" name="Gerade Verbindung 18"/>
          <p:cNvSpPr/>
          <p:nvPr/>
        </p:nvSpPr>
        <p:spPr>
          <a:xfrm>
            <a:off x="8705219" y="4853932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Gerade Verbindung 19"/>
          <p:cNvSpPr/>
          <p:nvPr/>
        </p:nvSpPr>
        <p:spPr>
          <a:xfrm>
            <a:off x="8700561" y="4379819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5" name="Freihandform 14"/>
          <p:cNvSpPr/>
          <p:nvPr/>
        </p:nvSpPr>
        <p:spPr>
          <a:xfrm>
            <a:off x="9065217" y="4763932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7" name="Freihandform 16"/>
          <p:cNvSpPr/>
          <p:nvPr/>
        </p:nvSpPr>
        <p:spPr>
          <a:xfrm>
            <a:off x="9072910" y="4289819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6" name="Gerade Verbindung 19"/>
          <p:cNvSpPr/>
          <p:nvPr/>
        </p:nvSpPr>
        <p:spPr>
          <a:xfrm>
            <a:off x="8663491" y="3138208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7" name="Gerade Verbindung 18"/>
          <p:cNvSpPr/>
          <p:nvPr/>
        </p:nvSpPr>
        <p:spPr>
          <a:xfrm>
            <a:off x="8705219" y="5529815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8" name="Freihandform 27"/>
          <p:cNvSpPr/>
          <p:nvPr/>
        </p:nvSpPr>
        <p:spPr>
          <a:xfrm>
            <a:off x="9065217" y="5439815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0" name="Runde Klammer links 29"/>
          <p:cNvSpPr/>
          <p:nvPr/>
        </p:nvSpPr>
        <p:spPr>
          <a:xfrm>
            <a:off x="8329102" y="3183292"/>
            <a:ext cx="216024" cy="1152128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Gerade Verbindung 19"/>
          <p:cNvSpPr/>
          <p:nvPr/>
        </p:nvSpPr>
        <p:spPr>
          <a:xfrm>
            <a:off x="8663491" y="2612222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7014242" y="3085233"/>
            <a:ext cx="1422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smtClean="0">
                <a:solidFill>
                  <a:srgbClr val="FF0000"/>
                </a:solidFill>
              </a:rPr>
              <a:t>HOMO-</a:t>
            </a:r>
          </a:p>
          <a:p>
            <a:pPr algn="ctr"/>
            <a:r>
              <a:rPr lang="de-CH" sz="2800" dirty="0" smtClean="0">
                <a:solidFill>
                  <a:srgbClr val="FF0000"/>
                </a:solidFill>
              </a:rPr>
              <a:t>LUMO-</a:t>
            </a:r>
          </a:p>
          <a:p>
            <a:pPr algn="ctr"/>
            <a:r>
              <a:rPr lang="de-CH" sz="2800" dirty="0" err="1" smtClean="0">
                <a:solidFill>
                  <a:srgbClr val="FF0000"/>
                </a:solidFill>
              </a:rPr>
              <a:t>gap</a:t>
            </a:r>
            <a:endParaRPr lang="de-CH" dirty="0">
              <a:solidFill>
                <a:srgbClr val="FF0000"/>
              </a:solidFill>
            </a:endParaRPr>
          </a:p>
        </p:txBody>
      </p:sp>
      <p:pic>
        <p:nvPicPr>
          <p:cNvPr id="3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97823" y="522330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Textfeld 33"/>
          <p:cNvSpPr txBox="1"/>
          <p:nvPr/>
        </p:nvSpPr>
        <p:spPr>
          <a:xfrm>
            <a:off x="1744520" y="4943931"/>
            <a:ext cx="44237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s</a:t>
            </a:r>
            <a:r>
              <a:rPr lang="de-CH" sz="2800" dirty="0" err="1" smtClean="0"/>
              <a:t>trongly</a:t>
            </a:r>
            <a:r>
              <a:rPr lang="de-CH" sz="2800" dirty="0" smtClean="0"/>
              <a:t> </a:t>
            </a:r>
            <a:r>
              <a:rPr lang="de-CH" sz="2800" dirty="0" err="1" smtClean="0"/>
              <a:t>correlated</a:t>
            </a:r>
            <a:r>
              <a:rPr lang="de-CH" sz="2800" dirty="0" smtClean="0"/>
              <a:t> </a:t>
            </a:r>
            <a:r>
              <a:rPr lang="de-CH" sz="2800" dirty="0" err="1" smtClean="0"/>
              <a:t>fermions</a:t>
            </a:r>
            <a:endParaRPr lang="de-CH" sz="2800" dirty="0" smtClean="0"/>
          </a:p>
        </p:txBody>
      </p:sp>
      <p:sp>
        <p:nvSpPr>
          <p:cNvPr id="29" name="Textfeld 28"/>
          <p:cNvSpPr txBox="1"/>
          <p:nvPr/>
        </p:nvSpPr>
        <p:spPr>
          <a:xfrm>
            <a:off x="1964343" y="1533439"/>
            <a:ext cx="63407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 smtClean="0"/>
              <a:t>numerical</a:t>
            </a:r>
            <a:r>
              <a:rPr lang="de-CH" sz="2800" dirty="0" smtClean="0"/>
              <a:t> </a:t>
            </a:r>
            <a:r>
              <a:rPr lang="de-CH" sz="2800" dirty="0" err="1" smtClean="0"/>
              <a:t>tools</a:t>
            </a:r>
            <a:r>
              <a:rPr lang="de-CH" sz="2800" dirty="0" smtClean="0"/>
              <a:t>: </a:t>
            </a:r>
            <a:r>
              <a:rPr lang="de-CH" sz="2800" dirty="0" err="1" smtClean="0"/>
              <a:t>configuration</a:t>
            </a:r>
            <a:r>
              <a:rPr lang="de-CH" sz="2800" dirty="0" smtClean="0"/>
              <a:t> </a:t>
            </a:r>
            <a:r>
              <a:rPr lang="de-CH" sz="2800" dirty="0" err="1" smtClean="0"/>
              <a:t>interaction</a:t>
            </a:r>
            <a:endParaRPr lang="de-CH" dirty="0"/>
          </a:p>
        </p:txBody>
      </p:sp>
      <p:sp>
        <p:nvSpPr>
          <p:cNvPr id="36" name="Textfeld 35"/>
          <p:cNvSpPr txBox="1"/>
          <p:nvPr/>
        </p:nvSpPr>
        <p:spPr>
          <a:xfrm>
            <a:off x="2081762" y="5715358"/>
            <a:ext cx="4932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f</a:t>
            </a:r>
            <a:r>
              <a:rPr lang="de-CH" sz="2800" dirty="0" err="1" smtClean="0"/>
              <a:t>ractional</a:t>
            </a:r>
            <a:r>
              <a:rPr lang="de-CH" sz="2800" dirty="0" smtClean="0"/>
              <a:t> </a:t>
            </a:r>
            <a:r>
              <a:rPr lang="de-CH" sz="2800" dirty="0" err="1" smtClean="0"/>
              <a:t>quantum</a:t>
            </a:r>
            <a:r>
              <a:rPr lang="de-CH" sz="2800" dirty="0" smtClean="0"/>
              <a:t> Hall </a:t>
            </a:r>
            <a:r>
              <a:rPr lang="de-CH" sz="2800" dirty="0" err="1" smtClean="0"/>
              <a:t>states</a:t>
            </a:r>
            <a:endParaRPr lang="de-CH" sz="2800" dirty="0" smtClean="0"/>
          </a:p>
        </p:txBody>
      </p:sp>
    </p:spTree>
    <p:extLst>
      <p:ext uri="{BB962C8B-B14F-4D97-AF65-F5344CB8AC3E}">
        <p14:creationId xmlns:p14="http://schemas.microsoft.com/office/powerpoint/2010/main" val="254969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5" grpId="0" animBg="1"/>
      <p:bldP spid="17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/>
      <p:bldP spid="34" grpId="0"/>
      <p:bldP spid="29" grpId="0"/>
      <p:bldP spid="3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76981" y="97152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/>
          <p:cNvSpPr txBox="1"/>
          <p:nvPr/>
        </p:nvSpPr>
        <p:spPr>
          <a:xfrm>
            <a:off x="1511920" y="602193"/>
            <a:ext cx="24316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smtClean="0"/>
              <a:t>Experiments</a:t>
            </a:r>
            <a:endParaRPr lang="de-CH" dirty="0"/>
          </a:p>
        </p:txBody>
      </p:sp>
      <p:sp>
        <p:nvSpPr>
          <p:cNvPr id="4" name="Textfeld 3"/>
          <p:cNvSpPr txBox="1"/>
          <p:nvPr/>
        </p:nvSpPr>
        <p:spPr>
          <a:xfrm>
            <a:off x="2232000" y="1340857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m</a:t>
            </a:r>
            <a:r>
              <a:rPr lang="de-CH" sz="2800" dirty="0" err="1" smtClean="0"/>
              <a:t>easure</a:t>
            </a:r>
            <a:r>
              <a:rPr lang="de-CH" sz="2800" dirty="0" smtClean="0"/>
              <a:t> (quasi)</a:t>
            </a:r>
            <a:r>
              <a:rPr lang="de-CH" sz="2800" dirty="0" err="1" smtClean="0"/>
              <a:t>pinning</a:t>
            </a:r>
            <a:endParaRPr lang="de-CH" dirty="0"/>
          </a:p>
        </p:txBody>
      </p:sp>
      <p:sp>
        <p:nvSpPr>
          <p:cNvPr id="5" name="Textfeld 4"/>
          <p:cNvSpPr txBox="1"/>
          <p:nvPr/>
        </p:nvSpPr>
        <p:spPr>
          <a:xfrm>
            <a:off x="1646460" y="2499957"/>
            <a:ext cx="5165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smtClean="0"/>
              <a:t>a) </a:t>
            </a:r>
            <a:r>
              <a:rPr lang="de-CH" sz="2800" dirty="0" err="1"/>
              <a:t>m</a:t>
            </a:r>
            <a:r>
              <a:rPr lang="de-CH" sz="2800" dirty="0" err="1" smtClean="0"/>
              <a:t>easure</a:t>
            </a:r>
            <a:r>
              <a:rPr lang="de-CH" sz="2800" dirty="0" smtClean="0"/>
              <a:t> </a:t>
            </a:r>
            <a:r>
              <a:rPr lang="de-CH" sz="2800" dirty="0" err="1" smtClean="0"/>
              <a:t>occupation</a:t>
            </a:r>
            <a:r>
              <a:rPr lang="de-CH" sz="2800" dirty="0" smtClean="0"/>
              <a:t> </a:t>
            </a:r>
            <a:r>
              <a:rPr lang="de-CH" sz="2800" dirty="0" err="1" smtClean="0"/>
              <a:t>numbers</a:t>
            </a:r>
            <a:endParaRPr lang="de-CH" dirty="0"/>
          </a:p>
        </p:txBody>
      </p:sp>
      <p:sp>
        <p:nvSpPr>
          <p:cNvPr id="6" name="Textfeld 5"/>
          <p:cNvSpPr txBox="1"/>
          <p:nvPr/>
        </p:nvSpPr>
        <p:spPr>
          <a:xfrm>
            <a:off x="1646460" y="3456639"/>
            <a:ext cx="5165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/>
              <a:t>b</a:t>
            </a:r>
            <a:r>
              <a:rPr lang="de-CH" sz="2800" dirty="0" smtClean="0"/>
              <a:t>) no-go effects/transparency</a:t>
            </a:r>
            <a:endParaRPr lang="de-CH" dirty="0"/>
          </a:p>
        </p:txBody>
      </p:sp>
      <p:sp>
        <p:nvSpPr>
          <p:cNvPr id="7" name="Rechteck 6"/>
          <p:cNvSpPr/>
          <p:nvPr/>
        </p:nvSpPr>
        <p:spPr>
          <a:xfrm>
            <a:off x="7261116" y="3792223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8" name="Gerade Verbindung mit Pfeil 7"/>
          <p:cNvCxnSpPr/>
          <p:nvPr/>
        </p:nvCxnSpPr>
        <p:spPr>
          <a:xfrm flipV="1">
            <a:off x="7261117" y="3089299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>
            <a:off x="7044616" y="5610294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307" y="3029260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4434" y="5798060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gelmäßiges Fünfeck 11"/>
          <p:cNvSpPr/>
          <p:nvPr/>
        </p:nvSpPr>
        <p:spPr>
          <a:xfrm rot="1657296">
            <a:off x="7127293" y="3923670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Textfeld 12"/>
          <p:cNvSpPr txBox="1"/>
          <p:nvPr/>
        </p:nvSpPr>
        <p:spPr>
          <a:xfrm>
            <a:off x="6849211" y="5628484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14" name="Textfeld 13"/>
          <p:cNvSpPr txBox="1"/>
          <p:nvPr/>
        </p:nvSpPr>
        <p:spPr>
          <a:xfrm>
            <a:off x="6842429" y="3530613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5" name="Textfeld 14"/>
          <p:cNvSpPr txBox="1"/>
          <p:nvPr/>
        </p:nvSpPr>
        <p:spPr>
          <a:xfrm>
            <a:off x="9131866" y="5610294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6" name="Freihandform 15"/>
          <p:cNvSpPr/>
          <p:nvPr/>
        </p:nvSpPr>
        <p:spPr>
          <a:xfrm>
            <a:off x="8320807" y="4105303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2963533" y="5210873"/>
            <a:ext cx="1224136" cy="79884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feld 21"/>
          <p:cNvSpPr txBox="1"/>
          <p:nvPr/>
        </p:nvSpPr>
        <p:spPr>
          <a:xfrm>
            <a:off x="3069981" y="6207744"/>
            <a:ext cx="2582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p</a:t>
            </a:r>
            <a:r>
              <a:rPr lang="de-CH" sz="2800" dirty="0" smtClean="0"/>
              <a:t>hysical </a:t>
            </a:r>
          </a:p>
          <a:p>
            <a:r>
              <a:rPr lang="de-CH" sz="2800" dirty="0" smtClean="0"/>
              <a:t>system</a:t>
            </a:r>
            <a:endParaRPr lang="de-CH" dirty="0"/>
          </a:p>
        </p:txBody>
      </p:sp>
      <p:cxnSp>
        <p:nvCxnSpPr>
          <p:cNvPr id="23" name="Gerade Verbindung mit Pfeil 22"/>
          <p:cNvCxnSpPr/>
          <p:nvPr/>
        </p:nvCxnSpPr>
        <p:spPr>
          <a:xfrm flipV="1">
            <a:off x="3575601" y="4789395"/>
            <a:ext cx="1" cy="142034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 descr="http://latex.codecogs.com/png.latex?%5Cdpi%7B150%7D%20%5CLARGE%20%7B%5Ccolor%7BRed%7D%20%5Cvec%7BM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956" y="4702832"/>
            <a:ext cx="4000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Freihandform 30"/>
          <p:cNvSpPr/>
          <p:nvPr/>
        </p:nvSpPr>
        <p:spPr>
          <a:xfrm>
            <a:off x="4574438" y="5386913"/>
            <a:ext cx="1857828" cy="323011"/>
          </a:xfrm>
          <a:custGeom>
            <a:avLst/>
            <a:gdLst>
              <a:gd name="connsiteX0" fmla="*/ 1857828 w 1857828"/>
              <a:gd name="connsiteY0" fmla="*/ 145157 h 323011"/>
              <a:gd name="connsiteX1" fmla="*/ 1538514 w 1857828"/>
              <a:gd name="connsiteY1" fmla="*/ 319328 h 323011"/>
              <a:gd name="connsiteX2" fmla="*/ 1306285 w 1857828"/>
              <a:gd name="connsiteY2" fmla="*/ 14 h 323011"/>
              <a:gd name="connsiteX3" fmla="*/ 972457 w 1857828"/>
              <a:gd name="connsiteY3" fmla="*/ 319328 h 323011"/>
              <a:gd name="connsiteX4" fmla="*/ 754742 w 1857828"/>
              <a:gd name="connsiteY4" fmla="*/ 14 h 323011"/>
              <a:gd name="connsiteX5" fmla="*/ 435428 w 1857828"/>
              <a:gd name="connsiteY5" fmla="*/ 304814 h 323011"/>
              <a:gd name="connsiteX6" fmla="*/ 188685 w 1857828"/>
              <a:gd name="connsiteY6" fmla="*/ 29043 h 323011"/>
              <a:gd name="connsiteX7" fmla="*/ 0 w 1857828"/>
              <a:gd name="connsiteY7" fmla="*/ 188700 h 32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7828" h="323011">
                <a:moveTo>
                  <a:pt x="1857828" y="145157"/>
                </a:moveTo>
                <a:cubicBezTo>
                  <a:pt x="1744133" y="244337"/>
                  <a:pt x="1630438" y="343518"/>
                  <a:pt x="1538514" y="319328"/>
                </a:cubicBezTo>
                <a:cubicBezTo>
                  <a:pt x="1446590" y="295138"/>
                  <a:pt x="1400628" y="14"/>
                  <a:pt x="1306285" y="14"/>
                </a:cubicBezTo>
                <a:cubicBezTo>
                  <a:pt x="1211942" y="14"/>
                  <a:pt x="1064381" y="319328"/>
                  <a:pt x="972457" y="319328"/>
                </a:cubicBezTo>
                <a:cubicBezTo>
                  <a:pt x="880533" y="319328"/>
                  <a:pt x="844247" y="2433"/>
                  <a:pt x="754742" y="14"/>
                </a:cubicBezTo>
                <a:cubicBezTo>
                  <a:pt x="665237" y="-2405"/>
                  <a:pt x="529771" y="299976"/>
                  <a:pt x="435428" y="304814"/>
                </a:cubicBezTo>
                <a:cubicBezTo>
                  <a:pt x="341085" y="309652"/>
                  <a:pt x="261256" y="48395"/>
                  <a:pt x="188685" y="29043"/>
                </a:cubicBezTo>
                <a:cubicBezTo>
                  <a:pt x="116114" y="9691"/>
                  <a:pt x="58057" y="99195"/>
                  <a:pt x="0" y="188700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292" name="Picture 4" descr="http://latex.codecogs.com/png.latex?%5Cdpi%7B150%7D%20%5CLARGE%20%7B%5Ccolor%7BBlue%7D%20%5Cvec%7BB%7D%28t%29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927" y="4802618"/>
            <a:ext cx="7048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Gerade Verbindung mit Pfeil 34"/>
          <p:cNvCxnSpPr/>
          <p:nvPr/>
        </p:nvCxnSpPr>
        <p:spPr>
          <a:xfrm flipV="1">
            <a:off x="8191359" y="4000377"/>
            <a:ext cx="495788" cy="38984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H="1" flipV="1">
            <a:off x="8246862" y="3950907"/>
            <a:ext cx="423127" cy="488792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Delay 16"/>
          <p:cNvSpPr/>
          <p:nvPr/>
        </p:nvSpPr>
        <p:spPr>
          <a:xfrm flipH="1">
            <a:off x="1187352" y="5481803"/>
            <a:ext cx="366096" cy="314480"/>
          </a:xfrm>
          <a:prstGeom prst="flowChartDela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feld 21"/>
          <p:cNvSpPr txBox="1"/>
          <p:nvPr/>
        </p:nvSpPr>
        <p:spPr>
          <a:xfrm>
            <a:off x="648983" y="5798060"/>
            <a:ext cx="1808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detector</a:t>
            </a:r>
            <a:endParaRPr lang="de-CH" dirty="0"/>
          </a:p>
        </p:txBody>
      </p:sp>
      <p:sp>
        <p:nvSpPr>
          <p:cNvPr id="28" name="Rectangle 4"/>
          <p:cNvSpPr/>
          <p:nvPr/>
        </p:nvSpPr>
        <p:spPr>
          <a:xfrm>
            <a:off x="5317444" y="6321280"/>
            <a:ext cx="3887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 smtClean="0"/>
              <a:t>[CS</a:t>
            </a:r>
            <a:r>
              <a:rPr lang="de-DE" sz="2000" dirty="0"/>
              <a:t>, Phys. Rev. B 92, </a:t>
            </a:r>
            <a:r>
              <a:rPr lang="de-DE" sz="2000" dirty="0" smtClean="0"/>
              <a:t>155149 (2015)]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38606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12" grpId="0" animBg="1"/>
      <p:bldP spid="13" grpId="0"/>
      <p:bldP spid="14" grpId="0"/>
      <p:bldP spid="15" grpId="0"/>
      <p:bldP spid="16" grpId="0" animBg="1"/>
      <p:bldP spid="21" grpId="0" animBg="1"/>
      <p:bldP spid="22" grpId="0"/>
      <p:bldP spid="31" grpId="0" animBg="1"/>
      <p:bldP spid="17" grpId="0" animBg="1"/>
      <p:bldP spid="26" grpId="0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47912" y="278437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err="1"/>
              <a:t>C</a:t>
            </a:r>
            <a:r>
              <a:rPr lang="de-CH" sz="4000" u="sng" dirty="0" err="1" smtClean="0"/>
              <a:t>onclusions</a:t>
            </a:r>
            <a:endParaRPr lang="de-CH" sz="40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95500" y="1512080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feld 3"/>
          <p:cNvSpPr txBox="1"/>
          <p:nvPr/>
        </p:nvSpPr>
        <p:spPr>
          <a:xfrm>
            <a:off x="1047912" y="1152040"/>
            <a:ext cx="64087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 smtClean="0"/>
              <a:t>antisymmetry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         </a:t>
            </a:r>
          </a:p>
          <a:p>
            <a:r>
              <a:rPr lang="de-CH" sz="2800" dirty="0" err="1" smtClean="0"/>
              <a:t>translated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r>
              <a:rPr lang="de-CH" sz="2800" dirty="0" smtClean="0"/>
              <a:t> </a:t>
            </a:r>
            <a:r>
              <a:rPr lang="de-CH" sz="2800" dirty="0"/>
              <a:t>1-particle </a:t>
            </a:r>
            <a:r>
              <a:rPr lang="de-CH" sz="2800" dirty="0" err="1"/>
              <a:t>picture</a:t>
            </a:r>
            <a:r>
              <a:rPr lang="de-CH" sz="2800" dirty="0"/>
              <a:t> </a:t>
            </a:r>
          </a:p>
          <a:p>
            <a:pPr lvl="2"/>
            <a:endParaRPr lang="de-CH" dirty="0"/>
          </a:p>
        </p:txBody>
      </p:sp>
      <p:pic>
        <p:nvPicPr>
          <p:cNvPr id="5" name="Picture 2" descr="http://latex.codecogs.com/png.latex?%5CLARGE%20%5Cdpi%7B150%7D%20%7C%5CPsi_N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493" y="1341573"/>
            <a:ext cx="7334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ihandform 6"/>
          <p:cNvSpPr/>
          <p:nvPr/>
        </p:nvSpPr>
        <p:spPr>
          <a:xfrm>
            <a:off x="6019338" y="1652641"/>
            <a:ext cx="719123" cy="222673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199660" y="1341573"/>
            <a:ext cx="29411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g</a:t>
            </a:r>
            <a:r>
              <a:rPr lang="de-CH" sz="2800" dirty="0" err="1" smtClean="0"/>
              <a:t>eneralized</a:t>
            </a:r>
            <a:r>
              <a:rPr lang="de-CH" sz="2800" dirty="0" smtClean="0"/>
              <a:t> </a:t>
            </a:r>
          </a:p>
          <a:p>
            <a:r>
              <a:rPr lang="de-CH" sz="2800" dirty="0" smtClean="0"/>
              <a:t>Pauli </a:t>
            </a:r>
            <a:r>
              <a:rPr lang="de-CH" sz="2800" dirty="0" err="1" smtClean="0"/>
              <a:t>constraints</a:t>
            </a:r>
            <a:endParaRPr lang="de-CH" sz="2800" dirty="0"/>
          </a:p>
        </p:txBody>
      </p:sp>
      <p:pic>
        <p:nvPicPr>
          <p:cNvPr id="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36977" y="2770242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feld 9"/>
          <p:cNvSpPr txBox="1"/>
          <p:nvPr/>
        </p:nvSpPr>
        <p:spPr>
          <a:xfrm>
            <a:off x="1111197" y="2598590"/>
            <a:ext cx="6769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study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N-fermion-model </a:t>
            </a:r>
            <a:r>
              <a:rPr lang="de-CH" sz="2800" dirty="0" err="1" smtClean="0"/>
              <a:t>with</a:t>
            </a:r>
            <a:r>
              <a:rPr lang="de-CH" sz="2800" dirty="0" smtClean="0"/>
              <a:t> </a:t>
            </a:r>
            <a:r>
              <a:rPr lang="de-CH" sz="2800" dirty="0" err="1" smtClean="0"/>
              <a:t>coupling</a:t>
            </a:r>
            <a:r>
              <a:rPr lang="de-CH" sz="2800" dirty="0" smtClean="0"/>
              <a:t>  </a:t>
            </a:r>
          </a:p>
        </p:txBody>
      </p:sp>
      <p:pic>
        <p:nvPicPr>
          <p:cNvPr id="7170" name="Picture 2" descr="http://latex.codecogs.com/png.latex?%5CLARGE%20%5Cdpi%7B150%7D%20%5Cdelt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855" y="2707799"/>
            <a:ext cx="1714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33125" y="3380778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feld 16"/>
          <p:cNvSpPr txBox="1"/>
          <p:nvPr/>
        </p:nvSpPr>
        <p:spPr>
          <a:xfrm>
            <a:off x="2534306" y="3209126"/>
            <a:ext cx="6787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g</a:t>
            </a:r>
            <a:r>
              <a:rPr lang="de-CH" sz="2800" dirty="0" err="1" smtClean="0"/>
              <a:t>eneralized</a:t>
            </a:r>
            <a:r>
              <a:rPr lang="de-CH" sz="2800" dirty="0" smtClean="0"/>
              <a:t> Pauli </a:t>
            </a:r>
            <a:r>
              <a:rPr lang="de-CH" sz="2800" dirty="0" err="1" smtClean="0"/>
              <a:t>constraints</a:t>
            </a:r>
            <a:r>
              <a:rPr lang="de-CH" sz="2800" dirty="0" smtClean="0"/>
              <a:t> </a:t>
            </a:r>
            <a:r>
              <a:rPr lang="de-CH" sz="2800" dirty="0" err="1" smtClean="0">
                <a:solidFill>
                  <a:srgbClr val="FF0000"/>
                </a:solidFill>
              </a:rPr>
              <a:t>nontrivially</a:t>
            </a:r>
            <a:r>
              <a:rPr lang="de-CH" sz="2800" dirty="0" smtClean="0"/>
              <a:t> </a:t>
            </a:r>
            <a:r>
              <a:rPr lang="de-CH" sz="2800" dirty="0" err="1" smtClean="0"/>
              <a:t>saturated</a:t>
            </a:r>
            <a:r>
              <a:rPr lang="de-CH" sz="2800" dirty="0" smtClean="0"/>
              <a:t> </a:t>
            </a:r>
            <a:r>
              <a:rPr lang="de-CH" sz="2800" dirty="0" err="1" smtClean="0"/>
              <a:t>by</a:t>
            </a:r>
            <a:r>
              <a:rPr lang="de-CH" sz="2800" dirty="0" smtClean="0"/>
              <a:t>                       </a:t>
            </a:r>
            <a:r>
              <a:rPr lang="de-CH" sz="2800" dirty="0" err="1">
                <a:solidFill>
                  <a:srgbClr val="FF0000"/>
                </a:solidFill>
              </a:rPr>
              <a:t>q</a:t>
            </a:r>
            <a:r>
              <a:rPr lang="de-CH" sz="2800" dirty="0" err="1" smtClean="0">
                <a:solidFill>
                  <a:srgbClr val="FF0000"/>
                </a:solidFill>
              </a:rPr>
              <a:t>uasipinning</a:t>
            </a:r>
            <a:endParaRPr lang="de-CH" sz="2800" dirty="0">
              <a:solidFill>
                <a:srgbClr val="FF0000"/>
              </a:solidFill>
            </a:endParaRPr>
          </a:p>
        </p:txBody>
      </p:sp>
      <p:sp>
        <p:nvSpPr>
          <p:cNvPr id="20" name="Freihandform 19"/>
          <p:cNvSpPr/>
          <p:nvPr/>
        </p:nvSpPr>
        <p:spPr>
          <a:xfrm>
            <a:off x="2004375" y="6371689"/>
            <a:ext cx="719123" cy="21606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991926" y="6218111"/>
            <a:ext cx="4138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i</a:t>
            </a:r>
            <a:r>
              <a:rPr lang="de-CH" sz="2800" dirty="0" err="1" smtClean="0"/>
              <a:t>mprove</a:t>
            </a:r>
            <a:r>
              <a:rPr lang="de-CH" sz="2800" dirty="0" smtClean="0"/>
              <a:t> </a:t>
            </a:r>
            <a:r>
              <a:rPr lang="de-CH" sz="2800" dirty="0" err="1" smtClean="0"/>
              <a:t>Hartree</a:t>
            </a:r>
            <a:r>
              <a:rPr lang="de-CH" sz="2800" dirty="0" smtClean="0"/>
              <a:t>-Fock</a:t>
            </a:r>
            <a:endParaRPr lang="de-CH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1938028" y="5846875"/>
            <a:ext cx="851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e.g.</a:t>
            </a:r>
            <a:endParaRPr lang="de-CH" sz="2800" dirty="0"/>
          </a:p>
        </p:txBody>
      </p:sp>
      <p:pic>
        <p:nvPicPr>
          <p:cNvPr id="21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95500" y="5515981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feld 21"/>
          <p:cNvSpPr txBox="1"/>
          <p:nvPr/>
        </p:nvSpPr>
        <p:spPr>
          <a:xfrm>
            <a:off x="1047912" y="5308482"/>
            <a:ext cx="6769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(quasi)</a:t>
            </a:r>
            <a:r>
              <a:rPr lang="de-CH" sz="2800" dirty="0" err="1" smtClean="0"/>
              <a:t>pinning</a:t>
            </a:r>
            <a:r>
              <a:rPr lang="de-CH" sz="2800" dirty="0" smtClean="0"/>
              <a:t> </a:t>
            </a:r>
            <a:r>
              <a:rPr lang="de-CH" sz="2800" dirty="0" err="1" smtClean="0"/>
              <a:t>is</a:t>
            </a:r>
            <a:r>
              <a:rPr lang="de-CH" sz="2800" dirty="0" smtClean="0"/>
              <a:t> </a:t>
            </a:r>
            <a:r>
              <a:rPr lang="de-CH" sz="2800" dirty="0" err="1" smtClean="0"/>
              <a:t>physically</a:t>
            </a:r>
            <a:r>
              <a:rPr lang="de-CH" sz="2800" dirty="0" smtClean="0"/>
              <a:t> relevant</a:t>
            </a:r>
          </a:p>
        </p:txBody>
      </p:sp>
      <p:pic>
        <p:nvPicPr>
          <p:cNvPr id="2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3600" y="7091946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feld 23"/>
          <p:cNvSpPr txBox="1"/>
          <p:nvPr/>
        </p:nvSpPr>
        <p:spPr>
          <a:xfrm>
            <a:off x="1316443" y="6920294"/>
            <a:ext cx="8571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f</a:t>
            </a:r>
            <a:r>
              <a:rPr lang="de-CH" sz="2800" dirty="0" err="1" smtClean="0"/>
              <a:t>ermionic</a:t>
            </a:r>
            <a:r>
              <a:rPr lang="de-CH" sz="2800" dirty="0" smtClean="0"/>
              <a:t> </a:t>
            </a:r>
            <a:r>
              <a:rPr lang="de-CH" sz="2800" dirty="0" err="1"/>
              <a:t>g</a:t>
            </a:r>
            <a:r>
              <a:rPr lang="de-CH" sz="2800" dirty="0" err="1" smtClean="0"/>
              <a:t>round</a:t>
            </a:r>
            <a:r>
              <a:rPr lang="de-CH" sz="2800" dirty="0" smtClean="0"/>
              <a:t> </a:t>
            </a:r>
            <a:r>
              <a:rPr lang="de-CH" sz="2800" dirty="0" err="1"/>
              <a:t>s</a:t>
            </a:r>
            <a:r>
              <a:rPr lang="de-CH" sz="2800" dirty="0" err="1" smtClean="0"/>
              <a:t>tates</a:t>
            </a:r>
            <a:r>
              <a:rPr lang="de-CH" sz="2800" dirty="0" smtClean="0"/>
              <a:t> simpler </a:t>
            </a:r>
            <a:r>
              <a:rPr lang="de-CH" sz="2800" dirty="0" err="1" smtClean="0"/>
              <a:t>than</a:t>
            </a:r>
            <a:r>
              <a:rPr lang="de-CH" sz="2800" dirty="0" smtClean="0"/>
              <a:t> </a:t>
            </a:r>
            <a:r>
              <a:rPr lang="de-CH" sz="2800" dirty="0" err="1" smtClean="0"/>
              <a:t>expected</a:t>
            </a:r>
            <a:r>
              <a:rPr lang="de-CH" sz="2800" dirty="0" smtClean="0"/>
              <a:t> (?)</a:t>
            </a:r>
          </a:p>
        </p:txBody>
      </p:sp>
      <p:sp>
        <p:nvSpPr>
          <p:cNvPr id="25" name="Freihandform 24"/>
          <p:cNvSpPr/>
          <p:nvPr/>
        </p:nvSpPr>
        <p:spPr>
          <a:xfrm>
            <a:off x="5396920" y="3806407"/>
            <a:ext cx="719123" cy="222673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6148" name="Picture 4" descr="https://latex.codecogs.com/png.latex?%5Cdpi%7B150%7D%20%5CLARGE%20%5Cdelta%5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428" y="3686179"/>
            <a:ext cx="3143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Freihandform 26"/>
          <p:cNvSpPr/>
          <p:nvPr/>
        </p:nvSpPr>
        <p:spPr>
          <a:xfrm>
            <a:off x="2702989" y="4355901"/>
            <a:ext cx="719123" cy="222673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3797493" y="4205627"/>
            <a:ext cx="4063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GPC relevant </a:t>
            </a:r>
            <a:r>
              <a:rPr lang="de-CH" sz="2800" dirty="0" err="1" smtClean="0">
                <a:solidFill>
                  <a:srgbClr val="FF0000"/>
                </a:solidFill>
              </a:rPr>
              <a:t>beyond</a:t>
            </a:r>
            <a:r>
              <a:rPr lang="de-CH" sz="2800" dirty="0" smtClean="0"/>
              <a:t> PEP</a:t>
            </a:r>
            <a:endParaRPr lang="de-CH" sz="2800" dirty="0">
              <a:solidFill>
                <a:srgbClr val="FF0000"/>
              </a:solidFill>
            </a:endParaRPr>
          </a:p>
        </p:txBody>
      </p:sp>
      <p:pic>
        <p:nvPicPr>
          <p:cNvPr id="2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33125" y="493196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feld 29"/>
          <p:cNvSpPr txBox="1"/>
          <p:nvPr/>
        </p:nvSpPr>
        <p:spPr>
          <a:xfrm>
            <a:off x="2400697" y="4728847"/>
            <a:ext cx="6456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q</a:t>
            </a:r>
            <a:r>
              <a:rPr lang="de-CH" sz="2800" dirty="0" err="1" smtClean="0"/>
              <a:t>uasipinning</a:t>
            </a:r>
            <a:r>
              <a:rPr lang="de-CH" sz="2800" dirty="0" smtClean="0"/>
              <a:t> </a:t>
            </a:r>
            <a:r>
              <a:rPr lang="de-CH" sz="2800" dirty="0" err="1" smtClean="0"/>
              <a:t>weaker</a:t>
            </a:r>
            <a:r>
              <a:rPr lang="de-CH" sz="2800" dirty="0" smtClean="0"/>
              <a:t> in </a:t>
            </a:r>
            <a:r>
              <a:rPr lang="de-CH" sz="2800" dirty="0" err="1" smtClean="0"/>
              <a:t>higher</a:t>
            </a:r>
            <a:r>
              <a:rPr lang="de-CH" sz="2800" dirty="0" smtClean="0"/>
              <a:t> </a:t>
            </a:r>
            <a:r>
              <a:rPr lang="de-CH" sz="2800" dirty="0" err="1" smtClean="0"/>
              <a:t>dimensions</a:t>
            </a:r>
            <a:endParaRPr lang="de-CH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86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17" grpId="0"/>
      <p:bldP spid="20" grpId="0" animBg="1"/>
      <p:bldP spid="11" grpId="0"/>
      <p:bldP spid="6" grpId="0"/>
      <p:bldP spid="22" grpId="0"/>
      <p:bldP spid="24" grpId="0"/>
      <p:bldP spid="25" grpId="0" animBg="1"/>
      <p:bldP spid="27" grpId="0" animBg="1"/>
      <p:bldP spid="28" grpId="0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17688" y="283261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dirty="0" err="1" smtClean="0"/>
              <a:t>Thank</a:t>
            </a:r>
            <a:r>
              <a:rPr lang="de-CH" sz="5400" dirty="0" smtClean="0"/>
              <a:t> </a:t>
            </a:r>
            <a:r>
              <a:rPr lang="de-CH" sz="5400" dirty="0" err="1" smtClean="0"/>
              <a:t>you</a:t>
            </a:r>
            <a:r>
              <a:rPr lang="de-CH" sz="5400" dirty="0" smtClean="0"/>
              <a:t>!</a:t>
            </a:r>
            <a:endParaRPr lang="de-CH" sz="5400" dirty="0"/>
          </a:p>
        </p:txBody>
      </p:sp>
    </p:spTree>
    <p:extLst>
      <p:ext uri="{BB962C8B-B14F-4D97-AF65-F5344CB8AC3E}">
        <p14:creationId xmlns:p14="http://schemas.microsoft.com/office/powerpoint/2010/main" val="197299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831300" y="1756832"/>
            <a:ext cx="5487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CH" sz="2800" dirty="0" smtClean="0"/>
              <a:t>`</a:t>
            </a:r>
            <a:r>
              <a:rPr lang="de-CH" sz="2800" dirty="0" err="1" smtClean="0"/>
              <a:t>quantum</a:t>
            </a:r>
            <a:r>
              <a:rPr lang="de-CH" sz="2800" dirty="0" smtClean="0"/>
              <a:t> </a:t>
            </a:r>
            <a:r>
              <a:rPr lang="de-CH" sz="2800" dirty="0" err="1" smtClean="0"/>
              <a:t>states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</a:t>
            </a:r>
            <a:r>
              <a:rPr lang="de-CH" sz="2800" dirty="0" err="1" smtClean="0"/>
              <a:t>identical</a:t>
            </a:r>
            <a:r>
              <a:rPr lang="de-CH" sz="2800" dirty="0" smtClean="0"/>
              <a:t> </a:t>
            </a:r>
          </a:p>
          <a:p>
            <a:pPr algn="ctr">
              <a:lnSpc>
                <a:spcPct val="150000"/>
              </a:lnSpc>
            </a:pPr>
            <a:r>
              <a:rPr lang="de-CH" sz="2800" dirty="0" err="1"/>
              <a:t>f</a:t>
            </a:r>
            <a:r>
              <a:rPr lang="de-CH" sz="2800" dirty="0" err="1" smtClean="0"/>
              <a:t>ermions</a:t>
            </a:r>
            <a:r>
              <a:rPr lang="de-CH" sz="2800" dirty="0" smtClean="0"/>
              <a:t> </a:t>
            </a:r>
            <a:r>
              <a:rPr lang="de-CH" sz="2800" dirty="0" err="1" smtClean="0"/>
              <a:t>are</a:t>
            </a:r>
            <a:r>
              <a:rPr lang="de-CH" sz="2800" dirty="0" smtClean="0"/>
              <a:t> </a:t>
            </a:r>
            <a:r>
              <a:rPr lang="de-CH" sz="2800" dirty="0" err="1" smtClean="0"/>
              <a:t>antisymmetric</a:t>
            </a:r>
            <a:r>
              <a:rPr lang="de-CH" sz="2800" dirty="0" smtClean="0"/>
              <a:t>’</a:t>
            </a:r>
            <a:endParaRPr lang="de-CH" sz="2800" dirty="0"/>
          </a:p>
        </p:txBody>
      </p:sp>
      <p:sp>
        <p:nvSpPr>
          <p:cNvPr id="3" name="Textfeld 2"/>
          <p:cNvSpPr txBox="1"/>
          <p:nvPr/>
        </p:nvSpPr>
        <p:spPr>
          <a:xfrm>
            <a:off x="1082620" y="899517"/>
            <a:ext cx="70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strengthened</a:t>
            </a:r>
            <a:r>
              <a:rPr lang="de-CH" sz="2800" dirty="0" smtClean="0"/>
              <a:t> </a:t>
            </a:r>
            <a:r>
              <a:rPr lang="de-CH" sz="2800" dirty="0" err="1" smtClean="0"/>
              <a:t>by</a:t>
            </a:r>
            <a:r>
              <a:rPr lang="de-CH" sz="2800" dirty="0" smtClean="0"/>
              <a:t> Dirac &amp; Heisenberg in (1926):</a:t>
            </a:r>
            <a:endParaRPr lang="de-CH" sz="2800" dirty="0"/>
          </a:p>
        </p:txBody>
      </p:sp>
      <p:sp>
        <p:nvSpPr>
          <p:cNvPr id="4" name="Rechteck 3"/>
          <p:cNvSpPr/>
          <p:nvPr/>
        </p:nvSpPr>
        <p:spPr>
          <a:xfrm>
            <a:off x="2163606" y="1821799"/>
            <a:ext cx="4822780" cy="1371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Textfeld 5"/>
          <p:cNvSpPr txBox="1"/>
          <p:nvPr/>
        </p:nvSpPr>
        <p:spPr>
          <a:xfrm>
            <a:off x="1075436" y="391119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implications</a:t>
            </a:r>
            <a:r>
              <a:rPr lang="de-CH" sz="2800" dirty="0" smtClean="0"/>
              <a:t> </a:t>
            </a:r>
            <a:r>
              <a:rPr lang="de-CH" sz="2800" dirty="0" err="1" smtClean="0"/>
              <a:t>for</a:t>
            </a:r>
            <a:r>
              <a:rPr lang="de-CH" sz="2800" dirty="0" smtClean="0"/>
              <a:t> </a:t>
            </a:r>
            <a:r>
              <a:rPr lang="de-CH" sz="2800" dirty="0" err="1" smtClean="0"/>
              <a:t>occupation</a:t>
            </a:r>
            <a:r>
              <a:rPr lang="de-CH" sz="2800" dirty="0" smtClean="0"/>
              <a:t> </a:t>
            </a:r>
            <a:r>
              <a:rPr lang="de-CH" sz="2800" dirty="0" err="1" smtClean="0"/>
              <a:t>numbers</a:t>
            </a:r>
            <a:r>
              <a:rPr lang="de-CH" sz="2800" dirty="0" smtClean="0"/>
              <a:t>      ?</a:t>
            </a:r>
            <a:endParaRPr lang="de-CH" sz="2800" dirty="0"/>
          </a:p>
        </p:txBody>
      </p:sp>
      <p:pic>
        <p:nvPicPr>
          <p:cNvPr id="7" name="Picture 2" descr="http://latex.codecogs.com/png.latex?%5CLARGE%20%5Cdpi%7B150%7D%200%5C,%5C,%5Cleq%20%5C,%5C,n_i%5C,%5C,%5Cleq%20%5C,%5C,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788" y="5517575"/>
            <a:ext cx="23241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1082620" y="4869903"/>
            <a:ext cx="424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f</a:t>
            </a:r>
            <a:r>
              <a:rPr lang="de-CH" sz="2800" dirty="0" err="1" smtClean="0"/>
              <a:t>urther</a:t>
            </a:r>
            <a:r>
              <a:rPr lang="de-CH" sz="2800" dirty="0" smtClean="0"/>
              <a:t> </a:t>
            </a:r>
            <a:r>
              <a:rPr lang="de-CH" sz="2800" dirty="0" err="1" smtClean="0"/>
              <a:t>constraints</a:t>
            </a:r>
            <a:r>
              <a:rPr lang="de-CH" sz="2800" dirty="0" smtClean="0"/>
              <a:t>  </a:t>
            </a:r>
            <a:r>
              <a:rPr lang="de-CH" sz="2800" dirty="0" err="1" smtClean="0"/>
              <a:t>beyond</a:t>
            </a:r>
            <a:r>
              <a:rPr lang="de-CH" sz="2800" dirty="0" smtClean="0"/>
              <a:t>   </a:t>
            </a:r>
            <a:endParaRPr lang="de-CH" sz="2800" dirty="0"/>
          </a:p>
        </p:txBody>
      </p:sp>
      <p:pic>
        <p:nvPicPr>
          <p:cNvPr id="7170" name="Picture 2" descr="http://latex.codecogs.com/png.latex?%5CLARGE%20%5Cdpi%7B150%7D%20n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480" y="4121166"/>
            <a:ext cx="3143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33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367900" y="1223334"/>
            <a:ext cx="3384377" cy="707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40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Outline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367900" y="2843733"/>
            <a:ext cx="7632852" cy="3046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514350" lvl="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</a:rPr>
              <a:t>Generalized Pauli </a:t>
            </a:r>
            <a:r>
              <a:rPr lang="de-CH" sz="3200" dirty="0" err="1">
                <a:solidFill>
                  <a:srgbClr val="000000"/>
                </a:solidFill>
              </a:rPr>
              <a:t>c</a:t>
            </a:r>
            <a:r>
              <a:rPr lang="de-CH" sz="3200" b="0" i="0" u="none" strike="noStrike" kern="1200" cap="none" spc="0" baseline="0" dirty="0" err="1" smtClean="0">
                <a:solidFill>
                  <a:srgbClr val="000000"/>
                </a:solidFill>
                <a:uFillTx/>
              </a:rPr>
              <a:t>onstraints</a:t>
            </a:r>
            <a:endParaRPr lang="de-CH" sz="3200" b="0" i="0" u="none" strike="noStrike" kern="1200" cap="none" spc="0" baseline="0" dirty="0" smtClean="0">
              <a:solidFill>
                <a:srgbClr val="000000"/>
              </a:solidFill>
              <a:uFillTx/>
            </a:endParaRP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>
                <a:solidFill>
                  <a:srgbClr val="000000"/>
                </a:solidFill>
              </a:rPr>
              <a:t>Study </a:t>
            </a:r>
            <a:r>
              <a:rPr lang="de-CH" sz="3200" dirty="0" err="1" smtClean="0">
                <a:solidFill>
                  <a:srgbClr val="000000"/>
                </a:solidFill>
              </a:rPr>
              <a:t>of</a:t>
            </a:r>
            <a:r>
              <a:rPr lang="de-CH" sz="3200" dirty="0" smtClean="0">
                <a:solidFill>
                  <a:srgbClr val="000000"/>
                </a:solidFill>
              </a:rPr>
              <a:t> </a:t>
            </a:r>
            <a:r>
              <a:rPr lang="de-CH" sz="3200" dirty="0" err="1" smtClean="0">
                <a:solidFill>
                  <a:srgbClr val="000000"/>
                </a:solidFill>
              </a:rPr>
              <a:t>concrete</a:t>
            </a:r>
            <a:r>
              <a:rPr lang="de-CH" sz="3200" dirty="0" smtClean="0">
                <a:solidFill>
                  <a:srgbClr val="000000"/>
                </a:solidFill>
              </a:rPr>
              <a:t> </a:t>
            </a:r>
            <a:r>
              <a:rPr lang="de-CH" sz="3200" dirty="0" err="1" smtClean="0">
                <a:solidFill>
                  <a:srgbClr val="000000"/>
                </a:solidFill>
              </a:rPr>
              <a:t>systems</a:t>
            </a:r>
            <a:endParaRPr lang="de-CH" sz="320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err="1" smtClean="0">
                <a:solidFill>
                  <a:srgbClr val="000000"/>
                </a:solidFill>
              </a:rPr>
              <a:t>Relevance</a:t>
            </a:r>
            <a:r>
              <a:rPr lang="de-CH" sz="3200" dirty="0" smtClean="0">
                <a:solidFill>
                  <a:srgbClr val="000000"/>
                </a:solidFill>
              </a:rPr>
              <a:t> </a:t>
            </a:r>
            <a:r>
              <a:rPr lang="de-CH" sz="3200" dirty="0" err="1" smtClean="0">
                <a:solidFill>
                  <a:srgbClr val="000000"/>
                </a:solidFill>
              </a:rPr>
              <a:t>of</a:t>
            </a:r>
            <a:r>
              <a:rPr lang="de-CH" sz="3200" dirty="0" smtClean="0">
                <a:solidFill>
                  <a:srgbClr val="000000"/>
                </a:solidFill>
              </a:rPr>
              <a:t> (quasi)</a:t>
            </a:r>
            <a:r>
              <a:rPr lang="de-CH" sz="3200" dirty="0" err="1" smtClean="0">
                <a:solidFill>
                  <a:srgbClr val="000000"/>
                </a:solidFill>
              </a:rPr>
              <a:t>pinning</a:t>
            </a:r>
            <a:endParaRPr lang="de-CH" sz="320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>
                <a:solidFill>
                  <a:srgbClr val="000000"/>
                </a:solidFill>
              </a:rPr>
              <a:t>Projects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feld 21"/>
          <p:cNvSpPr txBox="1"/>
          <p:nvPr/>
        </p:nvSpPr>
        <p:spPr>
          <a:xfrm>
            <a:off x="668961" y="323453"/>
            <a:ext cx="8330087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>
                <a:solidFill>
                  <a:srgbClr val="0000FF"/>
                </a:solidFill>
                <a:latin typeface="Calibri" panose="020F0502020204030204" pitchFamily="34" charset="0"/>
                <a:ea typeface="Lucida Sans Unicode" pitchFamily="2"/>
                <a:cs typeface="Tahoma" pitchFamily="2"/>
              </a:rPr>
              <a:t>1</a:t>
            </a:r>
            <a:r>
              <a:rPr lang="de-DE" sz="4400" b="0" i="0" u="sng" strike="noStrike" kern="1200" cap="none" spc="0" dirty="0" smtClean="0">
                <a:solidFill>
                  <a:srgbClr val="0000FF"/>
                </a:solidFill>
                <a:uFillTx/>
                <a:latin typeface="Calibri" panose="020F0502020204030204" pitchFamily="34" charset="0"/>
                <a:ea typeface="Lucida Sans Unicode" pitchFamily="2"/>
                <a:cs typeface="Tahoma" pitchFamily="2"/>
              </a:rPr>
              <a:t>) </a:t>
            </a:r>
            <a:r>
              <a:rPr lang="de-DE" sz="4400" u="sng" dirty="0" err="1" smtClean="0">
                <a:solidFill>
                  <a:srgbClr val="0000FF"/>
                </a:solidFill>
                <a:latin typeface="Calibri" panose="020F0502020204030204" pitchFamily="34" charset="0"/>
                <a:ea typeface="Lucida Sans Unicode" pitchFamily="2"/>
                <a:cs typeface="Tahoma" pitchFamily="2"/>
              </a:rPr>
              <a:t>Generalized</a:t>
            </a:r>
            <a:r>
              <a:rPr lang="de-DE" sz="4400" u="sng" dirty="0" smtClean="0">
                <a:solidFill>
                  <a:srgbClr val="0000FF"/>
                </a:solidFill>
                <a:latin typeface="Calibri" panose="020F0502020204030204" pitchFamily="34" charset="0"/>
                <a:ea typeface="Lucida Sans Unicode" pitchFamily="2"/>
                <a:cs typeface="Tahoma" pitchFamily="2"/>
              </a:rPr>
              <a:t> Pauli </a:t>
            </a:r>
            <a:r>
              <a:rPr lang="de-DE" sz="4400" u="sng" dirty="0" err="1">
                <a:solidFill>
                  <a:srgbClr val="0000FF"/>
                </a:solidFill>
                <a:latin typeface="Calibri" panose="020F0502020204030204" pitchFamily="34" charset="0"/>
                <a:ea typeface="Lucida Sans Unicode" pitchFamily="2"/>
                <a:cs typeface="Tahoma" pitchFamily="2"/>
              </a:rPr>
              <a:t>c</a:t>
            </a:r>
            <a:r>
              <a:rPr lang="de-DE" sz="4400" u="sng" dirty="0" err="1" smtClean="0">
                <a:solidFill>
                  <a:srgbClr val="0000FF"/>
                </a:solidFill>
                <a:latin typeface="Calibri" panose="020F0502020204030204" pitchFamily="34" charset="0"/>
                <a:ea typeface="Lucida Sans Unicode" pitchFamily="2"/>
                <a:cs typeface="Tahoma" pitchFamily="2"/>
              </a:rPr>
              <a:t>onstraints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latin typeface="Calibri" panose="020F0502020204030204" pitchFamily="34" charset="0"/>
              <a:ea typeface="Lucida Sans Unicode" pitchFamily="2"/>
              <a:cs typeface="Tahoma" pitchFamily="2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778766" y="1939025"/>
            <a:ext cx="3172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N-fermion </a:t>
            </a:r>
            <a:r>
              <a:rPr lang="de-CH" sz="2800" dirty="0" err="1" smtClean="0"/>
              <a:t>states</a:t>
            </a:r>
            <a:endParaRPr lang="de-CH" sz="2800" dirty="0"/>
          </a:p>
        </p:txBody>
      </p:sp>
      <p:sp>
        <p:nvSpPr>
          <p:cNvPr id="33" name="Textfeld 32"/>
          <p:cNvSpPr txBox="1"/>
          <p:nvPr/>
        </p:nvSpPr>
        <p:spPr>
          <a:xfrm>
            <a:off x="765510" y="3478195"/>
            <a:ext cx="3172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1-particle </a:t>
            </a:r>
            <a:r>
              <a:rPr lang="de-CH" sz="2800" dirty="0" err="1" smtClean="0"/>
              <a:t>reduced</a:t>
            </a:r>
            <a:r>
              <a:rPr lang="de-CH" sz="2800" dirty="0" smtClean="0"/>
              <a:t> </a:t>
            </a:r>
            <a:r>
              <a:rPr lang="de-CH" sz="2800" dirty="0" err="1" smtClean="0"/>
              <a:t>density</a:t>
            </a:r>
            <a:r>
              <a:rPr lang="de-CH" sz="2800" dirty="0" smtClean="0"/>
              <a:t> </a:t>
            </a:r>
            <a:r>
              <a:rPr lang="de-CH" sz="2800" dirty="0" err="1" smtClean="0"/>
              <a:t>operator</a:t>
            </a:r>
            <a:endParaRPr lang="de-CH" sz="2800" dirty="0"/>
          </a:p>
        </p:txBody>
      </p:sp>
      <p:sp>
        <p:nvSpPr>
          <p:cNvPr id="34" name="Textfeld 33"/>
          <p:cNvSpPr txBox="1"/>
          <p:nvPr/>
        </p:nvSpPr>
        <p:spPr>
          <a:xfrm>
            <a:off x="805510" y="5298164"/>
            <a:ext cx="3172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n</a:t>
            </a:r>
            <a:r>
              <a:rPr lang="de-CH" sz="2800" dirty="0" err="1" smtClean="0"/>
              <a:t>atural</a:t>
            </a:r>
            <a:r>
              <a:rPr lang="de-CH" sz="2800" dirty="0" smtClean="0"/>
              <a:t> </a:t>
            </a:r>
            <a:r>
              <a:rPr lang="de-CH" sz="2800" dirty="0" err="1" smtClean="0"/>
              <a:t>occupation</a:t>
            </a:r>
            <a:endParaRPr lang="de-CH" sz="2800" dirty="0" smtClean="0"/>
          </a:p>
          <a:p>
            <a:r>
              <a:rPr lang="de-CH" sz="2800" dirty="0" err="1" smtClean="0"/>
              <a:t>numbers</a:t>
            </a:r>
            <a:endParaRPr lang="de-CH" sz="2800" dirty="0"/>
          </a:p>
        </p:txBody>
      </p:sp>
      <p:pic>
        <p:nvPicPr>
          <p:cNvPr id="35" name="Picture 2" descr="http://latex.codecogs.com/png.latex?%5CLARGE%20%5Cdpi%7B150%7D%20%7C%5CPsi_N%5Cran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3" y="2003615"/>
            <a:ext cx="7334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http://latex.codecogs.com/png.latex?%5CLARGE%20%5Cdpi%7B150%7D%20%5Crightarrow%20%5C,%5C,%5C,%5C,%5C,%5Crho_N%5Cequiv%7C%5CPsi_N%5Crangle%20%5Clangle%5CPsi_N%7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230" y="1991084"/>
            <a:ext cx="34766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8" descr="http://latex.codecogs.com/png.latex?%5CLARGE%20%5Cdpi%7B150%7D%20%5Cmbox%7Bspec%7D%28%5Crho_1%29%5C,=%5C,%28%5Clambda_1,%5Clambda_2,%5Cldots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492" y="5378387"/>
            <a:ext cx="38481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Pfeil nach rechts 37"/>
          <p:cNvSpPr/>
          <p:nvPr/>
        </p:nvSpPr>
        <p:spPr>
          <a:xfrm rot="5400000">
            <a:off x="5619414" y="3088549"/>
            <a:ext cx="733574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6179366" y="2842560"/>
            <a:ext cx="288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solidFill>
                  <a:srgbClr val="FF0000"/>
                </a:solidFill>
              </a:rPr>
              <a:t>p</a:t>
            </a:r>
            <a:r>
              <a:rPr lang="de-CH" sz="2800" dirty="0" smtClean="0">
                <a:solidFill>
                  <a:srgbClr val="FF0000"/>
                </a:solidFill>
              </a:rPr>
              <a:t>artial </a:t>
            </a:r>
            <a:r>
              <a:rPr lang="de-CH" sz="2800" dirty="0" err="1" smtClean="0">
                <a:solidFill>
                  <a:srgbClr val="FF0000"/>
                </a:solidFill>
              </a:rPr>
              <a:t>trace</a:t>
            </a:r>
            <a:endParaRPr lang="de-CH" sz="2800" dirty="0">
              <a:solidFill>
                <a:srgbClr val="FF0000"/>
              </a:solidFill>
            </a:endParaRPr>
          </a:p>
        </p:txBody>
      </p:sp>
      <p:sp>
        <p:nvSpPr>
          <p:cNvPr id="41" name="Pfeil nach rechts 40"/>
          <p:cNvSpPr/>
          <p:nvPr/>
        </p:nvSpPr>
        <p:spPr>
          <a:xfrm rot="5400000">
            <a:off x="5573694" y="4760994"/>
            <a:ext cx="733574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42" name="Picture 14" descr="http://latex.codecogs.com/png.latex?%5Chuge%20%5Cdpi%7B120%7D%20%5Crho_1%5C,%5Cequiv%5C,N%5C,%5Cmbox%7BTr%7D_%7BN-1%7D%5b%5Crho_N%5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060" y="3720087"/>
            <a:ext cx="31527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http://latex.codecogs.com/png.latex?%5Chuge%20%5Cdpi%7B120%7D%20%5Cequiv%5C,%5Cvec%7B%5Clambda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099" y="5298164"/>
            <a:ext cx="69532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8" descr="http://latex.codecogs.com/png.latex?%5Cdpi%7B150%7D%20%5CLARGE%20%5Ci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46779" y="2613960"/>
            <a:ext cx="2095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latex.codecogs.com/png.latex?%5Cdpi%7B150%7D%20%5CLARGE%20%5Cwedge%5EN%5B%5Cmathcal%7BH%7D_1%5E%7B%28d%29%7D%5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210" y="2925744"/>
            <a:ext cx="1400175" cy="552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11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8" grpId="0" animBg="1"/>
      <p:bldP spid="40" grpId="0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02187" y="2820899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3" name="Gerade Verbindung mit Pfeil 2"/>
          <p:cNvCxnSpPr/>
          <p:nvPr/>
        </p:nvCxnSpPr>
        <p:spPr>
          <a:xfrm flipV="1">
            <a:off x="6102187" y="2117975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/>
          <p:nvPr/>
        </p:nvCxnSpPr>
        <p:spPr>
          <a:xfrm>
            <a:off x="5885686" y="4638970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377" y="2057936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504" y="4826736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gelmäßiges Fünfeck 6"/>
          <p:cNvSpPr/>
          <p:nvPr/>
        </p:nvSpPr>
        <p:spPr>
          <a:xfrm rot="1657296">
            <a:off x="5968363" y="2952346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Textfeld 7"/>
          <p:cNvSpPr txBox="1"/>
          <p:nvPr/>
        </p:nvSpPr>
        <p:spPr>
          <a:xfrm>
            <a:off x="5690281" y="4657160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5683499" y="2559289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0" name="Textfeld 9"/>
          <p:cNvSpPr txBox="1"/>
          <p:nvPr/>
        </p:nvSpPr>
        <p:spPr>
          <a:xfrm>
            <a:off x="7972936" y="4638970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4" name="Textfeld 13"/>
          <p:cNvSpPr txBox="1"/>
          <p:nvPr/>
        </p:nvSpPr>
        <p:spPr>
          <a:xfrm>
            <a:off x="5491821" y="5577373"/>
            <a:ext cx="3688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Pauli </a:t>
            </a:r>
            <a:r>
              <a:rPr lang="de-CH" sz="2800" dirty="0" err="1" smtClean="0"/>
              <a:t>exclusion</a:t>
            </a:r>
            <a:r>
              <a:rPr lang="de-CH" sz="2800" dirty="0" smtClean="0"/>
              <a:t> </a:t>
            </a:r>
            <a:r>
              <a:rPr lang="de-CH" sz="2800" dirty="0" err="1" smtClean="0"/>
              <a:t>principle</a:t>
            </a:r>
            <a:endParaRPr lang="de-CH" sz="2800" dirty="0"/>
          </a:p>
        </p:txBody>
      </p:sp>
      <p:pic>
        <p:nvPicPr>
          <p:cNvPr id="15" name="Picture 2" descr="http://latex.codecogs.com/png.latex?%5CLARGE%20%5Cdpi%7B150%7D%200%5C,%5Cleq%20%5C,%5Clambda_i%5C,%5Cleq%5C,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013" y="6288956"/>
            <a:ext cx="20383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Gerade Verbindung mit Pfeil 16"/>
          <p:cNvCxnSpPr/>
          <p:nvPr/>
        </p:nvCxnSpPr>
        <p:spPr>
          <a:xfrm flipV="1">
            <a:off x="7118472" y="4358600"/>
            <a:ext cx="0" cy="1017924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>
            <a:off x="6864826" y="1827821"/>
            <a:ext cx="0" cy="1644535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http://latex.codecogs.com/png.latex?%5Chuge%20%5Cdpi%7B120%7D%20%5Cmathcal%7BP%7D_%7BN,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188" y="1192810"/>
            <a:ext cx="7905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Ellipse 24"/>
          <p:cNvSpPr/>
          <p:nvPr/>
        </p:nvSpPr>
        <p:spPr>
          <a:xfrm>
            <a:off x="1030818" y="2782914"/>
            <a:ext cx="2520280" cy="1299029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290958" y="3351044"/>
            <a:ext cx="4340458" cy="6065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flipV="1">
            <a:off x="2290958" y="3287352"/>
            <a:ext cx="0" cy="2901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://latex.codecogs.com/png.latex?%5Cdpi%7B200%7D%20%5CLARGE%20%5Cmathcal%7BH%7D_f%5E%7B%28N%29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22" y="1874193"/>
            <a:ext cx="1047750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feld 42"/>
          <p:cNvSpPr txBox="1"/>
          <p:nvPr/>
        </p:nvSpPr>
        <p:spPr>
          <a:xfrm>
            <a:off x="335973" y="5114574"/>
            <a:ext cx="4949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[A.Klyachko, J.Phys 36, p72-86, 2006]</a:t>
            </a:r>
          </a:p>
          <a:p>
            <a:r>
              <a:rPr lang="de-CH" sz="2000" dirty="0"/>
              <a:t>[</a:t>
            </a:r>
            <a:r>
              <a:rPr lang="de-CH" sz="2000" dirty="0" smtClean="0"/>
              <a:t>M.Altunbulak,A.Klyachko, </a:t>
            </a:r>
            <a:r>
              <a:rPr lang="de-CH" sz="2000" dirty="0"/>
              <a:t>CMP </a:t>
            </a:r>
            <a:r>
              <a:rPr lang="de-CH" sz="2000" dirty="0" smtClean="0"/>
              <a:t>282, </a:t>
            </a:r>
            <a:r>
              <a:rPr lang="de-CH" sz="2000" dirty="0"/>
              <a:t>2008]</a:t>
            </a:r>
          </a:p>
          <a:p>
            <a:endParaRPr lang="de-CH" sz="2000" dirty="0"/>
          </a:p>
          <a:p>
            <a:endParaRPr lang="de-CH" sz="2000" dirty="0"/>
          </a:p>
        </p:txBody>
      </p:sp>
      <p:sp>
        <p:nvSpPr>
          <p:cNvPr id="47" name="Textfeld 46"/>
          <p:cNvSpPr txBox="1"/>
          <p:nvPr/>
        </p:nvSpPr>
        <p:spPr>
          <a:xfrm>
            <a:off x="5582923" y="1046186"/>
            <a:ext cx="1788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err="1">
                <a:solidFill>
                  <a:srgbClr val="FF0000"/>
                </a:solidFill>
              </a:rPr>
              <a:t>p</a:t>
            </a:r>
            <a:r>
              <a:rPr lang="de-CH" sz="3200" dirty="0" err="1" smtClean="0">
                <a:solidFill>
                  <a:srgbClr val="FF0000"/>
                </a:solidFill>
              </a:rPr>
              <a:t>olytope</a:t>
            </a:r>
            <a:endParaRPr lang="de-CH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7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43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ussdiagramm: Manuelle Eingabe 19"/>
          <p:cNvSpPr/>
          <p:nvPr/>
        </p:nvSpPr>
        <p:spPr>
          <a:xfrm>
            <a:off x="791840" y="4273603"/>
            <a:ext cx="2567148" cy="2268005"/>
          </a:xfrm>
          <a:prstGeom prst="flowChartManualInpu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23" name="Gerade Verbindung 22"/>
          <p:cNvCxnSpPr/>
          <p:nvPr/>
        </p:nvCxnSpPr>
        <p:spPr>
          <a:xfrm flipV="1">
            <a:off x="780612" y="4289270"/>
            <a:ext cx="2567148" cy="45794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 flipV="1">
            <a:off x="1351894" y="824857"/>
            <a:ext cx="2043245" cy="22378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5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27" y="505837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131" y="3096921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Flussdiagramm: Manuelle Eingabe 14"/>
          <p:cNvSpPr/>
          <p:nvPr/>
        </p:nvSpPr>
        <p:spPr>
          <a:xfrm>
            <a:off x="827992" y="806257"/>
            <a:ext cx="2567148" cy="2268005"/>
          </a:xfrm>
          <a:prstGeom prst="flowChartManualInpu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3" name="Gerade Verbindung mit Pfeil 2"/>
          <p:cNvCxnSpPr/>
          <p:nvPr/>
        </p:nvCxnSpPr>
        <p:spPr>
          <a:xfrm flipV="1">
            <a:off x="1053485" y="592117"/>
            <a:ext cx="0" cy="25029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/>
          <p:nvPr/>
        </p:nvCxnSpPr>
        <p:spPr>
          <a:xfrm>
            <a:off x="789847" y="2888269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gelmäßiges Fünfeck 5"/>
          <p:cNvSpPr/>
          <p:nvPr/>
        </p:nvSpPr>
        <p:spPr>
          <a:xfrm rot="1284309">
            <a:off x="1218138" y="929058"/>
            <a:ext cx="2043940" cy="1642891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7" name="Gerade Verbindung 16"/>
          <p:cNvCxnSpPr/>
          <p:nvPr/>
        </p:nvCxnSpPr>
        <p:spPr>
          <a:xfrm flipV="1">
            <a:off x="825336" y="824857"/>
            <a:ext cx="2567148" cy="45794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1351895" y="824857"/>
            <a:ext cx="0" cy="223782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 flipV="1">
            <a:off x="825336" y="824857"/>
            <a:ext cx="2567148" cy="45794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1351895" y="824857"/>
            <a:ext cx="0" cy="223782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20" y="3936844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124" y="6527928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Gerade Verbindung mit Pfeil 15"/>
          <p:cNvCxnSpPr/>
          <p:nvPr/>
        </p:nvCxnSpPr>
        <p:spPr>
          <a:xfrm flipV="1">
            <a:off x="1055478" y="4023124"/>
            <a:ext cx="0" cy="25029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>
            <a:off x="791840" y="6319276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/>
        </p:nvSpPr>
        <p:spPr>
          <a:xfrm>
            <a:off x="5732992" y="761821"/>
            <a:ext cx="2124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 smtClean="0"/>
              <a:t>polytope</a:t>
            </a:r>
            <a:endParaRPr lang="de-CH" sz="2800" dirty="0"/>
          </a:p>
        </p:txBody>
      </p:sp>
      <p:sp>
        <p:nvSpPr>
          <p:cNvPr id="7" name="Textfeld 6"/>
          <p:cNvSpPr txBox="1"/>
          <p:nvPr/>
        </p:nvSpPr>
        <p:spPr>
          <a:xfrm>
            <a:off x="5174930" y="2108361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/>
              <a:t>i</a:t>
            </a:r>
            <a:r>
              <a:rPr lang="de-CH" sz="2800" dirty="0" err="1" smtClean="0"/>
              <a:t>ntersection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endParaRPr lang="de-CH" sz="2800" dirty="0" smtClean="0"/>
          </a:p>
          <a:p>
            <a:pPr algn="ctr"/>
            <a:r>
              <a:rPr lang="de-CH" sz="2800" dirty="0" err="1"/>
              <a:t>f</a:t>
            </a:r>
            <a:r>
              <a:rPr lang="de-CH" sz="2800" dirty="0" err="1" smtClean="0"/>
              <a:t>initely</a:t>
            </a:r>
            <a:r>
              <a:rPr lang="de-CH" sz="2800" dirty="0" smtClean="0"/>
              <a:t> </a:t>
            </a:r>
            <a:r>
              <a:rPr lang="de-CH" sz="2800" dirty="0" err="1" smtClean="0"/>
              <a:t>many</a:t>
            </a:r>
            <a:r>
              <a:rPr lang="de-CH" sz="2800" dirty="0" smtClean="0"/>
              <a:t> half </a:t>
            </a:r>
            <a:r>
              <a:rPr lang="de-CH" sz="2800" dirty="0" err="1" smtClean="0"/>
              <a:t>spaces</a:t>
            </a:r>
            <a:endParaRPr lang="de-CH" sz="2800" dirty="0"/>
          </a:p>
        </p:txBody>
      </p:sp>
      <p:sp>
        <p:nvSpPr>
          <p:cNvPr id="8" name="Textfeld 7"/>
          <p:cNvSpPr txBox="1"/>
          <p:nvPr/>
        </p:nvSpPr>
        <p:spPr>
          <a:xfrm>
            <a:off x="6492906" y="1123220"/>
            <a:ext cx="8098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6000" dirty="0" smtClean="0"/>
              <a:t>=</a:t>
            </a:r>
            <a:endParaRPr lang="de-CH" sz="6000" dirty="0"/>
          </a:p>
        </p:txBody>
      </p:sp>
      <p:pic>
        <p:nvPicPr>
          <p:cNvPr id="1026" name="Picture 2" descr="http://latex.codecogs.com/png.latex?%5CLARGE%20%5Cdpi%7B150%7D%20c_1%5C,%5Clambda_1%5C,+%5C,%5Cldots%5C,c_d%5C,%5Clambda_d%5C,%5C,%5C,%7B%5Ccolor%7BRed%7D%20=%7D%5C,%5C,%5C,%5Ckapp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140" y="4555330"/>
            <a:ext cx="36861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feld 23"/>
          <p:cNvSpPr txBox="1"/>
          <p:nvPr/>
        </p:nvSpPr>
        <p:spPr>
          <a:xfrm>
            <a:off x="3888184" y="4469933"/>
            <a:ext cx="1566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/>
              <a:t>f</a:t>
            </a:r>
            <a:r>
              <a:rPr lang="de-CH" sz="2800" dirty="0" err="1" smtClean="0"/>
              <a:t>acet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sp>
        <p:nvSpPr>
          <p:cNvPr id="25" name="Textfeld 24"/>
          <p:cNvSpPr txBox="1"/>
          <p:nvPr/>
        </p:nvSpPr>
        <p:spPr>
          <a:xfrm>
            <a:off x="3914536" y="5604176"/>
            <a:ext cx="15661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h</a:t>
            </a:r>
            <a:r>
              <a:rPr lang="de-CH" sz="2800" dirty="0" smtClean="0"/>
              <a:t>alf </a:t>
            </a:r>
            <a:r>
              <a:rPr lang="de-CH" sz="2800" dirty="0" err="1" smtClean="0"/>
              <a:t>space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pic>
        <p:nvPicPr>
          <p:cNvPr id="1030" name="Picture 6" descr="http://latex.codecogs.com/png.latex?%5CLARGE%20%5Cdpi%7B150%7D%20c_1%5C,%5Clambda_1%5C,+%5C,%5Cldots%5C,c_d%5C,%5Clambda_d%5C,%5C,%5C,%20%5Cleq%5C,%5C,%5C,%5Ckapp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553" y="5905016"/>
            <a:ext cx="39433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15" grpId="0" animBg="1"/>
      <p:bldP spid="2" grpId="0"/>
      <p:bldP spid="7" grpId="0"/>
      <p:bldP spid="8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60930" y="751145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err="1"/>
              <a:t>e</a:t>
            </a:r>
            <a:r>
              <a:rPr lang="de-CH" sz="2800" u="sng" dirty="0" err="1" smtClean="0"/>
              <a:t>xample</a:t>
            </a:r>
            <a:r>
              <a:rPr lang="de-CH" sz="2800" dirty="0" smtClean="0"/>
              <a:t>:  N = 3  &amp;  d= 6</a:t>
            </a:r>
            <a:endParaRPr lang="de-CH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2299794" y="6073078"/>
            <a:ext cx="461272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</a:t>
            </a:r>
            <a:r>
              <a:rPr lang="de-CH" sz="2000" dirty="0" err="1" smtClean="0"/>
              <a:t>Borland&amp;Dennis</a:t>
            </a:r>
            <a:r>
              <a:rPr lang="de-CH" sz="2000" dirty="0" smtClean="0"/>
              <a:t>, </a:t>
            </a:r>
            <a:r>
              <a:rPr lang="de-CH" sz="2000" dirty="0" err="1" smtClean="0"/>
              <a:t>J.Phys</a:t>
            </a:r>
            <a:r>
              <a:rPr lang="de-CH" sz="2000" dirty="0" smtClean="0"/>
              <a:t>. B, 5,1, 1972]</a:t>
            </a:r>
          </a:p>
          <a:p>
            <a:r>
              <a:rPr lang="de-CH" sz="2000" dirty="0"/>
              <a:t>[</a:t>
            </a:r>
            <a:r>
              <a:rPr lang="de-CH" sz="2000" dirty="0" err="1"/>
              <a:t>Ruskai</a:t>
            </a:r>
            <a:r>
              <a:rPr lang="de-CH" sz="2000" dirty="0"/>
              <a:t>, Phys. </a:t>
            </a:r>
            <a:r>
              <a:rPr lang="de-CH" sz="2000" dirty="0" err="1"/>
              <a:t>Rev</a:t>
            </a:r>
            <a:r>
              <a:rPr lang="de-CH" sz="2000" dirty="0"/>
              <a:t>. A, 40,45, 2007]</a:t>
            </a:r>
          </a:p>
          <a:p>
            <a:endParaRPr lang="de-CH" sz="2800" dirty="0"/>
          </a:p>
        </p:txBody>
      </p:sp>
      <p:sp>
        <p:nvSpPr>
          <p:cNvPr id="11" name="Rechteck 10"/>
          <p:cNvSpPr/>
          <p:nvPr/>
        </p:nvSpPr>
        <p:spPr>
          <a:xfrm>
            <a:off x="2087985" y="1803459"/>
            <a:ext cx="4968552" cy="384858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dpi%7B150%7D%20%5CLARGE%20%5Clambda_1%5Cgeq%20%5Clambda_2%5Cgeq%5Cldots%5Cgeq%5Clambda_6%5Cgeq%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628" y="2123653"/>
            <a:ext cx="39528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dpi%7B150%7D%20%5CLARGE%20%5Clambda_1%20&amp;plus;%20%5Clambda_2%20&amp;plus;%20...%20&amp;plus;%5Clambda_6%20%3D%2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604" y="2667520"/>
            <a:ext cx="35909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latex.codecogs.com/png.latex?%5Cdpi%7B150%7D%20%5CLARGE%20%5Clambda_1%20&amp;plus;%5Clambda_6%20%5Cleq%2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84" y="4087732"/>
            <a:ext cx="19335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dpi%7B150%7D%20%5CLARGE%20%5Clambda_2%20&amp;plus;%5Clambda_5%20%5Cleq%2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733" y="4652053"/>
            <a:ext cx="19335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latex.codecogs.com/png.latex?%5Cdpi%7B150%7D%20%5CLARGE%20%5Clambda_3%20&amp;plus;%5Clambda_4%20%5Cleq%2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84" y="5180066"/>
            <a:ext cx="19335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150%7D%20%5CLARGE%20%5Clambda_1%20&amp;plus;%5Clambda_2%20&amp;plus;%5Clambda_4%5Cleq%20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035" y="3375326"/>
            <a:ext cx="28003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latex.codecogs.com/png.latex?%5Cdpi%7B150%7D%20%5CLARGE%20%5Clambda_1&amp;plus;%5Clambda_6%20%3D%20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629" y="4087732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latex.codecogs.com/png.latex?%5Cdpi%7B150%7D%20%5CLARGE%20%5Clambda_2&amp;plus;%5Clambda_5%20%3D%20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629" y="4651427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latex.codecogs.com/png.latex?%5Cdpi%7B150%7D%20%5CLARGE%20%5Clambda_3&amp;plus;%5Clambda_4%20%3D%20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629" y="5179440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08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5733623" y="3762215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Textfeld 6"/>
          <p:cNvSpPr txBox="1"/>
          <p:nvPr/>
        </p:nvSpPr>
        <p:spPr>
          <a:xfrm>
            <a:off x="690247" y="2030409"/>
            <a:ext cx="4320000" cy="96752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Position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relevant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states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(e.g.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ground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) ?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20342" y="2608819"/>
            <a:ext cx="1799996" cy="79863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o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r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here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? (</a:t>
            </a: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pinning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946191" y="4261107"/>
            <a:ext cx="1439997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here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?</a:t>
            </a:r>
          </a:p>
        </p:txBody>
      </p:sp>
      <p:cxnSp>
        <p:nvCxnSpPr>
          <p:cNvPr id="37" name="Gerade Verbindung mit Pfeil 36"/>
          <p:cNvCxnSpPr/>
          <p:nvPr/>
        </p:nvCxnSpPr>
        <p:spPr>
          <a:xfrm flipV="1">
            <a:off x="5733623" y="3059291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5517122" y="5580286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813" y="2999252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940" y="5768052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gelmäßiges Fünfeck 40"/>
          <p:cNvSpPr/>
          <p:nvPr/>
        </p:nvSpPr>
        <p:spPr>
          <a:xfrm rot="1657296">
            <a:off x="5599799" y="3893662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6337987" y="3394966"/>
            <a:ext cx="821887" cy="46142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flipH="1" flipV="1">
            <a:off x="6520861" y="4352675"/>
            <a:ext cx="1470776" cy="255458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5321717" y="5598476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5314935" y="3500605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48" name="Textfeld 47"/>
          <p:cNvSpPr txBox="1"/>
          <p:nvPr/>
        </p:nvSpPr>
        <p:spPr>
          <a:xfrm>
            <a:off x="7604372" y="5580286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46" name="Textfeld 45"/>
          <p:cNvSpPr txBox="1"/>
          <p:nvPr/>
        </p:nvSpPr>
        <p:spPr>
          <a:xfrm>
            <a:off x="369611" y="228245"/>
            <a:ext cx="7419660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2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) </a:t>
            </a:r>
            <a:r>
              <a:rPr lang="de-DE" sz="4400" u="sng" kern="0" dirty="0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Study </a:t>
            </a:r>
            <a:r>
              <a:rPr lang="de-DE" sz="4400" u="sng" kern="0" dirty="0" err="1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of</a:t>
            </a:r>
            <a:r>
              <a:rPr lang="de-DE" sz="4400" u="sng" kern="0" dirty="0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4400" u="sng" kern="0" dirty="0" err="1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concrete</a:t>
            </a:r>
            <a:r>
              <a:rPr lang="de-DE" sz="4400" u="sng" kern="0" dirty="0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4400" u="sng" kern="0" dirty="0" err="1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systems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49" name="Freihandform 48"/>
          <p:cNvSpPr/>
          <p:nvPr/>
        </p:nvSpPr>
        <p:spPr>
          <a:xfrm>
            <a:off x="5684730" y="3676394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cxnSp>
        <p:nvCxnSpPr>
          <p:cNvPr id="50" name="Gerade Verbindung mit Pfeil 49"/>
          <p:cNvCxnSpPr/>
          <p:nvPr/>
        </p:nvCxnSpPr>
        <p:spPr>
          <a:xfrm flipV="1">
            <a:off x="3121981" y="3836399"/>
            <a:ext cx="2516427" cy="939465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http://latex.codecogs.com/png.latex?%5Cdpi%7B150%7D%20%5CLARGE%20%5Cvec%7B%5Clambda%7D_%7BHF%7D%5Cequiv%28%5Cunderbrace%7B1%2C%5Cldots%2C1%7D_N%2C0%2C%5Cldots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97" y="4775864"/>
            <a:ext cx="37909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04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9" grpId="0" animBg="1"/>
    </p:bldLst>
  </p:timing>
</p:sld>
</file>

<file path=ppt/theme/theme1.xml><?xml version="1.0" encoding="utf-8"?>
<a:theme xmlns:a="http://schemas.openxmlformats.org/drawingml/2006/main" name="Standar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Custom</PresentationFormat>
  <Paragraphs>164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Lucida Sans Unicode</vt:lpstr>
      <vt:lpstr>Monotype Corsiva</vt:lpstr>
      <vt:lpstr>StarSymbol</vt:lpstr>
      <vt:lpstr>Tahoma</vt:lpstr>
      <vt:lpstr>Times New Roman</vt:lpstr>
      <vt:lpstr>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Schilling</dc:creator>
  <cp:lastModifiedBy>CS</cp:lastModifiedBy>
  <cp:revision>445</cp:revision>
  <dcterms:created xsi:type="dcterms:W3CDTF">2012-01-24T00:14:43Z</dcterms:created>
  <dcterms:modified xsi:type="dcterms:W3CDTF">2016-02-10T01:00:04Z</dcterms:modified>
</cp:coreProperties>
</file>