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43" r:id="rId2"/>
    <p:sldId id="367" r:id="rId3"/>
    <p:sldId id="356" r:id="rId4"/>
    <p:sldId id="357" r:id="rId5"/>
    <p:sldId id="368" r:id="rId6"/>
    <p:sldId id="369" r:id="rId7"/>
    <p:sldId id="372" r:id="rId8"/>
    <p:sldId id="374" r:id="rId9"/>
    <p:sldId id="373" r:id="rId10"/>
    <p:sldId id="375" r:id="rId11"/>
    <p:sldId id="362" r:id="rId12"/>
    <p:sldId id="376" r:id="rId13"/>
    <p:sldId id="378" r:id="rId14"/>
    <p:sldId id="370" r:id="rId15"/>
    <p:sldId id="371" r:id="rId16"/>
    <p:sldId id="377" r:id="rId17"/>
    <p:sldId id="363" r:id="rId18"/>
    <p:sldId id="294" r:id="rId19"/>
  </p:sldIdLst>
  <p:sldSz cx="10080625" cy="7559675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979FF"/>
    <a:srgbClr val="FF69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6" autoAdjust="0"/>
    <p:restoredTop sz="94671" autoAdjust="0"/>
  </p:normalViewPr>
  <p:slideViewPr>
    <p:cSldViewPr>
      <p:cViewPr varScale="1">
        <p:scale>
          <a:sx n="55" d="100"/>
          <a:sy n="55" d="100"/>
        </p:scale>
        <p:origin x="891" y="39"/>
      </p:cViewPr>
      <p:guideLst>
        <p:guide orient="horz" pos="2381"/>
        <p:guide pos="3175"/>
      </p:guideLst>
    </p:cSldViewPr>
  </p:slideViewPr>
  <p:outlineViewPr>
    <p:cViewPr>
      <p:scale>
        <a:sx n="33" d="100"/>
        <a:sy n="33" d="100"/>
      </p:scale>
      <p:origin x="0" y="43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Datumsplatzhalter 2"/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" name="Fußzeilenplatzhalt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5" name="Foliennummernplatzhalter 4"/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BA5809C-1117-45FD-B81F-AE9B701E8D44}" type="slidenum">
              <a:t>‹#›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2860829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endParaRPr lang="de-DE"/>
          </a:p>
        </p:txBody>
      </p:sp>
      <p:sp>
        <p:nvSpPr>
          <p:cNvPr id="4" name="Kopfzeilenplatzhalt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Datumsplatzhalt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2B74E73D-5BCF-4B98-93D9-8BAC3ACCE29A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6790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de-DE" sz="2000" b="0" i="0" u="none" strike="noStrike" kern="1200" cap="none" spc="0" baseline="0">
        <a:solidFill>
          <a:srgbClr val="000000"/>
        </a:solidFill>
        <a:uFillTx/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84D2162-0B29-4ADE-AC05-7440C351DF9A}" type="slidenum">
              <a:t>1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473961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ctrTitle"/>
          </p:nvPr>
        </p:nvSpPr>
        <p:spPr>
          <a:xfrm>
            <a:off x="755651" y="2347914"/>
            <a:ext cx="8569327" cy="16208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 txBox="1">
            <a:spLocks noGrp="1"/>
          </p:cNvSpPr>
          <p:nvPr>
            <p:ph type="subTitle" idx="1"/>
          </p:nvPr>
        </p:nvSpPr>
        <p:spPr>
          <a:xfrm>
            <a:off x="1512883" y="4283077"/>
            <a:ext cx="7056433" cy="1931990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4788FF2-111B-4F7F-8CD0-56D60E7800A8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063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91DB3DB-CA75-47BA-B21E-8897A5A0B0EB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6821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 txBox="1">
            <a:spLocks noGrp="1"/>
          </p:cNvSpPr>
          <p:nvPr>
            <p:ph type="title" orient="vert"/>
          </p:nvPr>
        </p:nvSpPr>
        <p:spPr>
          <a:xfrm>
            <a:off x="7308854" y="301623"/>
            <a:ext cx="2266953" cy="645635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 txBox="1">
            <a:spLocks noGrp="1"/>
          </p:cNvSpPr>
          <p:nvPr>
            <p:ph type="body" orient="vert" idx="1"/>
          </p:nvPr>
        </p:nvSpPr>
        <p:spPr>
          <a:xfrm>
            <a:off x="503240" y="301623"/>
            <a:ext cx="6653210" cy="645635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845F67-9241-4307-AE60-BF8B52BFF743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887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79EEDD1-DF31-41F6-84E4-0BDF1C36C209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1744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796927" y="4857749"/>
            <a:ext cx="8567735" cy="1501773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796927" y="3203572"/>
            <a:ext cx="8567735" cy="165417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63462E-92C4-425D-9D86-9517BC24AA7E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8986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>
          <a:xfrm>
            <a:off x="503240" y="1768477"/>
            <a:ext cx="4459291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 txBox="1">
            <a:spLocks noGrp="1"/>
          </p:cNvSpPr>
          <p:nvPr>
            <p:ph idx="2"/>
          </p:nvPr>
        </p:nvSpPr>
        <p:spPr>
          <a:xfrm>
            <a:off x="5114925" y="1768477"/>
            <a:ext cx="4460872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AD75A8-F2F5-4627-A838-097A3F20837B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6920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504821" y="303215"/>
            <a:ext cx="9072567" cy="12588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504821" y="1692270"/>
            <a:ext cx="4452935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 txBox="1">
            <a:spLocks noGrp="1"/>
          </p:cNvSpPr>
          <p:nvPr>
            <p:ph idx="2"/>
          </p:nvPr>
        </p:nvSpPr>
        <p:spPr>
          <a:xfrm>
            <a:off x="504821" y="2397127"/>
            <a:ext cx="4452935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 txBox="1">
            <a:spLocks noGrp="1"/>
          </p:cNvSpPr>
          <p:nvPr>
            <p:ph type="body" idx="3"/>
          </p:nvPr>
        </p:nvSpPr>
        <p:spPr>
          <a:xfrm>
            <a:off x="5121270" y="1692270"/>
            <a:ext cx="4456108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 txBox="1">
            <a:spLocks noGrp="1"/>
          </p:cNvSpPr>
          <p:nvPr>
            <p:ph idx="4"/>
          </p:nvPr>
        </p:nvSpPr>
        <p:spPr>
          <a:xfrm>
            <a:off x="5121270" y="2397127"/>
            <a:ext cx="4456108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ußzeilenplatzhalt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Foliennummernplatzhalt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E19F716-0502-4BAF-8036-A70C25F9A69D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8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ußzeilenplatzhalt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liennummernplatzhalt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FF7B6F-204A-4491-8A8C-5C943455F9FC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926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ußzeilenplatzhalt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liennummernplatzhalt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E8AC99-364F-40C2-896C-3046AA64A242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264707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504821" y="301623"/>
            <a:ext cx="3316291" cy="1279529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>
          <a:xfrm>
            <a:off x="3941758" y="301623"/>
            <a:ext cx="5635620" cy="64516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 txBox="1">
            <a:spLocks noGrp="1"/>
          </p:cNvSpPr>
          <p:nvPr>
            <p:ph type="body" idx="2"/>
          </p:nvPr>
        </p:nvSpPr>
        <p:spPr>
          <a:xfrm>
            <a:off x="504821" y="1581153"/>
            <a:ext cx="3316291" cy="517207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5D7065-ACFA-4EBF-B6FC-4AB4A651970E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6789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1976439" y="5291139"/>
            <a:ext cx="6048371" cy="625477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 txBox="1">
            <a:spLocks noGrp="1"/>
          </p:cNvSpPr>
          <p:nvPr>
            <p:ph type="pic" idx="1"/>
          </p:nvPr>
        </p:nvSpPr>
        <p:spPr>
          <a:xfrm>
            <a:off x="1976439" y="674690"/>
            <a:ext cx="6048371" cy="4537079"/>
          </a:xfrm>
        </p:spPr>
        <p:txBody>
          <a:bodyPr/>
          <a:lstStyle>
            <a:lvl1pPr marL="0" indent="0">
              <a:buNone/>
              <a:defRPr lang="de-CH"/>
            </a:lvl1pPr>
          </a:lstStyle>
          <a:p>
            <a:pPr lvl="0"/>
            <a:endParaRPr lang="de-CH"/>
          </a:p>
        </p:txBody>
      </p:sp>
      <p:sp>
        <p:nvSpPr>
          <p:cNvPr id="4" name="Textplatzhalter 3"/>
          <p:cNvSpPr txBox="1">
            <a:spLocks noGrp="1"/>
          </p:cNvSpPr>
          <p:nvPr>
            <p:ph type="body" idx="2"/>
          </p:nvPr>
        </p:nvSpPr>
        <p:spPr>
          <a:xfrm>
            <a:off x="1976439" y="5916616"/>
            <a:ext cx="6048371" cy="887416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3B43F1-FEEC-44B0-A9A9-FA00EC1AB654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52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/>
          <a:lstStyle/>
          <a:p>
            <a:pPr lvl="0"/>
            <a:endParaRPr lang="de-DE"/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503998" y="1769043"/>
            <a:ext cx="9071643" cy="4989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/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FB071FDF-BDAF-4020-820D-DBFEFBF44576}" type="slidenum"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SzPct val="45000"/>
        <a:buFont typeface="StarSymbol"/>
        <a:buChar char="●"/>
        <a:tabLst/>
        <a:defRPr lang="de-DE" sz="4400" b="0" i="0" u="none" strike="noStrike" kern="1200" cap="none" spc="0" baseline="0">
          <a:solidFill>
            <a:srgbClr val="000000"/>
          </a:solidFill>
          <a:uFillTx/>
          <a:latin typeface="Arial" pitchFamily="18"/>
          <a:cs typeface="Tahoma" pitchFamily="2"/>
        </a:defRPr>
      </a:lvl1pPr>
    </p:titleStyle>
    <p:bodyStyle>
      <a:lvl1pPr marL="431999" marR="0" lvl="0" indent="-323999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de-DE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1pPr>
      <a:lvl2pPr marL="863998" marR="0" lvl="1" indent="-323999" defTabSz="914400" rtl="0" fontAlgn="auto" hangingPunct="1">
        <a:lnSpc>
          <a:spcPct val="100000"/>
        </a:lnSpc>
        <a:spcBef>
          <a:spcPts val="0"/>
        </a:spcBef>
        <a:spcAft>
          <a:spcPts val="1135"/>
        </a:spcAft>
        <a:buSzPct val="45000"/>
        <a:buFont typeface="StarSymbol"/>
        <a:buChar char="●"/>
        <a:tabLst/>
        <a:defRPr lang="de-DE" sz="28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2pPr>
      <a:lvl3pPr marL="1295997" marR="0" lvl="2" indent="-287999" defTabSz="914400" rtl="0" fontAlgn="auto" hangingPunct="1">
        <a:lnSpc>
          <a:spcPct val="100000"/>
        </a:lnSpc>
        <a:spcBef>
          <a:spcPts val="0"/>
        </a:spcBef>
        <a:spcAft>
          <a:spcPts val="850"/>
        </a:spcAft>
        <a:buSzPct val="75000"/>
        <a:buFont typeface="StarSymbol"/>
        <a:buChar char="–"/>
        <a:tabLst/>
        <a:defRPr lang="de-DE" sz="2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3pPr>
      <a:lvl4pPr marL="1727996" marR="0" lvl="3" indent="-215999" defTabSz="914400" rtl="0" fontAlgn="auto" hangingPunct="1">
        <a:lnSpc>
          <a:spcPct val="100000"/>
        </a:lnSpc>
        <a:spcBef>
          <a:spcPts val="0"/>
        </a:spcBef>
        <a:spcAft>
          <a:spcPts val="565"/>
        </a:spcAft>
        <a:buSzPct val="45000"/>
        <a:buFont typeface="StarSymbol"/>
        <a:buChar char="●"/>
        <a:tabLst/>
        <a:defRPr lang="de-DE" sz="2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4pPr>
      <a:lvl5pPr marL="2159995" marR="0" lvl="4" indent="-215999" defTabSz="914400" rtl="0" fontAlgn="auto" hangingPunct="1">
        <a:lnSpc>
          <a:spcPct val="100000"/>
        </a:lnSpc>
        <a:spcBef>
          <a:spcPts val="0"/>
        </a:spcBef>
        <a:spcAft>
          <a:spcPts val="285"/>
        </a:spcAft>
        <a:buSzPct val="75000"/>
        <a:buFont typeface="StarSymbol"/>
        <a:buChar char="–"/>
        <a:tabLst/>
        <a:defRPr lang="de-DE" sz="2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gif"/><Relationship Id="rId13" Type="http://schemas.openxmlformats.org/officeDocument/2006/relationships/image" Target="../media/image72.gif"/><Relationship Id="rId3" Type="http://schemas.openxmlformats.org/officeDocument/2006/relationships/image" Target="../media/image63.gif"/><Relationship Id="rId7" Type="http://schemas.openxmlformats.org/officeDocument/2006/relationships/image" Target="../media/image66.gif"/><Relationship Id="rId12" Type="http://schemas.openxmlformats.org/officeDocument/2006/relationships/image" Target="../media/image71.gif"/><Relationship Id="rId2" Type="http://schemas.openxmlformats.org/officeDocument/2006/relationships/image" Target="../media/image62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5.gif"/><Relationship Id="rId11" Type="http://schemas.openxmlformats.org/officeDocument/2006/relationships/image" Target="../media/image70.gif"/><Relationship Id="rId5" Type="http://schemas.openxmlformats.org/officeDocument/2006/relationships/image" Target="../media/image7.png"/><Relationship Id="rId10" Type="http://schemas.openxmlformats.org/officeDocument/2006/relationships/image" Target="../media/image69.gif"/><Relationship Id="rId4" Type="http://schemas.openxmlformats.org/officeDocument/2006/relationships/image" Target="../media/image64.gif"/><Relationship Id="rId9" Type="http://schemas.openxmlformats.org/officeDocument/2006/relationships/image" Target="../media/image68.gif"/><Relationship Id="rId14" Type="http://schemas.openxmlformats.org/officeDocument/2006/relationships/image" Target="../media/image73.gi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gif"/><Relationship Id="rId13" Type="http://schemas.openxmlformats.org/officeDocument/2006/relationships/image" Target="../media/image84.png"/><Relationship Id="rId3" Type="http://schemas.openxmlformats.org/officeDocument/2006/relationships/image" Target="../media/image75.gif"/><Relationship Id="rId7" Type="http://schemas.openxmlformats.org/officeDocument/2006/relationships/image" Target="../media/image7.png"/><Relationship Id="rId12" Type="http://schemas.openxmlformats.org/officeDocument/2006/relationships/image" Target="../media/image83.gif"/><Relationship Id="rId2" Type="http://schemas.openxmlformats.org/officeDocument/2006/relationships/image" Target="../media/image74.gif"/><Relationship Id="rId16" Type="http://schemas.openxmlformats.org/officeDocument/2006/relationships/image" Target="../media/image8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8.gif"/><Relationship Id="rId11" Type="http://schemas.openxmlformats.org/officeDocument/2006/relationships/image" Target="../media/image82.gif"/><Relationship Id="rId5" Type="http://schemas.openxmlformats.org/officeDocument/2006/relationships/image" Target="../media/image77.gif"/><Relationship Id="rId15" Type="http://schemas.openxmlformats.org/officeDocument/2006/relationships/image" Target="../media/image86.png"/><Relationship Id="rId10" Type="http://schemas.openxmlformats.org/officeDocument/2006/relationships/image" Target="../media/image81.gif"/><Relationship Id="rId4" Type="http://schemas.openxmlformats.org/officeDocument/2006/relationships/image" Target="../media/image76.gif"/><Relationship Id="rId9" Type="http://schemas.openxmlformats.org/officeDocument/2006/relationships/image" Target="../media/image80.gif"/><Relationship Id="rId14" Type="http://schemas.openxmlformats.org/officeDocument/2006/relationships/image" Target="../media/image8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png"/><Relationship Id="rId13" Type="http://schemas.openxmlformats.org/officeDocument/2006/relationships/image" Target="../media/image98.png"/><Relationship Id="rId3" Type="http://schemas.openxmlformats.org/officeDocument/2006/relationships/image" Target="../media/image89.png"/><Relationship Id="rId7" Type="http://schemas.openxmlformats.org/officeDocument/2006/relationships/image" Target="../media/image92.png"/><Relationship Id="rId12" Type="http://schemas.openxmlformats.org/officeDocument/2006/relationships/image" Target="../media/image97.png"/><Relationship Id="rId2" Type="http://schemas.openxmlformats.org/officeDocument/2006/relationships/image" Target="../media/image88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1.png"/><Relationship Id="rId11" Type="http://schemas.openxmlformats.org/officeDocument/2006/relationships/image" Target="../media/image96.png"/><Relationship Id="rId5" Type="http://schemas.openxmlformats.org/officeDocument/2006/relationships/image" Target="../media/image87.png"/><Relationship Id="rId10" Type="http://schemas.openxmlformats.org/officeDocument/2006/relationships/image" Target="../media/image95.png"/><Relationship Id="rId4" Type="http://schemas.openxmlformats.org/officeDocument/2006/relationships/image" Target="../media/image90.png"/><Relationship Id="rId9" Type="http://schemas.openxmlformats.org/officeDocument/2006/relationships/image" Target="../media/image9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gif"/><Relationship Id="rId3" Type="http://schemas.openxmlformats.org/officeDocument/2006/relationships/image" Target="../media/image100.png"/><Relationship Id="rId7" Type="http://schemas.openxmlformats.org/officeDocument/2006/relationships/image" Target="../media/image104.gif"/><Relationship Id="rId12" Type="http://schemas.openxmlformats.org/officeDocument/2006/relationships/image" Target="../media/image109.png"/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3.gif"/><Relationship Id="rId11" Type="http://schemas.openxmlformats.org/officeDocument/2006/relationships/image" Target="../media/image108.gif"/><Relationship Id="rId5" Type="http://schemas.openxmlformats.org/officeDocument/2006/relationships/image" Target="../media/image102.gif"/><Relationship Id="rId10" Type="http://schemas.openxmlformats.org/officeDocument/2006/relationships/image" Target="../media/image107.gif"/><Relationship Id="rId4" Type="http://schemas.openxmlformats.org/officeDocument/2006/relationships/image" Target="../media/image101.png"/><Relationship Id="rId9" Type="http://schemas.openxmlformats.org/officeDocument/2006/relationships/image" Target="../media/image106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png"/><Relationship Id="rId3" Type="http://schemas.openxmlformats.org/officeDocument/2006/relationships/image" Target="../media/image111.png"/><Relationship Id="rId7" Type="http://schemas.openxmlformats.org/officeDocument/2006/relationships/image" Target="../media/image115.png"/><Relationship Id="rId12" Type="http://schemas.openxmlformats.org/officeDocument/2006/relationships/image" Target="../media/image12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4.png"/><Relationship Id="rId11" Type="http://schemas.openxmlformats.org/officeDocument/2006/relationships/image" Target="../media/image119.png"/><Relationship Id="rId5" Type="http://schemas.openxmlformats.org/officeDocument/2006/relationships/image" Target="../media/image113.png"/><Relationship Id="rId10" Type="http://schemas.openxmlformats.org/officeDocument/2006/relationships/image" Target="../media/image118.png"/><Relationship Id="rId4" Type="http://schemas.openxmlformats.org/officeDocument/2006/relationships/image" Target="../media/image112.png"/><Relationship Id="rId9" Type="http://schemas.openxmlformats.org/officeDocument/2006/relationships/image" Target="../media/image11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6.png"/><Relationship Id="rId3" Type="http://schemas.openxmlformats.org/officeDocument/2006/relationships/image" Target="../media/image122.png"/><Relationship Id="rId7" Type="http://schemas.openxmlformats.org/officeDocument/2006/relationships/image" Target="../media/image86.png"/><Relationship Id="rId2" Type="http://schemas.openxmlformats.org/officeDocument/2006/relationships/image" Target="../media/image1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5.png"/><Relationship Id="rId5" Type="http://schemas.openxmlformats.org/officeDocument/2006/relationships/image" Target="../media/image124.png"/><Relationship Id="rId4" Type="http://schemas.openxmlformats.org/officeDocument/2006/relationships/image" Target="../media/image12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3.png"/><Relationship Id="rId3" Type="http://schemas.openxmlformats.org/officeDocument/2006/relationships/image" Target="../media/image128.png"/><Relationship Id="rId7" Type="http://schemas.openxmlformats.org/officeDocument/2006/relationships/image" Target="../media/image132.png"/><Relationship Id="rId12" Type="http://schemas.openxmlformats.org/officeDocument/2006/relationships/image" Target="../media/image137.gif"/><Relationship Id="rId2" Type="http://schemas.openxmlformats.org/officeDocument/2006/relationships/image" Target="../media/image1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1.png"/><Relationship Id="rId11" Type="http://schemas.openxmlformats.org/officeDocument/2006/relationships/image" Target="../media/image136.gif"/><Relationship Id="rId5" Type="http://schemas.openxmlformats.org/officeDocument/2006/relationships/image" Target="../media/image130.png"/><Relationship Id="rId10" Type="http://schemas.openxmlformats.org/officeDocument/2006/relationships/image" Target="../media/image135.png"/><Relationship Id="rId4" Type="http://schemas.openxmlformats.org/officeDocument/2006/relationships/image" Target="../media/image129.png"/><Relationship Id="rId9" Type="http://schemas.openxmlformats.org/officeDocument/2006/relationships/image" Target="../media/image13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9.png"/><Relationship Id="rId7" Type="http://schemas.openxmlformats.org/officeDocument/2006/relationships/image" Target="../media/image143.png"/><Relationship Id="rId2" Type="http://schemas.openxmlformats.org/officeDocument/2006/relationships/image" Target="../media/image13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2.png"/><Relationship Id="rId5" Type="http://schemas.openxmlformats.org/officeDocument/2006/relationships/image" Target="../media/image141.png"/><Relationship Id="rId4" Type="http://schemas.openxmlformats.org/officeDocument/2006/relationships/image" Target="../media/image14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gif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13" Type="http://schemas.openxmlformats.org/officeDocument/2006/relationships/image" Target="../media/image52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12" Type="http://schemas.openxmlformats.org/officeDocument/2006/relationships/image" Target="../media/image51.png"/><Relationship Id="rId2" Type="http://schemas.openxmlformats.org/officeDocument/2006/relationships/image" Target="../media/image41.png"/><Relationship Id="rId16" Type="http://schemas.openxmlformats.org/officeDocument/2006/relationships/image" Target="../media/image5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11" Type="http://schemas.openxmlformats.org/officeDocument/2006/relationships/image" Target="../media/image50.png"/><Relationship Id="rId5" Type="http://schemas.openxmlformats.org/officeDocument/2006/relationships/image" Target="../media/image44.png"/><Relationship Id="rId15" Type="http://schemas.openxmlformats.org/officeDocument/2006/relationships/image" Target="../media/image7.png"/><Relationship Id="rId10" Type="http://schemas.openxmlformats.org/officeDocument/2006/relationships/image" Target="../media/image49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Relationship Id="rId14" Type="http://schemas.openxmlformats.org/officeDocument/2006/relationships/image" Target="../media/image5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390592"/>
            <a:ext cx="9936856" cy="150381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dirty="0">
                <a:latin typeface="Bell MT" panose="02020503060305020303" pitchFamily="18" charset="0"/>
              </a:rPr>
              <a:t>Introduction into fermionic correlation and </a:t>
            </a:r>
            <a:endParaRPr lang="en-US" sz="3200" dirty="0" smtClean="0">
              <a:latin typeface="Bell MT" panose="02020503060305020303" pitchFamily="18" charset="0"/>
            </a:endParaRPr>
          </a:p>
          <a:p>
            <a:pPr lvl="0" algn="ctr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dirty="0" smtClean="0">
                <a:latin typeface="Bell MT" panose="02020503060305020303" pitchFamily="18" charset="0"/>
              </a:rPr>
              <a:t>applications </a:t>
            </a:r>
            <a:r>
              <a:rPr lang="en-US" sz="3200" dirty="0">
                <a:latin typeface="Bell MT" panose="02020503060305020303" pitchFamily="18" charset="0"/>
              </a:rPr>
              <a:t>in quantum chemistry</a:t>
            </a:r>
            <a:endParaRPr lang="de-CH" sz="3200" b="0" strike="noStrike" kern="1200" cap="none" spc="0" baseline="0" dirty="0">
              <a:uFillTx/>
              <a:latin typeface="Bell MT" panose="02020503060305020303" pitchFamily="18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917492" y="2488100"/>
            <a:ext cx="4392488" cy="12003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400" b="0" i="0" u="none" strike="noStrike" kern="1200" cap="none" spc="0" baseline="0" dirty="0">
                <a:uFillTx/>
              </a:rPr>
              <a:t>Christian Schilling</a:t>
            </a:r>
          </a:p>
          <a:p>
            <a:pPr algn="ctr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400" dirty="0"/>
              <a:t>University </a:t>
            </a:r>
            <a:r>
              <a:rPr lang="de-CH" sz="2400" dirty="0" err="1"/>
              <a:t>of</a:t>
            </a:r>
            <a:r>
              <a:rPr lang="de-CH" sz="2400" dirty="0"/>
              <a:t> Oxford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2949189" y="4198270"/>
            <a:ext cx="4392241" cy="55399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000" dirty="0" smtClean="0"/>
              <a:t>Budapest,  28 September 2018</a:t>
            </a:r>
            <a:endParaRPr lang="de-CH" sz="2000" b="0" i="0" u="none" strike="noStrike" kern="1200" cap="none" spc="0" baseline="0" dirty="0">
              <a:uFillTx/>
            </a:endParaRPr>
          </a:p>
        </p:txBody>
      </p:sp>
      <p:pic>
        <p:nvPicPr>
          <p:cNvPr id="9" name="Grafik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224" y="6241288"/>
            <a:ext cx="2250339" cy="898448"/>
          </a:xfrm>
          <a:prstGeom prst="rect">
            <a:avLst/>
          </a:prstGeom>
        </p:spPr>
      </p:pic>
      <p:pic>
        <p:nvPicPr>
          <p:cNvPr id="10" name="Grafik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9838" y="2746299"/>
            <a:ext cx="1168043" cy="147173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9912" y="2591679"/>
            <a:ext cx="1349844" cy="1602940"/>
          </a:xfrm>
          <a:prstGeom prst="rect">
            <a:avLst/>
          </a:prstGeom>
        </p:spPr>
      </p:pic>
      <p:sp>
        <p:nvSpPr>
          <p:cNvPr id="11" name="Textfeld 4"/>
          <p:cNvSpPr txBox="1"/>
          <p:nvPr/>
        </p:nvSpPr>
        <p:spPr>
          <a:xfrm>
            <a:off x="1583928" y="5239910"/>
            <a:ext cx="7416823" cy="55399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000" dirty="0"/>
              <a:t>i</a:t>
            </a:r>
            <a:r>
              <a:rPr lang="de-CH" sz="2000" dirty="0" smtClean="0"/>
              <a:t>n collaboration with O.Legeza, S.Szalay</a:t>
            </a:r>
            <a:r>
              <a:rPr lang="de-CH" sz="2000" dirty="0"/>
              <a:t> </a:t>
            </a:r>
            <a:r>
              <a:rPr lang="de-CH" sz="2000" dirty="0" smtClean="0"/>
              <a:t>and Z.Zimboras (Budapest)</a:t>
            </a:r>
          </a:p>
        </p:txBody>
      </p:sp>
    </p:spTree>
    <p:extLst>
      <p:ext uri="{BB962C8B-B14F-4D97-AF65-F5344CB8AC3E}">
        <p14:creationId xmlns:p14="http://schemas.microsoft.com/office/powerpoint/2010/main" val="152301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latex.codecogs.com/gif.latex?%5Cdpi%7B150%7D%20%5CLARGE%20%5Cmbox%7Bsystematic%20approach%20%28more%20reasonable%29%3A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848" y="683493"/>
            <a:ext cx="645795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latex.codecogs.com/gif.latex?%5Cdpi%7B150%7D%20%5CLARGE%20%5Cmbox%7Bparticle-uncorrelated%20states%3A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928" y="1547589"/>
            <a:ext cx="4505325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latex.codecogs.com/gif.latex?%5Cdpi%7B150%7D%20%5CLARGE%20%7C%5Cvarphi_1%2C%5Cldots%2C%5Cvarphi_N%5Crangle%20%5Cequiv%20f_%7B%5Cvarphi_1%7D%5E%5Cdagger%5Cldots%20f_%7B%5Cvarphi_N%7D%5E%5Cdagger%7C0%5Crangl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992" y="2116411"/>
            <a:ext cx="47625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151880" y="1648130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6" name="Picture 8" descr="https://latex.codecogs.com/gif.latex?%5Cdpi%7B150%7D%20%5CLARGE%20%5Cmbox%7B%28%60%60Slater%20determinants%27%27%29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8169" y="2837632"/>
            <a:ext cx="381952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s://latex.codecogs.com/gif.latex?%5Cdpi%7B150%7D%20%5CLARGE%20%5Crightarrow%20%5Cmathcal%7BD%7D_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592" y="2475681"/>
            <a:ext cx="952500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151880" y="3707829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0" name="Picture 12" descr="https://latex.codecogs.com/gif.latex?%5Cdpi%7B150%7D%20%5CLARGE%20%5Cmbox%7Bparticle-separable%20states%3A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051" y="3558853"/>
            <a:ext cx="3990975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s://latex.codecogs.com/gif.latex?%5Cdpi%7B150%7D%20%5CLARGE%20%5Cmathcal%7BD%7D_%7B%5Cmbox%7Bsep%7D%7D%3D%5Cmbox%7BConv%7D%28%5Cmathcal%7BD%7D_0%2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992" y="4251500"/>
            <a:ext cx="295275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151879" y="5075981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4" name="Picture 16" descr="https://latex.codecogs.com/gif.latex?%5Cdpi%7B150%7D%20%5CLARGE%20%5Cmbox%7Bparticle%20correlation%20%5C%26%20entanglement%20measures%3A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928" y="4980201"/>
            <a:ext cx="749617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https://latex.codecogs.com/gif.latex?%5Cdpi%7B150%7D%20%5CLARGE%20%5Cmbox%7Be.g.%7Egeometric%20measures%7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9594" y="5570117"/>
            <a:ext cx="3848100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20" descr="https://latex.codecogs.com/gif.latex?%5Cdpi%7B150%7D%20%5Clarge%20%5Cmbox%7B%5BA.Gottlieb%2C%20N.Mauser%2C%20Int.%20J.%20Quantum%20Inf.%205%2C%208125%20%282007%29%5D%7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663" y="6521544"/>
            <a:ext cx="730567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0" name="Picture 22" descr="https://latex.codecogs.com/gif.latex?%5Cdpi%7B150%7D%20%5Clarge%20%5Cmbox%7B%5BA.Gottlieb%2C%20N.Mauser%2C%20Phys.%20Rev.%20Lett.%2095%2C%20123003%20%282005%29%5D%7D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663" y="6127369"/>
            <a:ext cx="72485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2" name="Picture 24" descr="https://latex.codecogs.com/gif.latex?%5Cdpi%7B150%7D%20%5Clarge%20%5Cmbox%7B%5BJ.Schliemann%20et%20al.%2C%20Phys.%20Rev.%20A%2C%2064%2C%20022303%20%282001%29%5D%7D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663" y="6940011"/>
            <a:ext cx="659130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4901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43768" y="683493"/>
            <a:ext cx="9865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000" dirty="0">
                <a:solidFill>
                  <a:srgbClr val="0000FF"/>
                </a:solidFill>
              </a:rPr>
              <a:t>(II) </a:t>
            </a:r>
            <a:r>
              <a:rPr lang="de-CH" sz="4000" dirty="0" smtClean="0">
                <a:solidFill>
                  <a:srgbClr val="0000FF"/>
                </a:solidFill>
              </a:rPr>
              <a:t>Application/Illustration in </a:t>
            </a:r>
            <a:r>
              <a:rPr lang="de-CH" sz="4000" dirty="0">
                <a:solidFill>
                  <a:srgbClr val="0000FF"/>
                </a:solidFill>
              </a:rPr>
              <a:t>concrete systems</a:t>
            </a:r>
            <a:endParaRPr lang="en-US" sz="4000" dirty="0">
              <a:solidFill>
                <a:srgbClr val="0000FF"/>
              </a:solidFill>
            </a:endParaRPr>
          </a:p>
        </p:txBody>
      </p:sp>
      <p:pic>
        <p:nvPicPr>
          <p:cNvPr id="2050" name="Picture 2" descr="https://latex.codecogs.com/gif.latex?%5Cdpi%7B150%7D%20%5CLARGE%20%5Cmbox%7B%28i%29%20A%20single%20fermion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816" y="2083439"/>
            <a:ext cx="316230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latex.codecogs.com/gif.latex?%5Cdpi%7B150%7D%20%5CLARGE%20%5Cmbox%7Bparticle%20correlation/entanglement%3A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896" y="2980285"/>
            <a:ext cx="553402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latex.codecogs.com/gif.latex?%5Cdpi%7B150%7D%20%5CLARGE%20%5Cmbox%7Bmode%20correlation/entanglement%3A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074" y="3877132"/>
            <a:ext cx="520065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latex.codecogs.com/gif.latex?%5Cdpi%7B150%7D%20%5CLARGE%20%2C%5C%2C%5C%2C%5Cmbox%7Bstate%7D%5C%2C%7C%5CPsi%5Crangle%3D%5Cquad%28%7CL%5Crangle&amp;plus;%7CR%5Crangle%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6176" y="2078676"/>
            <a:ext cx="447675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s://latex.codecogs.com/gif.latex?%5Cdpi%7B150%7D%20%5Cfrac%7B1%7D%7B%5Csqrt%7B2%7D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4551" y="2016763"/>
            <a:ext cx="323850" cy="542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1007864" y="3095113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1007211" y="3991960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0" name="Picture 12" descr="https://latex.codecogs.com/gif.latex?%5Cdpi%7B150%7D%20%5CLARGE%20%5Cmbox%7Btrivial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552" y="2980427"/>
            <a:ext cx="981075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s://latex.codecogs.com/gif.latex?%5Cdpi%7B150%7D%20%5CLARGE%20%7C%5CPsi%5Crangle%20%3D%20%5Cquad%28%7C1%2C0%5Crangle&amp;plus;%7C0%2C1%5Crangle%2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473" y="4499435"/>
            <a:ext cx="3819525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https://latex.codecogs.com/gif.latex?%5Cdpi%7B150%7D%20%5CLARGE%20L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7678" y="5396282"/>
            <a:ext cx="25717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20" descr="https://latex.codecogs.com/gif.latex?%5Cdpi%7B150%7D%20%5CLARGE%20R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8235" y="5396282"/>
            <a:ext cx="28575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V="1">
            <a:off x="2952080" y="4993350"/>
            <a:ext cx="114781" cy="2986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3384128" y="5014163"/>
            <a:ext cx="24372" cy="2778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70" name="Picture 22" descr="https://latex.codecogs.com/gif.latex?%5Cdpi%7B150%7D%20%5CLARGE%20%5Cmbox%7Breally%20correlated/entangled%3F%7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074" y="6217101"/>
            <a:ext cx="456247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latex.codecogs.com/png.latex?%5Cdpi%7B150%7D%20%5CLARGE%20%5CRightarrow%5C%2C%5Crho_L%3D%5Cquad%5Cbig%5B%7C0%5Crangle%5C%2C%5C%2C%5Clangle0%7C&amp;plus;%7C1%5Crangle%5C%2C%5C%2C%5Clangle1%7C%5Cbig%5D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101" y="5348331"/>
            <a:ext cx="4743450" cy="495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latex.codecogs.com/png.latex?%5Cdpi%7B150%7D%20LL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8061" y="5734954"/>
            <a:ext cx="30480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latex.codecogs.com/png.latex?%5Cdpi%7B150%7D%20LL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9464" y="5734954"/>
            <a:ext cx="30480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6" descr="https://latex.codecogs.com/png.latex?%5Cdpi%7B150%7D%20%5Clarge%20%5Cfrac%7B1%7D%7B%5Csqrt%7B2%7D%7D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663" y="4388629"/>
            <a:ext cx="381000" cy="657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s://latex.codecogs.com/png.latex?%5Cdpi%7B150%7D%20%5Clarge%20%5Cfrac%7B1%7D%7B2%7D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080" y="5285289"/>
            <a:ext cx="142875" cy="581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4467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 descr="https://latex.codecogs.com/gif.latex?%5Cdpi%7B150%7D%20%5CLARGE%20%5Cmbox%7BNo%21%3A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32" y="937618"/>
            <a:ext cx="638175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s://latex.codecogs.com/png.latex?%5Cdpi%7B150%7D%20%5CLARGE%20%5Cbig%5B%7C1%2C0%5Crangle%5C%21%5Clangle1%2C0%7C&amp;plus;%7C0%2C1%5Crangle%5C%21%5Clangle0%2C1%7C&amp;plus;%7C1%2C0%5Crangle%5C%21%5Clangle0%2C1%7C&amp;plus;%7C0%2C1%5Crangle%5C%21%5Clangle1%2C0%7C%5Cbig%5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8024" y="1691605"/>
            <a:ext cx="7439025" cy="495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https://latex.codecogs.com/png.latex?%5Cdpi%7B150%7D%20%5CLARGE%20%7C%5CPsi%5Crangle%5C%21%5Clangle%5CPsi%7C%3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32" y="1729706"/>
            <a:ext cx="140970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 descr="https://latex.codecogs.com/png.latex?%5Cdpi%7B150%7D%20%5Clarge%20%5Cfrac%7B1%7D%7B2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3344" y="1648743"/>
            <a:ext cx="142875" cy="581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0" name="Picture 18" descr="https://latex.codecogs.com/png.latex?%5Cdpi%7B150%7D%20%5CLARGE%20%5Comega_%7B%7C%5CPsi%5Crangle%5C%21%5Clangle%5CPsi%7C%7D%7C_%7B%5Cmathcal%7BA%7D_L%5Cotimes%20%5Cmathcal%7BA%7D_R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32" y="3131765"/>
            <a:ext cx="2162175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2" name="Picture 20" descr="https://latex.codecogs.com/png.latex?%5Cdpi%7B150%7D%20%5CLARGE%20%3D%5Cquad%5Cbig%5B%5Comega_%7B%7C1%2C0%5Crangle%5C%21%5Clangle1%2C0%7C%7D%7C_%7B%5Cmathcal%7BA%7D_L%5Cotimes%20%5Cmathcal%7BA%7D_R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080" y="3093664"/>
            <a:ext cx="3381375" cy="495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4" name="Picture 22" descr="https://latex.codecogs.com/png.latex?%5Cdpi%7B150%7D%20%5CLARGE%20&amp;plus;%5C%2C%5Comega_%7B%7C0%2C1%5Crangle%5C%21%5Clangle0%2C1%7C%7D%7C_%7B%5Cmathcal%7BA%7D_L%5Cotimes%20%5Cmathcal%7BA%7D_R%7D%5Cbig%5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3528" y="3112714"/>
            <a:ext cx="2905125" cy="495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6" name="Picture 24" descr="https://latex.codecogs.com/png.latex?%5Cdpi%7B150%7D%20%5Clarge%20%5Cfrac%7B1%7D%7B2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6136" y="3069851"/>
            <a:ext cx="142875" cy="581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0" name="Picture 28" descr="https://latex.codecogs.com/png.latex?%5Cdpi%7B150%7D%20%5CLARGE%20%5CRightarrow%5C%2C%5C%2C%5Comega_%7B%7C%5CPsi%5Crangle%5C%21%5Clangle%5CPsi%7C%7D%5C%2C%5C%2C%5Cmbox%7Bis%20mode-correlated%20w.r.t.%7D%5C%2C%5C%2CL%5Cleftrightarrow%20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896" y="4117961"/>
            <a:ext cx="7162800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2" name="Picture 30" descr="https://latex.codecogs.com/png.latex?%5Cdpi%7B150%7D%20%5CLARGE%20%5Cmbox%7Bbut%20not%20mode-entangled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6096" y="4704107"/>
            <a:ext cx="39243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6" name="Picture 34" descr="https://latex.codecogs.com/png.latex?%5Cdpi%7B150%7D%20%5CLARGE%20%5Cmbox%7B%28unnecessary%29%20embedding%20of%7D%5C%2C%5C%2C%5Cmathcal%7BH%7D%5C%2C%5C%2C%5Cmbox%7Band%7D%5C%2C%5C%2C%5Cmathcal%7BA%7D%5C%2C%5C%2C%2C%5Cmbox%7Brespectively%7D%2C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542" y="6156101"/>
            <a:ext cx="855345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8" name="Picture 36" descr="https://latex.codecogs.com/png.latex?%5Cdpi%7B150%7D%20%5CLARGE%20%5Cmbox%7Bcan%20be%20quite%20misleading%7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107" y="6732721"/>
            <a:ext cx="386715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10" name="Picture 38" descr="https://latex.codecogs.com/png.latex?%5Cdpi%7B150%7D%20%5CLARGE%20%5Cmbox%7Bnote%3A%7D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56" y="5512805"/>
            <a:ext cx="771525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863848" y="5987315"/>
            <a:ext cx="8856984" cy="12117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1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https://latex.codecogs.com/png.latex?%5Cdpi%7B150%7D%20%5CLARGE%20%5Cmbox%7B%28ii%29%20Mode/orbital%20correlations%20in%20a%20molecule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106" y="556894"/>
            <a:ext cx="707707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2904" y="3176597"/>
            <a:ext cx="3764504" cy="27705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2400" y="3302730"/>
            <a:ext cx="3096344" cy="2521816"/>
          </a:xfrm>
          <a:prstGeom prst="rect">
            <a:avLst/>
          </a:prstGeom>
        </p:spPr>
      </p:pic>
      <p:pic>
        <p:nvPicPr>
          <p:cNvPr id="3076" name="Picture 4" descr="https://latex.codecogs.com/gif.latex?%5Cdpi%7B150%7D%20%5CLARGE%20%5Cmbox%7BLiF%20at%7D%5C%2C%5C%2Cr%3D13.7%5CAA%5C%2C%2C%5C%2C%5C%2C25%5C%2C%5C%2C%5Cmbox%7Bbasis%20functions%20%28orbitals%29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971" y="1199238"/>
            <a:ext cx="7762875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s://latex.codecogs.com/gif.latex?%5Cdpi%7B150%7D%20%5CLARGE%20%5Crightarrow%20%5Crho_i%2C%20%5Crho_j%2C%20%5Crho_%7Bij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8618" y="2092884"/>
            <a:ext cx="1943100" cy="33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s://latex.codecogs.com/gif.latex?%5Cdpi%7B150%7D%20%5CLARGE%20%5Cmbox%7Bpick%20two%20orbitals%7D%5C%2C%5C%2C%5Cvarphi_i%2C%5Cvarphi_j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971" y="2016685"/>
            <a:ext cx="378142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https://latex.codecogs.com/gif.latex?%5Cdpi%7B150%7D%20%5CLARGE%20S%28%5Crho_i%2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5581" y="2818739"/>
            <a:ext cx="81915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 descr="https://latex.codecogs.com/gif.latex?%5Cdpi%7B150%7D%20%5CLARGE%20I%28%5Crho_%7Bij%7D%7C%7C%5Crho_i%5Cotimes%5Crho_j%2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0168" y="2828966"/>
            <a:ext cx="2286000" cy="42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8" name="Picture 16" descr="https://latex.codecogs.com/gif.latex?%5Cdpi%7B150%7D%20%5Clarge%20%5Cmbox%7B%5BK.%7EBoguslawski%20et%20al.%2C%20J.%20Phys.%20Chem.%20Lett.%203%2C%2021%2C%203129%20%282012%29%5D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196" y="6277011"/>
            <a:ext cx="777240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0" name="Picture 18" descr="https://latex.codecogs.com/gif.latex?%5Cdpi%7B150%7D%20%5Clarge%20%5Cmbox%7B&amp;plus;%20many%20further%20papers%20by%20O.%7ELegeza%2C%20M.%7EReiher%2C%5Cldots%7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196" y="6679601"/>
            <a:ext cx="6257925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latex.codecogs.com/png.latex?%5Cdpi%7B150%7D%20%5Clarge%20%5Cmbox%7B&amp;plus;%20generalization%20to%20multipartite%20correlation%20by%20S.%7ESzalay%7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196" y="7079065"/>
            <a:ext cx="6848475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6759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6" name="Picture 8" descr="https://latex.codecogs.com/png.latex?%5Cdpi%7B150%7D%20%5CLARGE%20&amp;plus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111" y="2868117"/>
            <a:ext cx="266700" cy="25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val 1"/>
          <p:cNvSpPr/>
          <p:nvPr/>
        </p:nvSpPr>
        <p:spPr>
          <a:xfrm>
            <a:off x="1176437" y="2780680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8" descr="https://latex.codecogs.com/png.latex?%5Cdpi%7B150%7D%20%5CLARGE%20&amp;plus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6677" y="2868117"/>
            <a:ext cx="266700" cy="25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7"/>
          <p:cNvSpPr/>
          <p:nvPr/>
        </p:nvSpPr>
        <p:spPr>
          <a:xfrm>
            <a:off x="3254003" y="2780680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" name="Straight Connector 3"/>
          <p:cNvCxnSpPr/>
          <p:nvPr/>
        </p:nvCxnSpPr>
        <p:spPr>
          <a:xfrm>
            <a:off x="1403127" y="3635821"/>
            <a:ext cx="20669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023345" y="3945517"/>
            <a:ext cx="1489" cy="274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474293" y="3419797"/>
            <a:ext cx="0" cy="4320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409601" y="3419797"/>
            <a:ext cx="0" cy="4320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727944" y="2627709"/>
            <a:ext cx="1404938" cy="792088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180" name="Picture 12" descr="https://latex.codecogs.com/png.latex?%5Cdpi%7B150%7D%20%5CLARGE%20-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7648" y="3058492"/>
            <a:ext cx="257175" cy="28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2" name="Picture 14" descr="https://latex.codecogs.com/png.latex?%5Cdpi%7B150%7D%20%5CLARGE%20-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6827" y="3043469"/>
            <a:ext cx="257175" cy="28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4" name="Picture 16" descr="https://latex.codecogs.com/png.latex?%5Cdpi%7B150%7D%20%5CLARGE%20%5Crightarrow%5C%2C%5C%2C%5Cmbox%7BHubbard%20dimer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336" y="1979637"/>
            <a:ext cx="315277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Oval 12"/>
          <p:cNvSpPr/>
          <p:nvPr/>
        </p:nvSpPr>
        <p:spPr>
          <a:xfrm>
            <a:off x="5978609" y="2839882"/>
            <a:ext cx="253908" cy="21861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Straight Connector 23"/>
          <p:cNvCxnSpPr/>
          <p:nvPr/>
        </p:nvCxnSpPr>
        <p:spPr>
          <a:xfrm>
            <a:off x="6082027" y="3623982"/>
            <a:ext cx="20669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7702245" y="3933678"/>
            <a:ext cx="1489" cy="274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8153193" y="3407958"/>
            <a:ext cx="0" cy="4320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088501" y="3407958"/>
            <a:ext cx="0" cy="4320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88" name="Picture 20" descr="https://latex.codecogs.com/png.latex?%5Cdpi%7B150%7D%20%5CLARGE%20%7B%5Ccolor%7BBlue%7D%20%5Cboldsymbol%7B%7D%5Cdownarrow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0626" y="2757110"/>
            <a:ext cx="376602" cy="587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0" name="Picture 22" descr="https://latex.codecogs.com/png.latex?%5Cdpi%7B150%7D%20%5CLARGE%20%7B%5Ccolor%7BBlue%7D%20%5Cboldsymbol%7B%7D%5Cuparrow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4485" y="2648562"/>
            <a:ext cx="370687" cy="57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Arc 13"/>
          <p:cNvSpPr/>
          <p:nvPr/>
        </p:nvSpPr>
        <p:spPr>
          <a:xfrm rot="19326750">
            <a:off x="5970961" y="2609328"/>
            <a:ext cx="2023917" cy="1681108"/>
          </a:xfrm>
          <a:prstGeom prst="arc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8012036" y="2868457"/>
            <a:ext cx="253908" cy="21861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198" name="Picture 30" descr="https://latex.codecogs.com/png.latex?%5Cdpi%7B150%7D%20%5CLARGE%20%5Chat%7BH%7D%3D-t%5Csum_%7B%5Csigma%7Df%5E%5Cdagger_%7BL%5Csigma%7Df%5E%7B%5C%2C%7D_%7BR%5Csigma%7D&amp;plus;h.c.%5C%2C&amp;plus;%5C%2CU%5Csum_%7Bj%3DL%2CR%7D%5Chat%7Bn%7D_%7Bj%5Cuparrow%7D%5Chat%7Bn%7D_%7Bj%5Cdownarrow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111" y="4687829"/>
            <a:ext cx="7258050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8" name="Picture 40" descr="https://latex.codecogs.com/png.latex?%5Cdpi%7B150%7D%20%5CLARGE%20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797" y="3799066"/>
            <a:ext cx="17145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10" name="Picture 42" descr="https://latex.codecogs.com/png.latex?%5Cdpi%7B150%7D%20%5CLARGE%20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089" y="3791744"/>
            <a:ext cx="17145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12" name="Picture 44" descr="https://latex.codecogs.com/png.latex?%5Cdpi%7B150%7D%20%5CLARGE%20%7B%5Ccolor%7BBlue%7D%20t%5Cpropto%20e%5E%7B-r%7D%7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3045" y="2883578"/>
            <a:ext cx="12192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s://latex.codecogs.com/png.latex?%5Cdpi%7B150%7D%20%5CLARGE%20%5Cmbox%7Bhydrogen%20molecule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29" y="1976033"/>
            <a:ext cx="301942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https://latex.codecogs.com/png.latex?%5Cdpi%7B150%7D%20%5CLARGE%20%5Cmbox%7B%28iii%29%20Correlation%20paradox%20of%20the%20dissociation%20limit%7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824" y="805868"/>
            <a:ext cx="797242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s://latex.codecogs.com/png.latex?%5Cdpi%7B150%7D%20%5CLARGE%20%5Crightarrow%5C%2C%5C%2C%5Cmbox%7Bground%20state%7D%5C%2C%5C%2C%7C%5CPsi_0%28r%29%5Crangle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111" y="5957216"/>
            <a:ext cx="3990975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7511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12" grpId="0" animBg="1"/>
      <p:bldP spid="13" grpId="0" animBg="1"/>
      <p:bldP spid="14" grpId="0" animBg="1"/>
      <p:bldP spid="3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6" descr="https://latex.codecogs.com/png.latex?%5Cdpi%7B150%7D%20%5CLARGE%20%5Cnot%20%5Capprox%20%5C%2C%7C%5Cvarphi_1%2C%5Cvarphi_2%5Crang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955" y="3631699"/>
            <a:ext cx="171450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8" descr="https://latex.codecogs.com/png.latex?%5Cdpi%7B150%7D%20%5CLARGE%20%28%5Cmbox%7Bnot%20a%20Slater%20determinant%7D%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0272" y="3684892"/>
            <a:ext cx="427672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latex.codecogs.com/png.latex?%5Cdpi%7B150%7D%20%5CLARGE%20%5Cmbox%7Bdissociation%20limit%3A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209" y="1341266"/>
            <a:ext cx="286702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atex.codecogs.com/png.latex?%5Cdpi%7B150%7D%20%5CLARGE%20%5CRightarrow%5C%2C%5C%2C%5Cmbox%7Bparadoxical%21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952" y="5436021"/>
            <a:ext cx="259080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atex.codecogs.com/png.latex?%5Cdpi%7B150%7D%20%5CLARGE%20%28%3F%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6827" y="5421733"/>
            <a:ext cx="40957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https://latex.codecogs.com/png.latex?%5Cdpi%7B150%7D%20%5Clarge%20%5Cfrac%7B1%7D%7B%5Csqrt%7B2%7D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9037" y="2506013"/>
            <a:ext cx="381000" cy="657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s://latex.codecogs.com/png.latex?%5Cdpi%7B150%7D%20%5CLARGE%20%7C%5CPsi_0%28r%29%5Crangle%5Capprox%5Cquad%5Cbig%5B%7CL%5C%21%5Cuparrow%2CR%5C%21%5Cdownarrow%5Crangle-%7CL%5C%21%5Cdownarrow%2CR%5C%21%5Cuparrow%5Crangle%5Cbig%5D%5C%2C%2C%5C%2C%5C%2C%5C%2C%5Cmbox%7Bfor%7D%5C%2C%5C%2Cr%5C%2C%5C%2C%5Cmbox%7Blarge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880" y="2586975"/>
            <a:ext cx="7962900" cy="495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4013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952" y="1979590"/>
            <a:ext cx="3942697" cy="2584657"/>
          </a:xfrm>
          <a:prstGeom prst="rect">
            <a:avLst/>
          </a:prstGeom>
        </p:spPr>
      </p:pic>
      <p:pic>
        <p:nvPicPr>
          <p:cNvPr id="2" name="Picture 8" descr="https://latex.codecogs.com/png.latex?%5Cdpi%7B150%7D%20%5CLARGE%20%5Cmbox%7Bsolution%20of%20the%20paradox%3A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801" y="655779"/>
            <a:ext cx="386715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14" descr="https://latex.codecogs.com/png.latex?%5Cdpi%7B150%7D%20%5Cfrac%7B1%7D%7BZ%28r%2C%5Cbeta%29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476" y="4884749"/>
            <a:ext cx="704850" cy="542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0" descr="https://latex.codecogs.com/png.latex?%5Cdpi%7B150%7D%20%5CLARGE%20%5Crho%28r%2C%5Cbeta%29%3D%5Cqquad%5C%2Ce%5E%7B-%5Cbeta%20%5Chat%7BH%7D_r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70" y="4823999"/>
            <a:ext cx="3343275" cy="542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2" descr="https://latex.codecogs.com/png.latex?%5Cdpi%7B150%7D%20%5CLARGE%20%5Csim%20%5Cquad%5Csum_%7Bj%3D0%7D%5E3%20%7C%5CPsi_j%28r%29%5Crangle%5C%21%5Clangle%5CPsi_j%28r%29%7C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6216" y="4537087"/>
            <a:ext cx="371475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6" descr="https://latex.codecogs.com/png.latex?%5Cdpi%7B150%7D%20%5Clarge%20%5Cfrac%7B1%7D%7B4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771" y="4860936"/>
            <a:ext cx="142875" cy="590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0" descr="https://latex.codecogs.com/png.latex?%5Cdpi%7B150%7D%20%5CLARGE%20%3D%5Cquad%5Csum_%7B%5Csigma%2C%5Csigma%27%3D%5Cuparrow%2C%5Cdownarrow%7D%7CL%5Csigma%2CR%5Csigma%27%5Crangle%5C%21%5Clangle%20L%5Csigma%2CR%5Csigma%27%7C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6216" y="5840873"/>
            <a:ext cx="49530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6" descr="https://latex.codecogs.com/png.latex?%5Cdpi%7B150%7D%20%5Clarge%20%5Cfrac%7B1%7D%7B4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951" y="5830422"/>
            <a:ext cx="142875" cy="590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2" descr="https://latex.codecogs.com/png.latex?%5Cdpi%7B150%7D%20%5CLARGE%20%2C%5C%2C%5C%2Cr%5Crightarrow%5Cinfty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337" y="5088872"/>
            <a:ext cx="150495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https://latex.codecogs.com/png.latex?%5Cdpi%7B150%7D%20%5CLARGE%20%5Cmbox%7Btiny%20noise%20destroys%20entanglement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7501" y="1342239"/>
            <a:ext cx="534352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s://latex.codecogs.com/gif.latex?%5Cdpi%7B150%7D%20%5CLARGE%20%5CDelta%20E%20%5Cleftrightarrow%20k_BT%5Cequiv%20%5Cbeta%5E%7B-1%7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8234" y="2924860"/>
            <a:ext cx="3133725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s://latex.codecogs.com/gif.latex?%5Cdpi%7B150%7D%20%5Clarge%20%5CDelta%20E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3952" y="3419797"/>
            <a:ext cx="438150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Arrow Connector 12"/>
          <p:cNvCxnSpPr/>
          <p:nvPr/>
        </p:nvCxnSpPr>
        <p:spPr>
          <a:xfrm>
            <a:off x="2664048" y="3292421"/>
            <a:ext cx="0" cy="57606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2519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287784" y="3923853"/>
            <a:ext cx="9361040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66077" y="1691605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i="1" dirty="0" smtClean="0"/>
              <a:t>p</a:t>
            </a:r>
            <a:endParaRPr lang="en-GB" sz="36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266077" y="5364013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i="1" dirty="0" smtClean="0"/>
              <a:t>m</a:t>
            </a:r>
            <a:endParaRPr lang="en-GB" sz="3600" i="1" dirty="0"/>
          </a:p>
        </p:txBody>
      </p:sp>
      <p:pic>
        <p:nvPicPr>
          <p:cNvPr id="6146" name="Picture 2" descr="https://latex.codecogs.com/png.latex?%5Cdpi%7B150%7D%20%5CLARGE%20%5Crightarrow%20%5Cmbox%7Bparticle%20correlation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5858" y="2639022"/>
            <a:ext cx="35814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s://latex.codecogs.com/png.latex?%5Cdpi%7B150%7D%20%5CLARGE%20%5Cmbox%7Bbut%20no%20entanglement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440" y="3192319"/>
            <a:ext cx="33718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6" name="Picture 12" descr="https://latex.codecogs.com/png.latex?%5Cdpi%7B150%7D%20%5CLARGE%20%5Crho%3D%5Csum_j%20p_j%5C%2C%20%7CSD_j%5Crangle%5C%21%5Clangle%20SD_j%7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9513" y="1547589"/>
            <a:ext cx="3705225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8" name="Picture 14" descr="https://latex.codecogs.com/png.latex?%5Cdpi%7B150%7D%20%5CLARGE%20r%20%5Cgeq%201.6%3A%5C%2C%5C%2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9513" y="971784"/>
            <a:ext cx="1400175" cy="33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21" y="720168"/>
            <a:ext cx="4235471" cy="302365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427" y="4283913"/>
            <a:ext cx="4336465" cy="310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87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217688" y="2832615"/>
            <a:ext cx="3888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5400" dirty="0" err="1"/>
              <a:t>Thank</a:t>
            </a:r>
            <a:r>
              <a:rPr lang="de-CH" sz="5400" dirty="0"/>
              <a:t> </a:t>
            </a:r>
            <a:r>
              <a:rPr lang="de-CH" sz="5400" dirty="0" err="1"/>
              <a:t>you</a:t>
            </a:r>
            <a:r>
              <a:rPr lang="de-CH" sz="5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97299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904" y="1835621"/>
            <a:ext cx="7272808" cy="5408988"/>
          </a:xfrm>
          <a:prstGeom prst="rect">
            <a:avLst/>
          </a:prstGeom>
        </p:spPr>
      </p:pic>
      <p:pic>
        <p:nvPicPr>
          <p:cNvPr id="3074" name="Picture 2" descr="https://latex.codecogs.com/png.latex?%5Cdpi%7B150%7D%20%5Chuge%20%5Cunderline%7B%5Cmbox%7Bresearch%20vision%3A%7D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4128" y="539477"/>
            <a:ext cx="3000375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001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416084" y="1275838"/>
            <a:ext cx="3384377" cy="70788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4000" b="0" i="0" u="sng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Outline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547206" y="3080397"/>
            <a:ext cx="75894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600" dirty="0">
                <a:solidFill>
                  <a:srgbClr val="0000FF"/>
                </a:solidFill>
              </a:rPr>
              <a:t>(I)  </a:t>
            </a:r>
            <a:r>
              <a:rPr lang="de-CH" sz="3600" dirty="0" smtClean="0">
                <a:solidFill>
                  <a:srgbClr val="0000FF"/>
                </a:solidFill>
              </a:rPr>
              <a:t>Fermionic (quantum) correlation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431800" y="4139877"/>
            <a:ext cx="9073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600" dirty="0">
                <a:solidFill>
                  <a:srgbClr val="0000FF"/>
                </a:solidFill>
              </a:rPr>
              <a:t>(II)  </a:t>
            </a:r>
            <a:r>
              <a:rPr lang="de-CH" sz="3600" dirty="0" smtClean="0">
                <a:solidFill>
                  <a:srgbClr val="0000FF"/>
                </a:solidFill>
              </a:rPr>
              <a:t>Application/Illustration in  concrete systems</a:t>
            </a:r>
            <a:endParaRPr lang="en-US" sz="3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64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77466" y="361659"/>
            <a:ext cx="84249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000" dirty="0">
                <a:solidFill>
                  <a:srgbClr val="0000FF"/>
                </a:solidFill>
              </a:rPr>
              <a:t>(I)  Fermionic </a:t>
            </a:r>
            <a:r>
              <a:rPr lang="de-CH" sz="4000" dirty="0" smtClean="0">
                <a:solidFill>
                  <a:srgbClr val="0000FF"/>
                </a:solidFill>
              </a:rPr>
              <a:t>(quantum) correlation</a:t>
            </a:r>
            <a:endParaRPr lang="en-US" sz="4000" dirty="0">
              <a:solidFill>
                <a:srgbClr val="0000FF"/>
              </a:solidFill>
            </a:endParaRPr>
          </a:p>
        </p:txBody>
      </p:sp>
      <p:pic>
        <p:nvPicPr>
          <p:cNvPr id="4102" name="Picture 6" descr="https://latex.codecogs.com/png.latex?%5Cdpi%7B150%7D%20%5CLARGE%20%5Cmbox%7B%5Cunderline%7Brecap%3A%7D%20distinguishable%20subsystems%20A%2C%20B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522" y="2155437"/>
            <a:ext cx="6391275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369017" y="3419781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386231" y="4321036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379204" y="5294151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383374" y="6326722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4104" name="Picture 8" descr="https://latex.codecogs.com/png.latex?%5Cdpi%7B150%7D%20%5CLARGE%20%5Cmbox%7BHilbert%20space%3A%7D%5Cquad%5Cmathcal%7BH%7D%3D%5Cmathcal%7BH%7D_A%5Cotimes%20%5Cmathcal%7BH%7D_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506" y="3313839"/>
            <a:ext cx="512445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14" descr="https://latex.codecogs.com/png.latex?%5Cdpi%7B150%7D%20%5CLARGE%20%5Cmbox%7Balgebra%20of%20observales%3A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613" y="4240154"/>
            <a:ext cx="34290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2" name="Picture 16" descr="https://latex.codecogs.com/png.latex?%5Cdpi%7B150%7D%20%5CLARGE%20%5Cquad%5Cmathcal%7BA%7D%3D%5Cmathcal%7BA%7D_A%5C%21%5Cotimes%5C%21%20%5Cmathcal%7BA%7D_B%20%5Cequiv%20%5Cmathcal%7BB%7D%28%5Cmathcal%7BH%7D_A%29%5C%21%5Cotimes%5C%21%20%5Cmathcal%7BB%7D%28%5Cmathcal%7BH%7D_B%2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7152" y="4221103"/>
            <a:ext cx="548640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4" name="Picture 18" descr="https://latex.codecogs.com/png.latex?%5Cdpi%7B150%7D%20%5CLARGE%20%5Cmbox%7Bquantum%20state%7D%5C%2C%5C%2C%5Comega%3A%5C%2C%5Cmathcal%7BA%7D%5Cqquad%5Cqquad%5Cmathbb%7BC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613" y="5188846"/>
            <a:ext cx="5286375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>
            <a:off x="4467152" y="5384109"/>
            <a:ext cx="11521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18" name="Picture 22" descr="https://latex.codecogs.com/png.latex?%5Cdpi%7B150%7D%20%5Csmall%20%5Cmbox%7Blinear%7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1278" y="5136842"/>
            <a:ext cx="52387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0" name="Picture 24" descr="https://latex.codecogs.com/png.latex?%5Cdpi%7B150%7D%20%5Csmall%20%5Cmbox%7Bpositive%20semi-def.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3136" y="5525616"/>
            <a:ext cx="1628775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2" name="Picture 26" descr="https://latex.codecogs.com/png.latex?%5Cdpi%7B150%7D%20%5CLARGE%20%2C%5C%2C%5C%2C%5Comega%28%5Cmathbf%7B1%7D%29%3D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7352" y="5178747"/>
            <a:ext cx="175260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6" name="Picture 30" descr="https://latex.codecogs.com/png.latex?%5Cdpi%7B150%7D%20%5CLARGE%20%5Cmbox%7Breduced%20state%3A%7D%5C%2C%5C%2C%5C%2C%5Comega_A%5Cequiv%5Comega%7C_%7B%5Cmathcal%7BA%7D_A%7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997" y="6225496"/>
            <a:ext cx="4276725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8" name="Picture 32" descr="https://latex.codecogs.com/png.latex?%5Cdpi%7B150%7D%20%5CLARGE%20%5Cmbox%7Bdensity%20operator%7D%5C%2C%5Crho%5C%2C%3F%3A%5C%2C%5C%2C%5Comega_%7B%5Crho%7D%28%5Ccdot%29%5Cequiv%20%5Cmbox%7BTr%7D_%7B%5Cmathcal%7BH%7D%7D%5B%28%5Ccdot%29%5Crho%5D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577" y="5978275"/>
            <a:ext cx="6429375" cy="42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874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59311" y="666022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5124" name="Picture 4" descr="https://latex.codecogs.com/png.latex?%5Cdpi%7B150%7D%20%5CLARGE%20%5Cmbox%7B%7B%5Ccolor%7BRed%7D%20uncorrelated%7D%20states%7D%5C%2C%5C%2C%28%5Crightarrow%20%5Cmathcal%7BD%7D_%7B%7B%5Ccolor%7BRed%7D%200%7D%7D%29%5C%2C%3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75" y="551194"/>
            <a:ext cx="476250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latex.codecogs.com/png.latex?%5Cdpi%7B150%7D%20%5CLARGE%20%5Comega%28%5Chat%7BA%7D%5C%21%5Cotimes%5C%21%5Chat%7BB%7D%29%3D%5Comega%28%5Chat%7BA%7D%5C%21%5Cotimes%5C%21%5Chat%7B1%7D%29%5Comega%28%5Chat%7B1%7D%5C%21%5Cotimes%5C%21%5Chat%7BB%7D%29%5Cequiv%20%5Comega_A%28%5Chat%7BA%7D%29%5Comega_B%28%5Chat%7BB%7D%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75" y="1228411"/>
            <a:ext cx="7324725" cy="495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51390" y="2800870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5128" name="Picture 8" descr="https://latex.codecogs.com/png.latex?%5Cdpi%7B150%7D%20%5CLARGE%20%5Cmbox%7B%7B%5Ccolor%7BRed%7D%20unentangled/separable%7D%20states%3A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305" y="2686040"/>
            <a:ext cx="481965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https://latex.codecogs.com/png.latex?%5Cdpi%7B150%7D%20%5CLARGE%20%5Cmathcal%7BD%7D_%7B%5Cmbox%7Bsep%7D%7D%20%5Cequiv%20%5Cmbox%7BConv%7D%28%5Cmathcal%7BD%7D_%7B0%7D%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4448" y="2704166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 descr="https://latex.codecogs.com/png.latex?%5Cdpi%7B150%7D%20%5CLARGE%20%28%5Crightarrow%5C%2C%5Cmbox%7Baxioms%20for%20entanglement%7D%2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896" y="3300045"/>
            <a:ext cx="484822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950" y="4119205"/>
            <a:ext cx="4711259" cy="299940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950" y="4092932"/>
            <a:ext cx="4695413" cy="302567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104" y="4100929"/>
            <a:ext cx="4711259" cy="3005181"/>
          </a:xfrm>
          <a:prstGeom prst="rect">
            <a:avLst/>
          </a:prstGeom>
        </p:spPr>
      </p:pic>
      <p:pic>
        <p:nvPicPr>
          <p:cNvPr id="1026" name="Picture 2" descr="https://latex.codecogs.com/png.latex?%5Cdpi%7B150%7D%20%5CLARGE%20%5Crightarrow%20%5Cmbox%7Bcorrelation%20measure%7D%5C%2C%5C%2C%5Cmathcal%7BC%7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820" y="4693314"/>
            <a:ext cx="4067175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atex.codecogs.com/png.latex?%5Cdpi%7B150%7D%20%5CLARGE%20%5Crightarrow%20%5Cmbox%7Bentanglement%20measure%7D%5C%2C%5C%2C%5Cmathcal%7BE%7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820" y="5241568"/>
            <a:ext cx="4533900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atex.codecogs.com/gif.latex?%5Cdpi%7B150%7D%20%5CLARGE%20%5Cforall%20%5Chat%7BA%7D%5Cin%5Cmathcal%7BA%7D_A%2C%20%5Chat%7BB%7D%5Cin%5Cmathcal%7BA%7D_B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952" y="1873661"/>
            <a:ext cx="312420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083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latex.codecogs.com/png.latex?%5Cdpi%7B150%7D%20%5CLARGE%20%5Cmbox%7Bback%20to%20fermions%21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2120" y="1187549"/>
            <a:ext cx="277177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s://latex.codecogs.com/png.latex?%5Cdpi%7B150%7D%20%5CLARGE%20%5Crightarrow%20%5C%2C%5C%2C%5Cmbox%7BHilbert%20space%7D%5C%2C%5C%2C%5Cmathcal%7BH%7D_N%3D%5Cwedge%5EN%5B%5Cmathcal%7BH%7D_1%5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864" y="2477219"/>
            <a:ext cx="527685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https://latex.codecogs.com/png.latex?%5Cdpi%7B150%7D%20%5CLARGE%20%5Cmbox%7Bwhere%20is%20the%20tensor%20product%3F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6056" y="3955440"/>
            <a:ext cx="466725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https://latex.codecogs.com/png.latex?%5Cdpi%7B150%7D%20%5CLARGE%20%5Cmbox%7Bnotion%20of%20correlation%20and%20entanglement%3F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6056" y="3275781"/>
            <a:ext cx="65341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s://latex.codecogs.com/png.latex?%5Cdpi%7B150%7D%20%5CLARGE%20%5Cmbox%7Btwo%20natural%20routes%3A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936" y="4931965"/>
            <a:ext cx="30861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latex.codecogs.com/png.latex?%5Cdpi%7B150%7D%20%5CLARGE%20%5Crightarrow%5C%2C%5Cmbox%7Bparticle%20entanglement%20%5C%26%20correlation%20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936" y="6228109"/>
            <a:ext cx="639127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latex.codecogs.com/png.latex?%5Cdpi%7B150%7D%20%5CLARGE%20%5Crightarrow%5C%2C%5Cmbox%7Bmode/orbital%20entanglement%20%5C%26%20correlation%20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936" y="5597118"/>
            <a:ext cx="732472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883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latex.codecogs.com/png.latex?%5Cdpi%7B150%7D%20%5CLARGE%20%5Cmbox%7B%28I%29%20mode/orbital%20picture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856" y="1176538"/>
            <a:ext cx="393382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s://latex.codecogs.com/png.latex?%5Cdpi%7B150%7D%20%5CLARGE%20%5Cmbox%7BFock%20space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6536" y="4450571"/>
            <a:ext cx="17335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V="1">
            <a:off x="4096576" y="3988580"/>
            <a:ext cx="24372" cy="36641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8" name="Picture 12" descr="https://latex.codecogs.com/png.latex?%5Cdpi%7B150%7D%20%5CLARGE%20%5Cmbox%7Bchoose%20decomposition%7D%5C%2C%5C%2C%5Cmathcal%7BH%7D_1%20%3D%5Cmathcal%7BH%7D_1%5E%7B%28A%29%7D%5Coplus%20%5Cmathcal%7BH%7D_1%5E%7B%28B%29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129" y="2262671"/>
            <a:ext cx="6734175" cy="542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14" descr="https://latex.codecogs.com/png.latex?%5Cdpi%7B150%7D%20%5CLARGE%20%5Cmbox%7Bembed%7D%5C%2C%5C%2C%5Cmathcal%7BH%7D_N%3C%5Cmathcal%7BF%7D%5B%5Cmathcal%7BH%7D_1%5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795" y="3457307"/>
            <a:ext cx="334327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2" name="Picture 16" descr="https://latex.codecogs.com/png.latex?%5Cdpi%7B150%7D%20%5CLARGE%20%5Ccong%20%5Cmathcal%7BF%7D%5B%5Cmathcal%7BH%7D_1%5E%7B%28A%29%7D%5D%5Cotimes%20%5Cmathcal%7BF%7D%5B%5Cmathcal%7BH%7D_1%5E%7B%28B%29%7D%5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8704" y="3335629"/>
            <a:ext cx="3543300" cy="542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4" name="Picture 18" descr="https://latex.codecogs.com/png.latex?%5Cdpi%7B150%7D%20%5CLARGE%20%5Crightarrow%5C%2C%5C%2C%5Cmbox%7Bnotion%20of%20correlation%20and%20entanglement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904" y="5219997"/>
            <a:ext cx="70104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9357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2" descr="https://latex.codecogs.com/png.latex?%5Cdpi%7B150%7D%20%5CLARGE%20%5Cunderline%7B%5Cmbox%7Bcaveat%3A%7D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314" y="810197"/>
            <a:ext cx="1143000" cy="314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4" descr="https://latex.codecogs.com/png.latex?%5Cdpi%7B150%7D%20%5CLARGE%20%5Cmbox%7Balgebra%20of%20observables%7D%5C%2C%5C%2C%5Cmathcal%7BA%7D%5Cneq%20%5Cmathcal%7BB%7D%28%5Cmathcal%7BF%7D%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689" y="2872719"/>
            <a:ext cx="542925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8" descr="https://latex.codecogs.com/png.latex?%5Cdpi%7B150%7D%20%5CLARGE%20%5Cmbox%7B%60%60nature%20does%20not%20allow%20one%20to%20mix%20even%20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531" y="1494146"/>
            <a:ext cx="6400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0" descr="https://latex.codecogs.com/png.latex?%5Cdpi%7B150%7D%20%5CLARGE%20%5Cmbox%7Band%20odd%20particle%20number%20states%27%27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2602" y="2011287"/>
            <a:ext cx="523875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173689" y="1384481"/>
            <a:ext cx="6820867" cy="11521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32" descr="https://latex.codecogs.com/png.latex?%5Cdpi%7B150%7D%20%5CLARGE%20%5Cmbox%7Bnumber%20parity%20superselection%20rule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1975" y="785712"/>
            <a:ext cx="548640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4" descr="https://latex.codecogs.com/png.latex?%5Cdpi%7B150%7D%20%5CLARGE%20%5Cmbox%7Bobservables%20block-diagonal%20w.r.t.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689" y="3635821"/>
            <a:ext cx="52959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6" descr="https://latex.codecogs.com/png.latex?%5Cdpi%7B150%7D%20%5CLARGE%20%5Coplus%5C%2C%5C%2C%5Cmathcal%7BH%7D_N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808" y="3635821"/>
            <a:ext cx="101917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8" descr="https://latex.codecogs.com/png.latex?%5Cdpi%7B150%7D%20%5CLARGE%20%2C%5C%2C%5C%2C%5Coplus%5C%2C%5C%2C%5Cmathcal%7BH%7D_N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0714" y="3631058"/>
            <a:ext cx="1333500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0" descr="https://latex.codecogs.com/png.latex?%5Cdpi%7B150%7D%20N%5C%2C%5Cmbox%7Beven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1520" y="3988247"/>
            <a:ext cx="685800" cy="17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2" descr="https://latex.codecogs.com/png.latex?%5Cdpi%7B150%7D%20N%5C%2C%5Cmbox%7Bodd%7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330" y="4007296"/>
            <a:ext cx="619125" cy="17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https://latex.codecogs.com/png.latex?%5Cdpi%7B150%7D%20%5CLARGE%20%5Cmbox%7Bstronger%20superselection%20rules%20possible%3A%7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314" y="4733932"/>
            <a:ext cx="609600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s://latex.codecogs.com/png.latex?%5Cdpi%7B150%7D%20%5CLARGE%20%5Cmbox%7Bno%20creation%20of%20fermions%3A%20particle%20number%20SSR%7D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814" y="5446974"/>
            <a:ext cx="744855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s://latex.codecogs.com/png.latex?%5Cdpi%7B150%7D%20%5CLARGE%20%5Cmbox%7Bexp.%7Elimited%20set%20of%20measurements/operations%7D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814" y="6005250"/>
            <a:ext cx="725805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>
          <a:xfrm>
            <a:off x="1004846" y="5547515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>
          <a:xfrm>
            <a:off x="1004845" y="6160014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6154" name="Picture 10" descr="https://latex.codecogs.com/png.latex?%5Cdpi%7B150%7D%20%5CLARGE%20%5Crightarrow%20%5Cmathcal%7BA%7D%5C%2C%5C%2C%5Cmbox%7Bsmaller%7D%5C%2C%5C%2C%28%5Crightarrow%20%5Cmathcal%7BD%7D_0%5C%2C%5C%2C%5Cmbox%7Blarger%7D%29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314" y="6847407"/>
            <a:ext cx="459105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4382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latex.codecogs.com/png.latex?%5Cdpi%7B150%7D%20%5CLARGE%20%5Cmbox%7B%28II%29%20particle%20picture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32" y="755501"/>
            <a:ext cx="314325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s://latex.codecogs.com/png.latex?%5Cdpi%7B150%7D%20%5CLARGE%20%5Cmbox%7Bembedding%7D%5C%2C%5C%2C%5Cwedge%5EN%5B%5Cmathcal%7BH%7D_1%5D%3C%5Cunderbrace%7B%5Cmathcal%7BH%7D_1%5Cotimes%5Cldots%20%5Cotimes%20%5Cmathcal%7BH%7D_1%7D_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920" y="2267669"/>
            <a:ext cx="6334125" cy="85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latex.codecogs.com/png.latex?%5Cdpi%7B150%7D%20%5CLARGE%20%5Cmbox%7Bless%20smart%20idea%3A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920" y="1619597"/>
            <a:ext cx="248602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https://latex.codecogs.com/png.latex?%5Cdpi%7B150%7D%20%5CLARGE%20%5Crightarrow%5C%2C%5C%2C%5Cmbox%7Bexchange%20symmetry%20contributes%20to%20correlation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920" y="3312479"/>
            <a:ext cx="814387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 descr="https://latex.codecogs.com/png.latex?%5Cdpi%7B150%7D%20%5CLARGE%20%5Cmbox%7Bhowever%2C%20cannot%20be%20exploited%20for%20QI%20tasks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3907" y="3923853"/>
            <a:ext cx="681990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4" name="Picture 14" descr="https://latex.codecogs.com/png.latex?%5Cdpi%7B150%7D%20%5CLARGE%20%5Cmbox%7Bentanglement%20%5C%26%20correlations%20are%20%7B%5Ccolor%7BRed%7D%20relative%7D%20concepts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920" y="4931965"/>
            <a:ext cx="80772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8" name="Picture 18" descr="https://latex.codecogs.com/png.latex?%5Cdpi%7B150%7D%20%5CLARGE%20%5Crightarrow%5C%2C%5C%2C%5Cmbox%7Balgebra%20of%20physical%20observables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920" y="5652045"/>
            <a:ext cx="565785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6726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rd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1246</TotalTime>
  <Words>67</Words>
  <Application>Microsoft Office PowerPoint</Application>
  <PresentationFormat>Custom</PresentationFormat>
  <Paragraphs>15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Bell MT</vt:lpstr>
      <vt:lpstr>Calibri</vt:lpstr>
      <vt:lpstr>Lucida Sans Unicode</vt:lpstr>
      <vt:lpstr>StarSymbol</vt:lpstr>
      <vt:lpstr>Tahoma</vt:lpstr>
      <vt:lpstr>Times New Roman</vt:lpstr>
      <vt:lpstr>Standard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Christian Schilling</dc:creator>
  <cp:lastModifiedBy>Christian Schilling</cp:lastModifiedBy>
  <cp:revision>895</cp:revision>
  <dcterms:created xsi:type="dcterms:W3CDTF">2012-01-24T00:14:43Z</dcterms:created>
  <dcterms:modified xsi:type="dcterms:W3CDTF">2018-09-27T22:37:06Z</dcterms:modified>
</cp:coreProperties>
</file>