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61" r:id="rId2"/>
    <p:sldId id="390" r:id="rId3"/>
    <p:sldId id="374" r:id="rId4"/>
    <p:sldId id="373" r:id="rId5"/>
    <p:sldId id="388" r:id="rId6"/>
    <p:sldId id="341" r:id="rId7"/>
    <p:sldId id="305" r:id="rId8"/>
    <p:sldId id="386" r:id="rId9"/>
    <p:sldId id="313" r:id="rId10"/>
    <p:sldId id="372" r:id="rId11"/>
    <p:sldId id="362" r:id="rId12"/>
    <p:sldId id="348" r:id="rId13"/>
    <p:sldId id="359" r:id="rId14"/>
    <p:sldId id="384" r:id="rId15"/>
    <p:sldId id="385" r:id="rId16"/>
    <p:sldId id="366" r:id="rId17"/>
    <p:sldId id="376" r:id="rId18"/>
    <p:sldId id="328" r:id="rId19"/>
    <p:sldId id="349" r:id="rId20"/>
    <p:sldId id="363" r:id="rId21"/>
    <p:sldId id="364" r:id="rId22"/>
    <p:sldId id="354" r:id="rId23"/>
    <p:sldId id="370" r:id="rId24"/>
    <p:sldId id="368" r:id="rId25"/>
    <p:sldId id="391" r:id="rId26"/>
    <p:sldId id="392" r:id="rId27"/>
    <p:sldId id="378" r:id="rId28"/>
    <p:sldId id="407" r:id="rId29"/>
    <p:sldId id="371" r:id="rId30"/>
    <p:sldId id="408" r:id="rId31"/>
    <p:sldId id="377" r:id="rId32"/>
    <p:sldId id="379" r:id="rId33"/>
    <p:sldId id="380" r:id="rId34"/>
    <p:sldId id="382" r:id="rId35"/>
    <p:sldId id="381" r:id="rId36"/>
    <p:sldId id="40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365" r:id="rId47"/>
    <p:sldId id="367" r:id="rId48"/>
    <p:sldId id="355" r:id="rId49"/>
    <p:sldId id="300" r:id="rId50"/>
    <p:sldId id="406" r:id="rId51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" initials="C" lastIdx="2" clrIdx="0">
    <p:extLst>
      <p:ext uri="{19B8F6BF-5375-455C-9EA6-DF929625EA0E}">
        <p15:presenceInfo xmlns:p15="http://schemas.microsoft.com/office/powerpoint/2012/main" userId="Chris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3" autoAdjust="0"/>
    <p:restoredTop sz="93515" autoAdjust="0"/>
  </p:normalViewPr>
  <p:slideViewPr>
    <p:cSldViewPr>
      <p:cViewPr varScale="1">
        <p:scale>
          <a:sx n="67" d="100"/>
          <a:sy n="67" d="100"/>
        </p:scale>
        <p:origin x="1227" y="39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BA5809C-1117-45FD-B81F-AE9B701E8D44}" type="slidenum">
              <a:t>‹#›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8608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B74E73D-5BCF-4B98-93D9-8BAC3ACCE29A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79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de-DE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4D2162-0B29-4ADE-AC05-7440C351DF9A}" type="slidenum">
              <a:t>1</a:t>
            </a:fld>
            <a:endParaRPr lang="de-DE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67763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167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21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72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7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32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530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23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769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998" y="5078522"/>
            <a:ext cx="6047640" cy="4721038"/>
          </a:xfrm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5308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74E73D-5BCF-4B98-93D9-8BAC3ACCE2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175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755651" y="2347914"/>
            <a:ext cx="8569327" cy="1620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512883" y="4283077"/>
            <a:ext cx="7056433" cy="193199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788FF2-111B-4F7F-8CD0-56D60E7800A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63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1DB3DB-CA75-47BA-B21E-8897A5A0B0E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2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845F67-9241-4307-AE60-BF8B52BFF743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8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9EEDD1-DF31-41F6-84E4-0BDF1C36C209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74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96927" y="4857749"/>
            <a:ext cx="8567735" cy="150177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96927" y="3203572"/>
            <a:ext cx="8567735" cy="165417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63462E-92C4-425D-9D86-9517BC24AA7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98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AD75A8-F2F5-4627-A838-097A3F20837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9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21" y="303215"/>
            <a:ext cx="9072567" cy="12588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4821" y="1692270"/>
            <a:ext cx="4452935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04821" y="2397127"/>
            <a:ext cx="4452935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121270" y="1692270"/>
            <a:ext cx="4456108" cy="704846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121270" y="2397127"/>
            <a:ext cx="4456108" cy="43561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Fußzeilenplatzhalt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9" name="Foliennummernplatzhalt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19F716-0502-4BAF-8036-A70C25F9A69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3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FF7B6F-204A-4491-8A8C-5C943455F9FC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26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Fußzeilenplatzhalt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E8AC99-364F-40C2-896C-3046AA64A242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6470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04821" y="301623"/>
            <a:ext cx="3316291" cy="1279529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941758" y="301623"/>
            <a:ext cx="5635620" cy="64516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04821" y="1581153"/>
            <a:ext cx="3316291" cy="517207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5D7065-ACFA-4EBF-B6FC-4AB4A651970E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78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976439" y="5291139"/>
            <a:ext cx="6048371" cy="625477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976439" y="674690"/>
            <a:ext cx="6048371" cy="4537079"/>
          </a:xfrm>
        </p:spPr>
        <p:txBody>
          <a:bodyPr/>
          <a:lstStyle>
            <a:lvl1pPr marL="0" indent="0">
              <a:buNone/>
              <a:defRPr lang="de-CH"/>
            </a:lvl1pPr>
          </a:lstStyle>
          <a:p>
            <a:pPr lvl="0"/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976439" y="5916616"/>
            <a:ext cx="6048371" cy="88741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3B43F1-FEEC-44B0-A9A9-FA00EC1AB65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/>
          <a:lstStyle/>
          <a:p>
            <a:pPr lvl="0"/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B071FDF-BDAF-4020-820D-DBFEFBF44576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SzPct val="45000"/>
        <a:buFont typeface="StarSymbol"/>
        <a:buChar char="●"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431999" marR="0" lvl="0" indent="-323999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de-DE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1pPr>
      <a:lvl2pPr marL="863998" marR="0" lvl="1" indent="-323999" defTabSz="914400" rtl="0" fontAlgn="auto" hangingPunct="1">
        <a:lnSpc>
          <a:spcPct val="100000"/>
        </a:lnSpc>
        <a:spcBef>
          <a:spcPts val="0"/>
        </a:spcBef>
        <a:spcAft>
          <a:spcPts val="1135"/>
        </a:spcAft>
        <a:buSzPct val="45000"/>
        <a:buFont typeface="StarSymbol"/>
        <a:buChar char="●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2pPr>
      <a:lvl3pPr marL="1295997" marR="0" lvl="2" indent="-287999" defTabSz="914400" rtl="0" fontAlgn="auto" hangingPunct="1">
        <a:lnSpc>
          <a:spcPct val="100000"/>
        </a:lnSpc>
        <a:spcBef>
          <a:spcPts val="0"/>
        </a:spcBef>
        <a:spcAft>
          <a:spcPts val="850"/>
        </a:spcAft>
        <a:buSzPct val="75000"/>
        <a:buFont typeface="StarSymbol"/>
        <a:buChar char="–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3pPr>
      <a:lvl4pPr marL="1727996" marR="0" lvl="3" indent="-215999" defTabSz="914400" rtl="0" fontAlgn="auto" hangingPunct="1">
        <a:lnSpc>
          <a:spcPct val="100000"/>
        </a:lnSpc>
        <a:spcBef>
          <a:spcPts val="0"/>
        </a:spcBef>
        <a:spcAft>
          <a:spcPts val="565"/>
        </a:spcAft>
        <a:buSzPct val="45000"/>
        <a:buFont typeface="StarSymbol"/>
        <a:buChar char="●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4pPr>
      <a:lvl5pPr marL="2159995" marR="0" lvl="4" indent="-215999" defTabSz="914400" rtl="0" fontAlgn="auto" hangingPunct="1">
        <a:lnSpc>
          <a:spcPct val="100000"/>
        </a:lnSpc>
        <a:spcBef>
          <a:spcPts val="0"/>
        </a:spcBef>
        <a:spcAft>
          <a:spcPts val="285"/>
        </a:spcAft>
        <a:buSzPct val="75000"/>
        <a:buFont typeface="StarSymbol"/>
        <a:buChar char="–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rial" pitchFamily="18"/>
          <a:ea typeface="Lucida Sans Unicode" pitchFamily="2"/>
          <a:cs typeface="Tahoma" pitchFamily="2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gif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91.gif"/><Relationship Id="rId7" Type="http://schemas.openxmlformats.org/officeDocument/2006/relationships/image" Target="../media/image95.gif"/><Relationship Id="rId2" Type="http://schemas.openxmlformats.org/officeDocument/2006/relationships/image" Target="../media/image9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gif"/><Relationship Id="rId11" Type="http://schemas.openxmlformats.org/officeDocument/2006/relationships/image" Target="../media/image97.png"/><Relationship Id="rId5" Type="http://schemas.openxmlformats.org/officeDocument/2006/relationships/image" Target="../media/image93.gif"/><Relationship Id="rId10" Type="http://schemas.openxmlformats.org/officeDocument/2006/relationships/image" Target="../media/image96.png"/><Relationship Id="rId4" Type="http://schemas.openxmlformats.org/officeDocument/2006/relationships/image" Target="../media/image92.gif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.ox.ac.uk/confs/pauli2016" TargetMode="External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4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47.png"/><Relationship Id="rId9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gif"/><Relationship Id="rId14" Type="http://schemas.openxmlformats.org/officeDocument/2006/relationships/image" Target="../media/image1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0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gif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gif"/><Relationship Id="rId5" Type="http://schemas.openxmlformats.org/officeDocument/2006/relationships/image" Target="../media/image164.gif"/><Relationship Id="rId4" Type="http://schemas.openxmlformats.org/officeDocument/2006/relationships/image" Target="../media/image16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2" Type="http://schemas.openxmlformats.org/officeDocument/2006/relationships/image" Target="../media/image1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11" Type="http://schemas.openxmlformats.org/officeDocument/2006/relationships/image" Target="../media/image174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Relationship Id="rId14" Type="http://schemas.openxmlformats.org/officeDocument/2006/relationships/image" Target="../media/image17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11" Type="http://schemas.openxmlformats.org/officeDocument/2006/relationships/image" Target="../media/image184.png"/><Relationship Id="rId5" Type="http://schemas.openxmlformats.org/officeDocument/2006/relationships/image" Target="../media/image188.png"/><Relationship Id="rId10" Type="http://schemas.openxmlformats.org/officeDocument/2006/relationships/image" Target="../media/image193.png"/><Relationship Id="rId4" Type="http://schemas.openxmlformats.org/officeDocument/2006/relationships/image" Target="../media/image187.png"/><Relationship Id="rId9" Type="http://schemas.openxmlformats.org/officeDocument/2006/relationships/image" Target="../media/image19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05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12" Type="http://schemas.openxmlformats.org/officeDocument/2006/relationships/image" Target="../media/image204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5" Type="http://schemas.openxmlformats.org/officeDocument/2006/relationships/image" Target="../media/image197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Relationship Id="rId14" Type="http://schemas.openxmlformats.org/officeDocument/2006/relationships/image" Target="../media/image20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205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13" Type="http://schemas.openxmlformats.org/officeDocument/2006/relationships/image" Target="../media/image94.gif"/><Relationship Id="rId18" Type="http://schemas.openxmlformats.org/officeDocument/2006/relationships/image" Target="../media/image226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12" Type="http://schemas.openxmlformats.org/officeDocument/2006/relationships/image" Target="../media/image221.png"/><Relationship Id="rId17" Type="http://schemas.openxmlformats.org/officeDocument/2006/relationships/image" Target="../media/image22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4.png"/><Relationship Id="rId20" Type="http://schemas.openxmlformats.org/officeDocument/2006/relationships/image" Target="../media/image2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5" Type="http://schemas.openxmlformats.org/officeDocument/2006/relationships/image" Target="../media/image223.png"/><Relationship Id="rId10" Type="http://schemas.openxmlformats.org/officeDocument/2006/relationships/image" Target="../media/image219.png"/><Relationship Id="rId19" Type="http://schemas.openxmlformats.org/officeDocument/2006/relationships/image" Target="../media/image227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Relationship Id="rId14" Type="http://schemas.openxmlformats.org/officeDocument/2006/relationships/image" Target="../media/image2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fif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jfif"/><Relationship Id="rId12" Type="http://schemas.openxmlformats.org/officeDocument/2006/relationships/image" Target="../media/image29.png"/><Relationship Id="rId17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3" Type="http://schemas.openxmlformats.org/officeDocument/2006/relationships/image" Target="../media/image234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36.png"/><Relationship Id="rId10" Type="http://schemas.openxmlformats.org/officeDocument/2006/relationships/image" Target="../media/image241.png"/><Relationship Id="rId4" Type="http://schemas.openxmlformats.org/officeDocument/2006/relationships/image" Target="../media/image235.png"/><Relationship Id="rId9" Type="http://schemas.openxmlformats.org/officeDocument/2006/relationships/image" Target="../media/image2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45.png"/><Relationship Id="rId7" Type="http://schemas.openxmlformats.org/officeDocument/2006/relationships/image" Target="../media/image249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Relationship Id="rId9" Type="http://schemas.openxmlformats.org/officeDocument/2006/relationships/image" Target="../media/image25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1.png"/><Relationship Id="rId5" Type="http://schemas.openxmlformats.org/officeDocument/2006/relationships/image" Target="../media/image280.png"/><Relationship Id="rId10" Type="http://schemas.openxmlformats.org/officeDocument/2006/relationships/image" Target="../media/image285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12.png"/><Relationship Id="rId7" Type="http://schemas.openxmlformats.org/officeDocument/2006/relationships/image" Target="../media/image28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8.png"/><Relationship Id="rId5" Type="http://schemas.openxmlformats.org/officeDocument/2006/relationships/image" Target="../media/image287.png"/><Relationship Id="rId10" Type="http://schemas.openxmlformats.org/officeDocument/2006/relationships/image" Target="../media/image292.png"/><Relationship Id="rId4" Type="http://schemas.openxmlformats.org/officeDocument/2006/relationships/image" Target="../media/image286.png"/><Relationship Id="rId9" Type="http://schemas.openxmlformats.org/officeDocument/2006/relationships/image" Target="../media/image2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8.png"/><Relationship Id="rId3" Type="http://schemas.openxmlformats.org/officeDocument/2006/relationships/image" Target="../media/image293.png"/><Relationship Id="rId7" Type="http://schemas.openxmlformats.org/officeDocument/2006/relationships/image" Target="../media/image29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6.png"/><Relationship Id="rId5" Type="http://schemas.openxmlformats.org/officeDocument/2006/relationships/image" Target="../media/image295.png"/><Relationship Id="rId10" Type="http://schemas.openxmlformats.org/officeDocument/2006/relationships/image" Target="../media/image299.jpeg"/><Relationship Id="rId4" Type="http://schemas.openxmlformats.org/officeDocument/2006/relationships/image" Target="../media/image294.png"/><Relationship Id="rId9" Type="http://schemas.openxmlformats.org/officeDocument/2006/relationships/image" Target="../media/image8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0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7.png"/><Relationship Id="rId4" Type="http://schemas.openxmlformats.org/officeDocument/2006/relationships/image" Target="../media/image30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6.png"/><Relationship Id="rId4" Type="http://schemas.openxmlformats.org/officeDocument/2006/relationships/image" Target="../media/image3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png"/><Relationship Id="rId13" Type="http://schemas.openxmlformats.org/officeDocument/2006/relationships/image" Target="../media/image323.png"/><Relationship Id="rId3" Type="http://schemas.openxmlformats.org/officeDocument/2006/relationships/image" Target="../media/image318.png"/><Relationship Id="rId7" Type="http://schemas.openxmlformats.org/officeDocument/2006/relationships/image" Target="../media/image302.png"/><Relationship Id="rId12" Type="http://schemas.openxmlformats.org/officeDocument/2006/relationships/image" Target="../media/image322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321.png"/><Relationship Id="rId5" Type="http://schemas.openxmlformats.org/officeDocument/2006/relationships/image" Target="../media/image46.png"/><Relationship Id="rId10" Type="http://schemas.openxmlformats.org/officeDocument/2006/relationships/image" Target="../media/image320.png"/><Relationship Id="rId4" Type="http://schemas.openxmlformats.org/officeDocument/2006/relationships/image" Target="../media/image319.png"/><Relationship Id="rId9" Type="http://schemas.openxmlformats.org/officeDocument/2006/relationships/image" Target="../media/image3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7" Type="http://schemas.openxmlformats.org/officeDocument/2006/relationships/image" Target="../media/image47.png"/><Relationship Id="rId2" Type="http://schemas.openxmlformats.org/officeDocument/2006/relationships/image" Target="../media/image3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28.png"/><Relationship Id="rId4" Type="http://schemas.openxmlformats.org/officeDocument/2006/relationships/image" Target="../media/image3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329.png"/><Relationship Id="rId7" Type="http://schemas.openxmlformats.org/officeDocument/2006/relationships/image" Target="../media/image208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2.png"/><Relationship Id="rId5" Type="http://schemas.openxmlformats.org/officeDocument/2006/relationships/image" Target="../media/image331.png"/><Relationship Id="rId10" Type="http://schemas.openxmlformats.org/officeDocument/2006/relationships/image" Target="../media/image210.png"/><Relationship Id="rId4" Type="http://schemas.openxmlformats.org/officeDocument/2006/relationships/image" Target="../media/image330.png"/><Relationship Id="rId9" Type="http://schemas.openxmlformats.org/officeDocument/2006/relationships/image" Target="../media/image3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6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82084"/>
            <a:ext cx="10296896" cy="15696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Monotype Corsiva" panose="03010101010201010101" pitchFamily="66" charset="0"/>
              </a:rPr>
              <a:t>Influence of the fermionic exchange symmetry </a:t>
            </a:r>
          </a:p>
          <a:p>
            <a:pPr lvl="0" algn="ctr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000000"/>
                </a:solidFill>
                <a:latin typeface="Monotype Corsiva" panose="03010101010201010101" pitchFamily="66" charset="0"/>
              </a:rPr>
              <a:t>on the 1-particle picture</a:t>
            </a:r>
            <a:endParaRPr lang="de-CH" sz="3200" b="0" strike="noStrike" kern="1200" cap="none" spc="0" baseline="0" dirty="0">
              <a:solidFill>
                <a:srgbClr val="000000"/>
              </a:solidFill>
              <a:uFillTx/>
              <a:latin typeface="Monotype Corsiva" panose="03010101010201010101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60035" y="4022619"/>
            <a:ext cx="8676964" cy="19236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914400" rtl="0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u="sng" dirty="0">
                <a:solidFill>
                  <a:srgbClr val="000000"/>
                </a:solidFill>
              </a:rPr>
              <a:t>in collaboration with:</a:t>
            </a:r>
          </a:p>
          <a:p>
            <a:pPr lvl="0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dirty="0">
                <a:solidFill>
                  <a:srgbClr val="000000"/>
                </a:solidFill>
              </a:rPr>
              <a:t>F.Tennie, M.Davy, D.Lewis, V.Vedral (all Oxford), D.Ebler (Hong Kong);  </a:t>
            </a:r>
          </a:p>
          <a:p>
            <a:pPr marL="0" marR="0" lvl="0" indent="0" defTabSz="914400" rtl="0" fontAlgn="auto" hangingPunct="1"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dirty="0">
                <a:solidFill>
                  <a:srgbClr val="000000"/>
                </a:solidFill>
              </a:rPr>
              <a:t>A.Lopes (Freiburg), P.Vrana (Budapest); C.L. Benavides-Riveros (Halle);</a:t>
            </a:r>
          </a:p>
          <a:p>
            <a:pPr marL="0" marR="0" lvl="0" indent="0" defTabSz="914400" rtl="0" fontAlgn="auto" hangingPunct="1"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dirty="0">
                <a:solidFill>
                  <a:srgbClr val="000000"/>
                </a:solidFill>
              </a:rPr>
              <a:t>M.Altunbulak (Izmir), D.Gross (Cologne), S.Knecht (ETH Zurich), M.Reiher (ETH Zurich),...;</a:t>
            </a:r>
          </a:p>
          <a:p>
            <a:pPr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CH" dirty="0">
                <a:solidFill>
                  <a:srgbClr val="000000"/>
                </a:solidFill>
              </a:rPr>
              <a:t>R.Schilling (Mainz); O.Legeza (Budapest);</a:t>
            </a:r>
          </a:p>
        </p:txBody>
      </p:sp>
      <p:pic>
        <p:nvPicPr>
          <p:cNvPr id="12" name="Picture 2" descr="C:\Users\CS\Dropbox\Conference Oxford\flyer\OMS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23" y="6459599"/>
            <a:ext cx="911369" cy="96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184" y="6565124"/>
            <a:ext cx="1765375" cy="704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703" y="6524848"/>
            <a:ext cx="2448272" cy="83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732" y="2537573"/>
            <a:ext cx="1014950" cy="1205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46" y="2639399"/>
            <a:ext cx="856850" cy="1077489"/>
          </a:xfrm>
          <a:prstGeom prst="rect">
            <a:avLst/>
          </a:prstGeom>
        </p:spPr>
      </p:pic>
      <p:pic>
        <p:nvPicPr>
          <p:cNvPr id="17" name="Picture 10" descr="https://latex.codecogs.com/png.latex?%5Cdpi%7B150%7D%20%5CLARGE%20%5Cmbox%7BChristian%20Schilling%7D">
            <a:extLst>
              <a:ext uri="{FF2B5EF4-FFF2-40B4-BE49-F238E27FC236}">
                <a16:creationId xmlns:a16="http://schemas.microsoft.com/office/drawing/2014/main" id="{3A734D8D-474F-4718-A72B-47E2BCF4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22" y="2639399"/>
            <a:ext cx="2447158" cy="2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s://latex.codecogs.com/png.latex?%5Cdpi%7B150%7D%20%5CLARGE%20%5Cmbox%7BUniversity%20of%20Oxford%7D">
            <a:extLst>
              <a:ext uri="{FF2B5EF4-FFF2-40B4-BE49-F238E27FC236}">
                <a16:creationId xmlns:a16="http://schemas.microsoft.com/office/drawing/2014/main" id="{83A9E5AA-6096-4C03-BBAF-FF8C52D3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3262583"/>
            <a:ext cx="2701109" cy="30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1313" r="50941" b="77860"/>
          <a:stretch/>
        </p:blipFill>
        <p:spPr>
          <a:xfrm>
            <a:off x="1799952" y="3372428"/>
            <a:ext cx="2689050" cy="2084197"/>
          </a:xfrm>
          <a:prstGeom prst="rect">
            <a:avLst/>
          </a:prstGeom>
        </p:spPr>
      </p:pic>
      <p:sp>
        <p:nvSpPr>
          <p:cNvPr id="11" name="Textfeld 1"/>
          <p:cNvSpPr txBox="1"/>
          <p:nvPr/>
        </p:nvSpPr>
        <p:spPr>
          <a:xfrm>
            <a:off x="946876" y="641899"/>
            <a:ext cx="8557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u="sng" dirty="0"/>
              <a:t>Analytically solvable model:</a:t>
            </a:r>
            <a:r>
              <a:rPr lang="de-CH" sz="3600" u="sng" dirty="0">
                <a:solidFill>
                  <a:srgbClr val="FF0000"/>
                </a:solidFill>
              </a:rPr>
              <a:t> Harmonium</a:t>
            </a:r>
          </a:p>
        </p:txBody>
      </p:sp>
      <p:pic>
        <p:nvPicPr>
          <p:cNvPr id="2052" name="Picture 4" descr="https://latex.codecogs.com/png.latex?%5Cdpi%7B120%7D%20%5CLARGE%20%5Chat%7BH%7D%5C%2C%3D%5C%2C%5Csum_%7Bj%3D1%7D%5EN%5C%2C%5Cleft%28%5Cfrac%7B%5Chat%7Bp%7D_j%5E%7B%5C%2C2%7D%7D%7B2%7D%5C%2C&amp;plus;%5C%2C%5Cfrac%7B%5Chat%7Bx%7D_j%5E%7B%5C%2C2%7D%7D%7B2%7D%20%5Cright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00" y="1825504"/>
            <a:ext cx="30670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tex.codecogs.com/png.latex?%5Cdpi%7B120%7D%20%5CLARGE%20&amp;plus;%5C%2C%5C%2C%5Cdelta%5C%21%5Csum_%7B1%5Cleq%20i%20%3Cj%5Cleq%20N%7D%5C%2C%7C%5Chat%7Bx%7D_i-%5Chat%7Bx%7D_j%7C%5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78" y="2051645"/>
            <a:ext cx="28765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atex.codecogs.com/png.latex?%5Cdpi%7B150%7D%20%5CLARGE%20%5Cdel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89" y="4391139"/>
            <a:ext cx="1809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atex.codecogs.com/png.latex?%5Cdpi%7B150%7D%20%5CLARGE%20%5CRightarrow%5Cquad%7C%5CPsi%28%5Cdelta%29%5Crang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81" y="6300117"/>
            <a:ext cx="187642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atex.codecogs.com/png.latex?%5Cdpi%7B150%7D%20%5CLARGE%20%5CRightarrow%5Cquad%5Crho_1%28%5Cdelta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878" y="6304879"/>
            <a:ext cx="16859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atex.codecogs.com/png.latex?%5Cdpi%7B150%7D%20%5CLARGE%20%5CRightarrow%5Cquad%20%5Cvec%7B%5Clambda%7D%28%5Cdelta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53" y="6227326"/>
            <a:ext cx="15621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03166" y="6119699"/>
            <a:ext cx="864096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50" y="1187549"/>
            <a:ext cx="5649728" cy="20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Gerade Verbindung mit Pfeil 17"/>
          <p:cNvCxnSpPr/>
          <p:nvPr/>
        </p:nvCxnSpPr>
        <p:spPr>
          <a:xfrm>
            <a:off x="2073021" y="2107870"/>
            <a:ext cx="2579875" cy="4208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latex.codecogs.com/png.latex?%5Cdpi%7B120%7D%20%5CLARGE%20%5Cvec%7B%5Clambda%7D%28%5Cdelta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07" y="1547805"/>
            <a:ext cx="542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13"/>
          <p:cNvSpPr/>
          <p:nvPr/>
        </p:nvSpPr>
        <p:spPr>
          <a:xfrm>
            <a:off x="1943426" y="6317669"/>
            <a:ext cx="770996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 dirty="0"/>
              <a:t>[             CS, D.Gross, M.Christandl, Phys. </a:t>
            </a:r>
            <a:r>
              <a:rPr lang="de-CH" sz="2000" dirty="0" err="1"/>
              <a:t>Rev</a:t>
            </a:r>
            <a:r>
              <a:rPr lang="de-CH" sz="2000" dirty="0"/>
              <a:t>. </a:t>
            </a:r>
            <a:r>
              <a:rPr lang="de-CH" sz="2000" dirty="0" err="1"/>
              <a:t>Lett</a:t>
            </a:r>
            <a:r>
              <a:rPr lang="de-CH" sz="2000" dirty="0"/>
              <a:t>. </a:t>
            </a:r>
            <a:r>
              <a:rPr lang="de-CH" sz="2000" b="1" dirty="0"/>
              <a:t>110</a:t>
            </a:r>
            <a:r>
              <a:rPr lang="de-CH" sz="2000" dirty="0"/>
              <a:t>,  040404 (2013)]</a:t>
            </a:r>
          </a:p>
        </p:txBody>
      </p:sp>
      <p:pic>
        <p:nvPicPr>
          <p:cNvPr id="26" name="Picture 2" descr="C:\Users\Christian\Desktop\Highlight Physic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50" y="6510528"/>
            <a:ext cx="258500" cy="2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Christian\Desktop\Highlight EditorsSuggest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90" y="6510528"/>
            <a:ext cx="258500" cy="2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3"/>
          <p:cNvSpPr/>
          <p:nvPr/>
        </p:nvSpPr>
        <p:spPr>
          <a:xfrm>
            <a:off x="1943426" y="5922543"/>
            <a:ext cx="48965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000" dirty="0"/>
              <a:t>[CS, PhD thesis, ETH Zurich (2014)]</a:t>
            </a:r>
          </a:p>
        </p:txBody>
      </p:sp>
      <p:pic>
        <p:nvPicPr>
          <p:cNvPr id="1026" name="Picture 2" descr="https://latex.codecogs.com/png.latex?%5Cdpi%7B150%7D%20%5CLARGE%20%7B%5Ccolor%7BRed%7D%20%5Ctextbf%7B%5Cmbox%7Bquasipinning%7D%7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5056548"/>
            <a:ext cx="25336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1545487" y="4039051"/>
            <a:ext cx="6663178" cy="84415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098" name="Picture 2" descr="https://latex.codecogs.com/png.latex?%5Cdpi%7B150%7D%20%5CLARGE%200%20%5Cleq%20%5Cmbox%7Bdist%7D%5Cbig%28%5Cvec%7B%5Clambda%7D%28%5Cdelta%29%2C%5Cpartial%20P%5Cbig%29%3D%20c%5C%2C%20%7B%5Ccolor%7BRed%7D%20%5Cdelta%5E8%7D&amp;plus;%5Cmathcal%7BO%7D%28%5Cdelta%5E%7B10%7D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208" y="4187125"/>
            <a:ext cx="581025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408464" y="1583251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Gerade Verbindung mit Pfeil 17"/>
          <p:cNvCxnSpPr/>
          <p:nvPr/>
        </p:nvCxnSpPr>
        <p:spPr>
          <a:xfrm flipH="1">
            <a:off x="6474254" y="831131"/>
            <a:ext cx="84420" cy="6208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s://latex.codecogs.com/png.latex?%5Cdpi%7B150%7D%20%5CLARGE%20%5Cmbox%7BHartree-Fock%20point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10" y="434967"/>
            <a:ext cx="30765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ghtning Bolt 19"/>
          <p:cNvSpPr/>
          <p:nvPr/>
        </p:nvSpPr>
        <p:spPr>
          <a:xfrm rot="615639">
            <a:off x="4500141" y="2033356"/>
            <a:ext cx="908742" cy="871967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de-DE"/>
          </a:p>
        </p:txBody>
      </p:sp>
      <p:sp>
        <p:nvSpPr>
          <p:cNvPr id="6" name="Abgerundetes Rechteck 10"/>
          <p:cNvSpPr/>
          <p:nvPr/>
        </p:nvSpPr>
        <p:spPr>
          <a:xfrm>
            <a:off x="1723554" y="1984553"/>
            <a:ext cx="2369727" cy="105123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latex.codecogs.com/gif.latex?%5Cdpi%7B200%7D%20%5Clarge%20%5Cmbox%7Benergy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95" y="2171690"/>
            <a:ext cx="10477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gif.latex?%5Cdpi%7B200%7D%20%5Clarge%20%5Cmbox%7Bminimization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95" y="2531730"/>
            <a:ext cx="21145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atex.codecogs.com/gif.latex?%5Cdpi%7B200%7D%20%5Clarge%20%5Cmbox%7Bexchange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02" y="2118671"/>
            <a:ext cx="14573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atex.codecogs.com/gif.latex?%5Cdpi%7B200%7D%20%5Clarge%20%5Cmbox%7Bsymmetry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64" y="2607072"/>
            <a:ext cx="16002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bgerundetes Rechteck 10"/>
          <p:cNvSpPr/>
          <p:nvPr/>
        </p:nvSpPr>
        <p:spPr>
          <a:xfrm>
            <a:off x="5872300" y="1992659"/>
            <a:ext cx="2369727" cy="105123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s://latex.codecogs.com/gif.latex?%5Cdpi%7B200%7D%20%5Clarge%20%7B%5Ccolor%7BRed%7D%20%5Cmbox%7Bconflict%7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52" y="1594995"/>
            <a:ext cx="11525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atex.codecogs.com/gif.latex?%5Cdpi%7B300%7D%20%5Chuge%20%7B%5Ccolor%7BRed%7D%20%5CRightarrow%20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9724" y="3482764"/>
            <a:ext cx="88582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2"/>
          <p:cNvSpPr/>
          <p:nvPr/>
        </p:nvSpPr>
        <p:spPr>
          <a:xfrm>
            <a:off x="3816653" y="4986102"/>
            <a:ext cx="2055647" cy="18180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21" name="Gerade Verbindung mit Pfeil 36"/>
          <p:cNvCxnSpPr/>
          <p:nvPr/>
        </p:nvCxnSpPr>
        <p:spPr>
          <a:xfrm flipV="1">
            <a:off x="3816653" y="4283178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37"/>
          <p:cNvCxnSpPr/>
          <p:nvPr/>
        </p:nvCxnSpPr>
        <p:spPr>
          <a:xfrm>
            <a:off x="3600152" y="6804173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43" y="4223139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70" y="6991939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gelmäßiges Fünfeck 40"/>
          <p:cNvSpPr/>
          <p:nvPr/>
        </p:nvSpPr>
        <p:spPr>
          <a:xfrm rot="1657296">
            <a:off x="3682829" y="5117549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Textfeld 4"/>
          <p:cNvSpPr txBox="1"/>
          <p:nvPr/>
        </p:nvSpPr>
        <p:spPr>
          <a:xfrm>
            <a:off x="3404747" y="6822363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29" name="Textfeld 5"/>
          <p:cNvSpPr txBox="1"/>
          <p:nvPr/>
        </p:nvSpPr>
        <p:spPr>
          <a:xfrm>
            <a:off x="3397965" y="4724492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30" name="Textfeld 47"/>
          <p:cNvSpPr txBox="1"/>
          <p:nvPr/>
        </p:nvSpPr>
        <p:spPr>
          <a:xfrm>
            <a:off x="5687402" y="6804173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31" name="Freihandform 48"/>
          <p:cNvSpPr/>
          <p:nvPr/>
        </p:nvSpPr>
        <p:spPr>
          <a:xfrm>
            <a:off x="5017092" y="542624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5122" name="Picture 2" descr="https://latex.codecogs.com/png.latex?%5Cdpi%7B120%7D%20%5CLARGE%20%7B%5Ccolor%7BRed%7D%20%5Cmbox%7B%28quasi%29pinning%7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45" y="5573474"/>
            <a:ext cx="2948441" cy="50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tex.codecogs.com/png.latex?%5Cdpi%7B120%7D%20%5CLARGE%20%5Cmbox%7Bmechanism%20behind%20%28quasi%29pinning%3A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08" y="515098"/>
            <a:ext cx="6479967" cy="46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8" grpId="0" animBg="1"/>
      <p:bldP spid="25" grpId="0" animBg="1"/>
      <p:bldP spid="28" grpId="0"/>
      <p:bldP spid="29" grpId="0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1503939" y="5334814"/>
            <a:ext cx="6508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[F.Tennie, V.Vedral, CS, </a:t>
            </a:r>
            <a:r>
              <a:rPr lang="en-US" sz="2000" dirty="0"/>
              <a:t>Phys. Rev. A 94, 012120 (2016)</a:t>
            </a:r>
            <a:r>
              <a:rPr lang="de-CH" sz="2000" dirty="0"/>
              <a:t>]</a:t>
            </a:r>
          </a:p>
        </p:txBody>
      </p:sp>
      <p:sp>
        <p:nvSpPr>
          <p:cNvPr id="31" name="Textfeld 5"/>
          <p:cNvSpPr txBox="1"/>
          <p:nvPr/>
        </p:nvSpPr>
        <p:spPr>
          <a:xfrm>
            <a:off x="1503939" y="4931965"/>
            <a:ext cx="712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[F.Tennie, D.Ebler, V.Vedral, CS, </a:t>
            </a:r>
            <a:r>
              <a:rPr lang="en-US" sz="2000" dirty="0"/>
              <a:t>Phys. Rev. A 93, 042126 (2016)</a:t>
            </a:r>
            <a:r>
              <a:rPr lang="de-CH" sz="2000" dirty="0"/>
              <a:t>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03939" y="5752420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[F.Tennie, V.Vedral, CS,  Phys. </a:t>
            </a:r>
            <a:r>
              <a:rPr lang="en-US" sz="2000" dirty="0"/>
              <a:t>Rev. A </a:t>
            </a:r>
            <a:r>
              <a:rPr lang="en-US" sz="2000" b="1" dirty="0"/>
              <a:t>95</a:t>
            </a:r>
            <a:r>
              <a:rPr lang="en-US" sz="2000" dirty="0"/>
              <a:t>, 022336 </a:t>
            </a:r>
            <a:r>
              <a:rPr lang="de-DE" sz="2000" dirty="0"/>
              <a:t> (2017)]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03939" y="6136160"/>
            <a:ext cx="6342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[O.Legeza, CS, </a:t>
            </a:r>
            <a:r>
              <a:rPr lang="en-US" sz="2000" dirty="0"/>
              <a:t>Phys. Rev. A </a:t>
            </a:r>
            <a:r>
              <a:rPr lang="en-US" sz="2000" b="1" dirty="0"/>
              <a:t>97</a:t>
            </a:r>
            <a:r>
              <a:rPr lang="en-US" sz="2000" dirty="0"/>
              <a:t>, 052105 (2018)</a:t>
            </a:r>
            <a:r>
              <a:rPr lang="de-DE" sz="2000" dirty="0"/>
              <a:t>]</a:t>
            </a:r>
          </a:p>
        </p:txBody>
      </p:sp>
      <p:pic>
        <p:nvPicPr>
          <p:cNvPr id="17" name="Picture 20" descr="https://latex.codecogs.com/png.latex?%5Cdpi%7B150%7D%20%5CLARGE%20%5Cmbox%7Bquasipinning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22" y="2698595"/>
            <a:ext cx="20764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s://latex.codecogs.com/png.latex?%5Cdpi%7B150%7D%20%5CLARGE%20%5Cmbox%7Bincreases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297" y="3112466"/>
            <a:ext cx="14097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s://latex.codecogs.com/png.latex?%5Cdpi%7B150%7D%20%5CLARGE%20%7B%5Ccolor%7BRed%7D%20%5Cmbox%7Bwhen%7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01" y="2819161"/>
            <a:ext cx="1191518" cy="41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https://latex.codecogs.com/png.latex?%5Cdpi%7B150%7D%20%5CLARGE%20%5Cmbox%7B%7B%5Ccolor%7BRed%7D%20N%7D%20increases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13" y="2030588"/>
            <a:ext cx="18097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https://latex.codecogs.com/png.latex?%5Cdpi%7B150%7D%20%5CLARGE%20%5Cmbox%7B%7B%5Ccolor%7BRed%7D%20coupling%7D%20reduce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34" y="2440080"/>
            <a:ext cx="26860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0" descr="https://latex.codecogs.com/png.latex?%5Cdpi%7B150%7D%20%5CLARGE%20%5Cmbox%7B%7B%5Ccolor%7BRed%7D%20dim%7D%20reduces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34" y="2943383"/>
            <a:ext cx="19335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2" descr="https://latex.codecogs.com/png.latex?%5Cdpi%7B150%7D%20%5CLARGE%20%5Cmbox%7B%7B%5Ccolor%7BRed%7D%20magnetization%7D%20increases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34" y="3418173"/>
            <a:ext cx="38481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https://latex.codecogs.com/png.latex?%5Cdpi%7B150%7D%20%5CLARGE%20%5Cmbox%7B%7B%5Ccolor%7BRed%7D%20excitation%7D%20decreases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16" y="3875291"/>
            <a:ext cx="32099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png.latex?%5Cdpi%7B150%7D%20%5CLARGE%20%5Cmbox%7BIndeed%3A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72" y="847725"/>
            <a:ext cx="1143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7790" y="6786193"/>
            <a:ext cx="4736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+ many more papers in quantum chemistry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830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5" grpId="0"/>
      <p:bldP spid="16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91840" y="611485"/>
            <a:ext cx="310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u="sng" dirty="0">
                <a:solidFill>
                  <a:srgbClr val="FF0000"/>
                </a:solidFill>
              </a:rPr>
              <a:t>Hubbard </a:t>
            </a:r>
            <a:r>
              <a:rPr lang="de-CH" sz="3600" u="sng" dirty="0" err="1">
                <a:solidFill>
                  <a:srgbClr val="FF0000"/>
                </a:solidFill>
              </a:rPr>
              <a:t>model</a:t>
            </a:r>
            <a:endParaRPr lang="de-CH" sz="3600" u="sng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://latex.codecogs.com/png.latex?%5Cdpi%7B120%7D%20%5CLARGE%20H%20%5C%2C%3D%5C%2C%20-t%20%5Csum_%7B%5Clangle%20i%20j%5Crangle%7D%5Csum_%7B%5Csigma%7D%28c_%7Bi%5Csigma%7D%5E%5Cdagger%20c_%7Bj%5Csigma%7D&amp;plus;h.c.%29%5C%2C%5C%2C&amp;plus;%5C%2C%5C%2CU%5C%2C%5Csum_i%20n_%7Bi%5Cuparrow%7Dn_%7Bi%5Cdownarrow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1900260"/>
            <a:ext cx="60674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97346" y="6948189"/>
            <a:ext cx="3887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[CS, Phys. Rev. B 92, 155149 (2015)]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48" y="3991794"/>
            <a:ext cx="3751444" cy="2466546"/>
          </a:xfrm>
          <a:prstGeom prst="rect">
            <a:avLst/>
          </a:prstGeom>
        </p:spPr>
      </p:pic>
      <p:pic>
        <p:nvPicPr>
          <p:cNvPr id="4102" name="Picture 6" descr="https://latex.codecogs.com/png.latex?%5Cdpi%7B150%7D%20%5CLARGE%20%5Cmbox%7Be.g.%2C%203%20electrons%20on%203%20sites%20%28ground%20state%29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217" y="3131765"/>
            <a:ext cx="66294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6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atex.codecogs.com/png.latex?%5Cdpi%7B150%7D%20%5CLARGE%20%5Cmbox%7Bimportant%20insights%3A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04" y="1115541"/>
            <a:ext cx="30670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latex.codecogs.com/png.latex?%5Cdpi%7B150%7D%20%5CLARGE%20%5Cmbox%7Bsymmetries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17" y="2555701"/>
            <a:ext cx="18288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latex.codecogs.com/png.latex?%5Cdpi%7B150%7D%20%5CLARGE%20%5Cmbox%7BNONs%3A%7D%5C%2C%5C%2C%28%5Clambda_i%29%5Cmapsto%20%28n_%7Bk%2C%5Csigma%7D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15" y="4549817"/>
            <a:ext cx="3400425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latex.codecogs.com/png.latex?%5Cdpi%7B150%7D%20%5CLARGE%20%5Cmbox%7Bpinning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8" y="4546395"/>
            <a:ext cx="12287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latex.codecogs.com/png.latex?%5Cdpi%7B150%7D%20%5CLARGE%20%5Cmbox%7Bpossible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8" y="4978443"/>
            <a:ext cx="12668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latex.codecogs.com/png.latex?%5Cdpi%7B150%7D%20%5CLARGE%20%5Cmbox%7Bmomentum%20occup.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31" y="5016543"/>
            <a:ext cx="298132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latex.codecogs.com/png.latex?%5Cdpi%7B150%7D%20%5CLARGE%20%5Cmbox%7Bexperimental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81" y="4578392"/>
            <a:ext cx="20955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latex.codecogs.com/png.latex?%5Cdpi%7B150%7D%20%5CLARGE%20%5Cmbox%7Brealization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81" y="5002052"/>
            <a:ext cx="16859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70893" y="2411685"/>
            <a:ext cx="2232248" cy="6480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74121" y="4427909"/>
            <a:ext cx="1711437" cy="104391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950813" y="4427909"/>
            <a:ext cx="3656492" cy="104391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272560" y="4427909"/>
            <a:ext cx="2374569" cy="104391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00000">
            <a:off x="4309472" y="3563813"/>
            <a:ext cx="939173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8751138">
            <a:off x="2071723" y="3517209"/>
            <a:ext cx="1330382" cy="3532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2213456">
            <a:off x="6144392" y="3539049"/>
            <a:ext cx="1330382" cy="3532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8" name="Picture 4" descr="https://latex.codecogs.com/png.latex?%5Cdpi%7B150%7D%20%5Cmbox%7B%5BS.Muhrman%2C%5Cldots%2C%20S.Jochim%2C%20Phys.%20Rev.%20Lett.%20114%2C%20080402%20%282015%29%5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75" y="6695961"/>
            <a:ext cx="7949683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6207323" y="5724053"/>
            <a:ext cx="1857325" cy="864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0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6" y="1403573"/>
            <a:ext cx="4104456" cy="5777969"/>
          </a:xfrm>
          <a:prstGeom prst="rect">
            <a:avLst/>
          </a:prstGeom>
        </p:spPr>
      </p:pic>
      <p:sp>
        <p:nvSpPr>
          <p:cNvPr id="3" name="Textfeld 14"/>
          <p:cNvSpPr txBox="1"/>
          <p:nvPr/>
        </p:nvSpPr>
        <p:spPr>
          <a:xfrm>
            <a:off x="791840" y="53947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u="sng" dirty="0"/>
              <a:t>International workshop </a:t>
            </a:r>
            <a:r>
              <a:rPr lang="de-CH" sz="2800" u="sng"/>
              <a:t>on those </a:t>
            </a:r>
            <a:r>
              <a:rPr lang="de-CH" sz="2800" u="sng" dirty="0"/>
              <a:t>new research concepts</a:t>
            </a:r>
          </a:p>
        </p:txBody>
      </p:sp>
      <p:sp>
        <p:nvSpPr>
          <p:cNvPr id="5" name="Textfeld 14"/>
          <p:cNvSpPr txBox="1"/>
          <p:nvPr/>
        </p:nvSpPr>
        <p:spPr>
          <a:xfrm>
            <a:off x="4896296" y="3203773"/>
            <a:ext cx="51123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See website</a:t>
            </a:r>
          </a:p>
          <a:p>
            <a:pPr algn="ctr"/>
            <a:r>
              <a:rPr lang="de-CH" sz="2400" dirty="0"/>
              <a:t> </a:t>
            </a:r>
          </a:p>
          <a:p>
            <a:pPr algn="ctr"/>
            <a:r>
              <a:rPr lang="de-CH" sz="2400" dirty="0">
                <a:hlinkClick r:id="rId3"/>
              </a:rPr>
              <a:t>www.physics.ox.ac.uk/confs/pauli2016</a:t>
            </a:r>
            <a:endParaRPr lang="de-CH" sz="2400" dirty="0"/>
          </a:p>
          <a:p>
            <a:pPr algn="ctr"/>
            <a:endParaRPr lang="de-CH" sz="2400" dirty="0"/>
          </a:p>
          <a:p>
            <a:pPr algn="ctr"/>
            <a:r>
              <a:rPr lang="de-CH" sz="2400" dirty="0"/>
              <a:t>for recorded talks, slides, posters,...</a:t>
            </a:r>
          </a:p>
        </p:txBody>
      </p:sp>
    </p:spTree>
    <p:extLst>
      <p:ext uri="{BB962C8B-B14F-4D97-AF65-F5344CB8AC3E}">
        <p14:creationId xmlns:p14="http://schemas.microsoft.com/office/powerpoint/2010/main" val="11145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latex.codecogs.com/png.latex?%5Cdpi%7B150%7D%20%5CLARGE%20%5Cmbox%7Bresearch%20on%20quasipinning%2C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81" y="2154241"/>
            <a:ext cx="41148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atex.codecogs.com/png.latex?%5Cdpi%7B150%7D%20%5CLARGE%20%5Cmbox%7Bgeneralized%20Pauli%20constraints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49" y="2658297"/>
            <a:ext cx="46767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latex.codecogs.com/png.latex?%5Cdpi%7B150%7D%20%5CLARGE%20%5Cmbox%7Bapplications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6" y="5958939"/>
            <a:ext cx="1952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latex.codecogs.com/png.latex?%5Cdpi%7B150%7D%20%5CLARGE%20%5Cmbox%7Bimplications%2C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6" y="5454883"/>
            <a:ext cx="20478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latex.codecogs.com/png.latex?%5Cdpi%7B150%7D%20%5CLARGE%20%5Cmbox%7Bexclusion%20principle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053" y="5454508"/>
            <a:ext cx="30099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latex.codecogs.com/png.latex?%5Cdpi%7B150%7D%20%5CLARGE%20%5Cmbox%7Bfor%20hard-core%20bosons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44" y="5955051"/>
            <a:ext cx="33242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latex.codecogs.com/png.latex?%5Cdpi%7B150%7D%20%5CLARGE%20%5CRightarrow%20%5Cmbox%7B%60%60exchange%20force%27%27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88" y="6000404"/>
            <a:ext cx="32004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871960" y="1794201"/>
            <a:ext cx="5850481" cy="17281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3985" y="5353823"/>
            <a:ext cx="2448272" cy="108012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22432" y="5337457"/>
            <a:ext cx="3655404" cy="111698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726485" y="5346052"/>
            <a:ext cx="3382005" cy="1108388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ight Arrow 3"/>
          <p:cNvSpPr/>
          <p:nvPr/>
        </p:nvSpPr>
        <p:spPr>
          <a:xfrm rot="7535987">
            <a:off x="1366257" y="4186080"/>
            <a:ext cx="1258289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 rot="5400000">
            <a:off x="4125069" y="4298796"/>
            <a:ext cx="936104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3459246">
            <a:off x="6860402" y="4206865"/>
            <a:ext cx="1306708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83001" y="6373409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45884" y="6373409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83559" y="6362355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00FF"/>
                </a:solidFill>
              </a:rPr>
              <a:t>B</a:t>
            </a:r>
          </a:p>
        </p:txBody>
      </p:sp>
      <p:pic>
        <p:nvPicPr>
          <p:cNvPr id="6148" name="Picture 4" descr="https://latex.codecogs.com/png.latex?%5Cdpi%7B150%7D%20%5CLARGE%20%5Cmbox%7BRDMFT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41" y="5553920"/>
            <a:ext cx="14097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0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4" grpId="0" animBg="1"/>
      <p:bldP spid="22" grpId="0" animBg="1"/>
      <p:bldP spid="24" grpId="0" animBg="1"/>
      <p:bldP spid="5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11354" y="2490164"/>
            <a:ext cx="2055647" cy="18180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Freihandform 14"/>
          <p:cNvSpPr/>
          <p:nvPr/>
        </p:nvSpPr>
        <p:spPr>
          <a:xfrm>
            <a:off x="7514426" y="2761965"/>
            <a:ext cx="191191" cy="68653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1 10800"/>
              <a:gd name="f11" fmla="pin 0 f0 216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2"/>
              <a:gd name="f18" fmla="+- 21600 0 f13"/>
              <a:gd name="f19" fmla="*/ 0 f14 1"/>
              <a:gd name="f20" fmla="*/ f12 f7 1"/>
              <a:gd name="f21" fmla="*/ f18 f12 1"/>
              <a:gd name="f22" fmla="*/ f19 1 f14"/>
              <a:gd name="f23" fmla="*/ f17 f7 1"/>
              <a:gd name="f24" fmla="*/ f21 1 10800"/>
              <a:gd name="f25" fmla="*/ f22 f8 1"/>
              <a:gd name="f26" fmla="+- f13 f24 0"/>
              <a:gd name="f27" fmla="*/ f26 f8 1"/>
            </a:gdLst>
            <a:ahLst>
              <a:ahXY gdRefX="f1" minX="f4" maxX="f6" gdRefY="f0" minY="f4" maxY="f5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5" r="f23" b="f27"/>
            <a:pathLst>
              <a:path w="21600" h="21600">
                <a:moveTo>
                  <a:pt x="f12" y="f4"/>
                </a:moveTo>
                <a:lnTo>
                  <a:pt x="f12" y="f13"/>
                </a:lnTo>
                <a:lnTo>
                  <a:pt x="f4" y="f13"/>
                </a:lnTo>
                <a:lnTo>
                  <a:pt x="f6" y="f5"/>
                </a:lnTo>
                <a:lnTo>
                  <a:pt x="f5" y="f13"/>
                </a:lnTo>
                <a:lnTo>
                  <a:pt x="f17" y="f13"/>
                </a:lnTo>
                <a:lnTo>
                  <a:pt x="f17" y="f4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085836" y="3600701"/>
            <a:ext cx="3406868" cy="691390"/>
          </a:xfrm>
          <a:prstGeom prst="rect">
            <a:avLst/>
          </a:prstGeom>
          <a:noFill/>
          <a:ln w="57150">
            <a:solidFill>
              <a:srgbClr val="0000FF"/>
            </a:solidFill>
            <a:prstDash val="solid"/>
          </a:ln>
        </p:spPr>
        <p:txBody>
          <a:bodyPr vert="horz" wrap="square" lIns="107999" tIns="63002" rIns="107999" bIns="63002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8" name="Gerade Verbindung 17"/>
          <p:cNvSpPr/>
          <p:nvPr/>
        </p:nvSpPr>
        <p:spPr>
          <a:xfrm>
            <a:off x="6265639" y="6886988"/>
            <a:ext cx="899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>
            <a:solidFill>
              <a:srgbClr val="000000"/>
            </a:solidFill>
            <a:prstDash val="solid"/>
          </a:ln>
        </p:spPr>
        <p:txBody>
          <a:bodyPr vert="horz" wrap="square" lIns="107999" tIns="63002" rIns="107999" bIns="63002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9" name="Gerade Verbindung 18"/>
          <p:cNvSpPr/>
          <p:nvPr/>
        </p:nvSpPr>
        <p:spPr>
          <a:xfrm>
            <a:off x="6265639" y="6166980"/>
            <a:ext cx="899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>
            <a:solidFill>
              <a:srgbClr val="000000"/>
            </a:solidFill>
            <a:prstDash val="solid"/>
          </a:ln>
        </p:spPr>
        <p:txBody>
          <a:bodyPr vert="horz" wrap="square" lIns="107999" tIns="63002" rIns="107999" bIns="63002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0" name="Gerade Verbindung 19"/>
          <p:cNvSpPr/>
          <p:nvPr/>
        </p:nvSpPr>
        <p:spPr>
          <a:xfrm>
            <a:off x="6265639" y="5446981"/>
            <a:ext cx="89999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5999">
            <a:solidFill>
              <a:srgbClr val="000000"/>
            </a:solidFill>
            <a:prstDash val="solid"/>
          </a:ln>
        </p:spPr>
        <p:txBody>
          <a:bodyPr vert="horz" wrap="square" lIns="107999" tIns="63002" rIns="107999" bIns="63002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1" name="Gerade Verbindung 20"/>
          <p:cNvSpPr/>
          <p:nvPr/>
        </p:nvSpPr>
        <p:spPr>
          <a:xfrm>
            <a:off x="6535643" y="6679304"/>
            <a:ext cx="0" cy="539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8004">
            <a:solidFill>
              <a:srgbClr val="000000"/>
            </a:solidFill>
            <a:prstDash val="solid"/>
            <a:tailEnd type="arrow"/>
          </a:ln>
        </p:spPr>
        <p:txBody>
          <a:bodyPr vert="horz" wrap="square" lIns="99002" tIns="54004" rIns="99002" bIns="54004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2" name="Freihandform 21"/>
          <p:cNvSpPr/>
          <p:nvPr/>
        </p:nvSpPr>
        <p:spPr>
          <a:xfrm>
            <a:off x="6445639" y="681498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3" name="Gerade Verbindung 22"/>
          <p:cNvSpPr/>
          <p:nvPr/>
        </p:nvSpPr>
        <p:spPr>
          <a:xfrm>
            <a:off x="6535643" y="5986980"/>
            <a:ext cx="0" cy="539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8004">
            <a:solidFill>
              <a:srgbClr val="000000"/>
            </a:solidFill>
            <a:prstDash val="solid"/>
            <a:tailEnd type="arrow"/>
          </a:ln>
        </p:spPr>
        <p:txBody>
          <a:bodyPr vert="horz" wrap="square" lIns="99002" tIns="54004" rIns="99002" bIns="54004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6445639" y="6094980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5" name="Gerade Verbindung 24"/>
          <p:cNvSpPr/>
          <p:nvPr/>
        </p:nvSpPr>
        <p:spPr>
          <a:xfrm>
            <a:off x="6715643" y="5248981"/>
            <a:ext cx="0" cy="539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8004">
            <a:solidFill>
              <a:srgbClr val="000000"/>
            </a:solidFill>
            <a:prstDash val="solid"/>
            <a:tailEnd type="arrow"/>
          </a:ln>
        </p:spPr>
        <p:txBody>
          <a:bodyPr vert="horz" wrap="square" lIns="99002" tIns="54004" rIns="99002" bIns="54004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6" name="Freihandform 25"/>
          <p:cNvSpPr/>
          <p:nvPr/>
        </p:nvSpPr>
        <p:spPr>
          <a:xfrm>
            <a:off x="6625638" y="5374981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6899149" y="5850367"/>
            <a:ext cx="90005" cy="539998"/>
            <a:chOff x="6929999" y="6047997"/>
            <a:chExt cx="90005" cy="539998"/>
          </a:xfrm>
        </p:grpSpPr>
        <p:sp>
          <p:nvSpPr>
            <p:cNvPr id="28" name="Gerade Verbindung 27"/>
            <p:cNvSpPr/>
            <p:nvPr/>
          </p:nvSpPr>
          <p:spPr>
            <a:xfrm flipV="1">
              <a:off x="6929999" y="6047997"/>
              <a:ext cx="0" cy="53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004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square" lIns="99002" tIns="54004" rIns="99002" bIns="54004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7020004" y="6479996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6903453" y="6544018"/>
            <a:ext cx="90005" cy="539998"/>
            <a:chOff x="6929999" y="6767995"/>
            <a:chExt cx="90005" cy="539998"/>
          </a:xfrm>
        </p:grpSpPr>
        <p:sp>
          <p:nvSpPr>
            <p:cNvPr id="31" name="Gerade Verbindung 30"/>
            <p:cNvSpPr/>
            <p:nvPr/>
          </p:nvSpPr>
          <p:spPr>
            <a:xfrm flipV="1">
              <a:off x="6929999" y="6767995"/>
              <a:ext cx="0" cy="53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18004">
              <a:solidFill>
                <a:srgbClr val="000000"/>
              </a:solidFill>
              <a:prstDash val="solid"/>
              <a:tailEnd type="arrow"/>
            </a:ln>
          </p:spPr>
          <p:txBody>
            <a:bodyPr vert="horz" wrap="square" lIns="99002" tIns="54004" rIns="99002" bIns="54004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7020004" y="7200003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abs f3"/>
                <a:gd name="f9" fmla="abs f4"/>
                <a:gd name="f10" fmla="abs f5"/>
                <a:gd name="f11" fmla="+- 2700000 f1 0"/>
                <a:gd name="f12" fmla="?: f8 f3 1"/>
                <a:gd name="f13" fmla="?: f9 f4 1"/>
                <a:gd name="f14" fmla="?: f10 f5 1"/>
                <a:gd name="f15" fmla="+- f11 0 f1"/>
                <a:gd name="f16" fmla="*/ f12 1 21600"/>
                <a:gd name="f17" fmla="*/ f13 1 21600"/>
                <a:gd name="f18" fmla="*/ 21600 f12 1"/>
                <a:gd name="f19" fmla="*/ 21600 f13 1"/>
                <a:gd name="f20" fmla="+- f15 f1 0"/>
                <a:gd name="f21" fmla="min f17 f16"/>
                <a:gd name="f22" fmla="*/ f18 1 f14"/>
                <a:gd name="f23" fmla="*/ f19 1 f14"/>
                <a:gd name="f24" fmla="*/ f20 f7 1"/>
                <a:gd name="f25" fmla="val f22"/>
                <a:gd name="f26" fmla="val f23"/>
                <a:gd name="f27" fmla="*/ f24 1 f0"/>
                <a:gd name="f28" fmla="*/ f6 f21 1"/>
                <a:gd name="f29" fmla="+- f26 0 f6"/>
                <a:gd name="f30" fmla="+- f25 0 f6"/>
                <a:gd name="f31" fmla="+- 0 0 f27"/>
                <a:gd name="f32" fmla="*/ f29 1 2"/>
                <a:gd name="f33" fmla="*/ f30 1 2"/>
                <a:gd name="f34" fmla="+- 0 0 f31"/>
                <a:gd name="f35" fmla="+- f6 f32 0"/>
                <a:gd name="f36" fmla="+- f6 f33 0"/>
                <a:gd name="f37" fmla="*/ f34 f0 1"/>
                <a:gd name="f38" fmla="*/ f33 f21 1"/>
                <a:gd name="f39" fmla="*/ f32 f21 1"/>
                <a:gd name="f40" fmla="*/ f37 1 f7"/>
                <a:gd name="f41" fmla="*/ f35 f21 1"/>
                <a:gd name="f42" fmla="+- f40 0 f1"/>
                <a:gd name="f43" fmla="cos 1 f42"/>
                <a:gd name="f44" fmla="sin 1 f42"/>
                <a:gd name="f45" fmla="+- 0 0 f43"/>
                <a:gd name="f46" fmla="+- 0 0 f44"/>
                <a:gd name="f47" fmla="+- 0 0 f45"/>
                <a:gd name="f48" fmla="+- 0 0 f46"/>
                <a:gd name="f49" fmla="val f47"/>
                <a:gd name="f50" fmla="val f48"/>
                <a:gd name="f51" fmla="*/ f49 f33 1"/>
                <a:gd name="f52" fmla="*/ f50 f32 1"/>
                <a:gd name="f53" fmla="+- f36 0 f51"/>
                <a:gd name="f54" fmla="+- f36 f51 0"/>
                <a:gd name="f55" fmla="+- f35 0 f52"/>
                <a:gd name="f56" fmla="+- f35 f52 0"/>
                <a:gd name="f57" fmla="*/ f53 f21 1"/>
                <a:gd name="f58" fmla="*/ f55 f21 1"/>
                <a:gd name="f59" fmla="*/ f54 f21 1"/>
                <a:gd name="f60" fmla="*/ f5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58" r="f59" b="f60"/>
              <a:pathLst>
                <a:path>
                  <a:moveTo>
                    <a:pt x="f28" y="f41"/>
                  </a:moveTo>
                  <a:arcTo wR="f38" hR="f39" stAng="f0" swAng="f1"/>
                  <a:arcTo wR="f38" hR="f39" stAng="f2" swAng="f1"/>
                  <a:arcTo wR="f38" hR="f39" stAng="f6" swAng="f1"/>
                  <a:arcTo wR="f38" hR="f39" stAng="f1" swAng="f1"/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wrap="square" lIns="90004" tIns="44997" rIns="90004" bIns="44997" anchor="ctr" anchorCtr="1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Lucida Sans Unicode" pitchFamily="2"/>
                <a:cs typeface="Tahoma" pitchFamily="2"/>
              </a:endParaRPr>
            </a:p>
          </p:txBody>
        </p:sp>
      </p:grpSp>
      <p:cxnSp>
        <p:nvCxnSpPr>
          <p:cNvPr id="37" name="Gerade Verbindung mit Pfeil 36"/>
          <p:cNvCxnSpPr/>
          <p:nvPr/>
        </p:nvCxnSpPr>
        <p:spPr>
          <a:xfrm flipV="1">
            <a:off x="1411354" y="1787240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1194853" y="4308235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44" y="1727201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71" y="4496001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gelmäßiges Fünfeck 40"/>
          <p:cNvSpPr/>
          <p:nvPr/>
        </p:nvSpPr>
        <p:spPr>
          <a:xfrm rot="1657296">
            <a:off x="1277530" y="2621611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2" name="Gerade Verbindung mit Pfeil 41"/>
          <p:cNvCxnSpPr/>
          <p:nvPr/>
        </p:nvCxnSpPr>
        <p:spPr>
          <a:xfrm flipH="1">
            <a:off x="2742190" y="2351891"/>
            <a:ext cx="821887" cy="46142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>
            <a:off x="6899149" y="5266982"/>
            <a:ext cx="986496" cy="9701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 42"/>
          <p:cNvSpPr/>
          <p:nvPr/>
        </p:nvSpPr>
        <p:spPr>
          <a:xfrm>
            <a:off x="6809149" y="6081295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5" name="Freihandform 44"/>
          <p:cNvSpPr/>
          <p:nvPr/>
        </p:nvSpPr>
        <p:spPr>
          <a:xfrm>
            <a:off x="6809149" y="677898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99448" y="4326425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3282103" y="4308235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49" name="Freihandform 48"/>
          <p:cNvSpPr/>
          <p:nvPr/>
        </p:nvSpPr>
        <p:spPr>
          <a:xfrm>
            <a:off x="2465115" y="2813318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554902" y="481663"/>
            <a:ext cx="6619537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A</a:t>
            </a:r>
            <a:r>
              <a:rPr lang="de-DE" sz="44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) Implications/applications</a:t>
            </a:r>
          </a:p>
        </p:txBody>
      </p:sp>
      <p:pic>
        <p:nvPicPr>
          <p:cNvPr id="4098" name="Picture 2" descr="https://latex.codecogs.com/png.latex?%5Cdpi%7B150%7D%20%5CLARGE%20%5Cmbox%7Brestricted%20dynamics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595" y="3759183"/>
            <a:ext cx="31813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latex.codecogs.com/png.latex?%5Cdpi%7B150%7D%20%5CLARGE%20%5Cmbox%7Bpoint%20on%20boundary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102" y="2211461"/>
            <a:ext cx="30575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atex.codecogs.com/png.latex?%5Cdpi%7B150%7D%20%5CLARGE%20%5Cmbox%7Bdecay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0" y="5013179"/>
            <a:ext cx="9048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atex.codecogs.com/png.latex?%5Cdpi%7B150%7D%20%5CLARGE%20%5Cmbox%7Bimpossible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49" y="5429653"/>
            <a:ext cx="16859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atex.codecogs.com/png.latex?%5Cdpi%7B150%7D%20%5CLARGE%20%5Cmbox%7B%7B%5Ccolor%7BRed%7D%20generalization%7D%20of%3A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979" y="6050951"/>
            <a:ext cx="27717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atex.codecogs.com/png.latex?%5Cdpi%7B150%7D%20%5CLARGE%20%5Cmbox%7B%7B%5Ccolor%7BRed%7D%20pinning%7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27" y="2128384"/>
            <a:ext cx="12287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8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43" grpId="0" animBg="1"/>
      <p:bldP spid="45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584404" y="4482046"/>
            <a:ext cx="2055647" cy="18180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1584405" y="3779122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1367904" y="6300117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95" y="3719083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22" y="6487883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gelmäßiges Fünfeck 11"/>
          <p:cNvSpPr/>
          <p:nvPr/>
        </p:nvSpPr>
        <p:spPr>
          <a:xfrm rot="1657296">
            <a:off x="1450581" y="4613493"/>
            <a:ext cx="1792926" cy="797394"/>
          </a:xfrm>
          <a:prstGeom prst="pentagon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2"/>
          <p:cNvSpPr txBox="1"/>
          <p:nvPr/>
        </p:nvSpPr>
        <p:spPr>
          <a:xfrm>
            <a:off x="1172499" y="6318307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165717" y="4220436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455154" y="6300117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16" name="Freihandform 15"/>
          <p:cNvSpPr/>
          <p:nvPr/>
        </p:nvSpPr>
        <p:spPr>
          <a:xfrm>
            <a:off x="2644095" y="4795126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877254" y="2431642"/>
            <a:ext cx="1224136" cy="79884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feld 21"/>
          <p:cNvSpPr txBox="1"/>
          <p:nvPr/>
        </p:nvSpPr>
        <p:spPr>
          <a:xfrm>
            <a:off x="5983702" y="3428513"/>
            <a:ext cx="2582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physical </a:t>
            </a:r>
          </a:p>
          <a:p>
            <a:r>
              <a:rPr lang="de-CH" sz="2800" dirty="0"/>
              <a:t>system</a:t>
            </a:r>
            <a:endParaRPr lang="de-CH" dirty="0"/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6489322" y="2010164"/>
            <a:ext cx="1" cy="142034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latex.codecogs.com/png.latex?%5Cdpi%7B150%7D%20%5CLARGE%20%7B%5Ccolor%7BRed%7D%20%5Cvec%7BM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77" y="1923601"/>
            <a:ext cx="4000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ihandform 30"/>
          <p:cNvSpPr/>
          <p:nvPr/>
        </p:nvSpPr>
        <p:spPr>
          <a:xfrm>
            <a:off x="7488159" y="2607682"/>
            <a:ext cx="1857828" cy="323011"/>
          </a:xfrm>
          <a:custGeom>
            <a:avLst/>
            <a:gdLst>
              <a:gd name="connsiteX0" fmla="*/ 1857828 w 1857828"/>
              <a:gd name="connsiteY0" fmla="*/ 145157 h 323011"/>
              <a:gd name="connsiteX1" fmla="*/ 1538514 w 1857828"/>
              <a:gd name="connsiteY1" fmla="*/ 319328 h 323011"/>
              <a:gd name="connsiteX2" fmla="*/ 1306285 w 1857828"/>
              <a:gd name="connsiteY2" fmla="*/ 14 h 323011"/>
              <a:gd name="connsiteX3" fmla="*/ 972457 w 1857828"/>
              <a:gd name="connsiteY3" fmla="*/ 319328 h 323011"/>
              <a:gd name="connsiteX4" fmla="*/ 754742 w 1857828"/>
              <a:gd name="connsiteY4" fmla="*/ 14 h 323011"/>
              <a:gd name="connsiteX5" fmla="*/ 435428 w 1857828"/>
              <a:gd name="connsiteY5" fmla="*/ 304814 h 323011"/>
              <a:gd name="connsiteX6" fmla="*/ 188685 w 1857828"/>
              <a:gd name="connsiteY6" fmla="*/ 29043 h 323011"/>
              <a:gd name="connsiteX7" fmla="*/ 0 w 1857828"/>
              <a:gd name="connsiteY7" fmla="*/ 188700 h 323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7828" h="323011">
                <a:moveTo>
                  <a:pt x="1857828" y="145157"/>
                </a:moveTo>
                <a:cubicBezTo>
                  <a:pt x="1744133" y="244337"/>
                  <a:pt x="1630438" y="343518"/>
                  <a:pt x="1538514" y="319328"/>
                </a:cubicBezTo>
                <a:cubicBezTo>
                  <a:pt x="1446590" y="295138"/>
                  <a:pt x="1400628" y="14"/>
                  <a:pt x="1306285" y="14"/>
                </a:cubicBezTo>
                <a:cubicBezTo>
                  <a:pt x="1211942" y="14"/>
                  <a:pt x="1064381" y="319328"/>
                  <a:pt x="972457" y="319328"/>
                </a:cubicBezTo>
                <a:cubicBezTo>
                  <a:pt x="880533" y="319328"/>
                  <a:pt x="844247" y="2433"/>
                  <a:pt x="754742" y="14"/>
                </a:cubicBezTo>
                <a:cubicBezTo>
                  <a:pt x="665237" y="-2405"/>
                  <a:pt x="529771" y="299976"/>
                  <a:pt x="435428" y="304814"/>
                </a:cubicBezTo>
                <a:cubicBezTo>
                  <a:pt x="341085" y="309652"/>
                  <a:pt x="261256" y="48395"/>
                  <a:pt x="188685" y="29043"/>
                </a:cubicBezTo>
                <a:cubicBezTo>
                  <a:pt x="116114" y="9691"/>
                  <a:pt x="58057" y="99195"/>
                  <a:pt x="0" y="188700"/>
                </a:cubicBez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2" name="Picture 4" descr="http://latex.codecogs.com/png.latex?%5Cdpi%7B150%7D%20%5CLARGE%20%7B%5Ccolor%7BBlue%7D%20%5Cvec%7BB%7D%28t%29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48" y="2023387"/>
            <a:ext cx="7048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Gerade Verbindung mit Pfeil 34"/>
          <p:cNvCxnSpPr/>
          <p:nvPr/>
        </p:nvCxnSpPr>
        <p:spPr>
          <a:xfrm flipV="1">
            <a:off x="2514647" y="4690200"/>
            <a:ext cx="495788" cy="389847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2570150" y="4640730"/>
            <a:ext cx="423127" cy="488792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Delay 16"/>
          <p:cNvSpPr/>
          <p:nvPr/>
        </p:nvSpPr>
        <p:spPr>
          <a:xfrm flipH="1">
            <a:off x="4101073" y="2702572"/>
            <a:ext cx="366096" cy="31448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1"/>
          <p:cNvSpPr txBox="1"/>
          <p:nvPr/>
        </p:nvSpPr>
        <p:spPr>
          <a:xfrm>
            <a:off x="3562704" y="3018829"/>
            <a:ext cx="1808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detector</a:t>
            </a:r>
            <a:endParaRPr lang="de-CH" dirty="0"/>
          </a:p>
        </p:txBody>
      </p:sp>
      <p:sp>
        <p:nvSpPr>
          <p:cNvPr id="28" name="Rectangle 4"/>
          <p:cNvSpPr/>
          <p:nvPr/>
        </p:nvSpPr>
        <p:spPr>
          <a:xfrm>
            <a:off x="5301846" y="5744139"/>
            <a:ext cx="3887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[CS, Phys. Rev. B 92, 155149 (2015)]</a:t>
            </a:r>
          </a:p>
        </p:txBody>
      </p:sp>
      <p:pic>
        <p:nvPicPr>
          <p:cNvPr id="6146" name="Picture 2" descr="https://latex.codecogs.com/png.latex?%5Cdpi%7B120%7D%20%5CLARGE%20%5Cmbox%7Bexperimental%20realization%3A%20transparency%20effect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12" y="570775"/>
            <a:ext cx="8248194" cy="43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"/>
          <p:cNvSpPr/>
          <p:nvPr/>
        </p:nvSpPr>
        <p:spPr>
          <a:xfrm>
            <a:off x="5587562" y="363332"/>
            <a:ext cx="3701222" cy="75710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14" grpId="0"/>
      <p:bldP spid="15" grpId="0"/>
      <p:bldP spid="16" grpId="0" animBg="1"/>
      <p:bldP spid="21" grpId="0" animBg="1"/>
      <p:bldP spid="22" grpId="0"/>
      <p:bldP spid="31" grpId="0" animBg="1"/>
      <p:bldP spid="17" grpId="0" animBg="1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atex.codecogs.com/png.latex?%5Cdpi%7B150%7D%20%5CLARGE%20%5Cmbox%7Bphysical%20system%20of%20N%20fermions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71" y="1115541"/>
            <a:ext cx="48863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72" y="1010802"/>
            <a:ext cx="2876190" cy="580952"/>
          </a:xfrm>
          <a:prstGeom prst="rect">
            <a:avLst/>
          </a:prstGeom>
        </p:spPr>
      </p:pic>
      <p:pic>
        <p:nvPicPr>
          <p:cNvPr id="1040" name="Picture 16" descr="https://latex.codecogs.com/png.latex?%5Cdpi%7B150%7D%20%5CLARGE%20%5Cmbox%7Bexponentially%20large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17" y="4491278"/>
            <a:ext cx="30861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960192" y="3063035"/>
            <a:ext cx="216024" cy="412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32994" y="3934899"/>
            <a:ext cx="499794" cy="7365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732664" y="3312915"/>
            <a:ext cx="75400" cy="5815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42" name="Picture 18" descr="https://latex.codecogs.com/png.latex?%5Cdpi%7B150%7D%20%5CLARGE%20%5Cmbox%7B1-particle%20term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2" y="4797830"/>
            <a:ext cx="25336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atex.codecogs.com/png.latex?%5Cdpi%7B150%7D%20%5CLARGE%20%5Cmbox%7Bkinetic%20energy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2" y="5268263"/>
            <a:ext cx="22669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atex.codecogs.com/png.latex?%5Cdpi%7B150%7D%20%5CLARGE%20%5Cmbox%7Bpotential%20energy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42" y="5645924"/>
            <a:ext cx="26384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atex.codecogs.com/png.latex?%5Cdpi%7B150%7D%20%5CLARGE%20%5Cmbox%7Bpair%20interaction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403" y="4780607"/>
            <a:ext cx="24955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atex.codecogs.com/gif.latex?%5Cdpi%7B150%7D%20%5CLARGE%20E_0%20%5C%2C%3D%20%5C%2C%5Cmin_%7B%7C%5CPsi_N%5Crangle%20%5Cin%20%5Cmathcal%7BH%7D_N%7D%5C%2C%5Clangle%5CPsi_N%7C%5Chat%7BH%7D%7C%5CPsi_N%5Crang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46" y="2484179"/>
            <a:ext cx="44196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gif.latex?%5Cdpi%7B150%7D%20%5CLARGE%20%5Cmbox%7BN-fermion%20Hilbert%20space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17" y="4055049"/>
            <a:ext cx="39052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latex.codecogs.com/gif.latex?%5Cdpi%7B150%7D%20%5CLARGE%20%5Chat%7BH%7D%5C%2C%3D%20%5C%2C%5Chat%7Bh%7D%5C%2C&amp;plus;%5C%2C%5Chat%7BV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67" y="3461723"/>
            <a:ext cx="21717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5328345" y="3991374"/>
            <a:ext cx="432047" cy="6800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32" name="Picture 8" descr="https://latex.codecogs.com/gif.latex?%5Cdpi%7B150%7D%20%5CLARGE%20%5Cmbox%7B%28even%20%7B%5Ccolor%7BRed%7D%20fixed%7D%2C%20e.g.%2C%20Coulomb%29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562" y="5185284"/>
            <a:ext cx="43529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041976" y="3415632"/>
            <a:ext cx="442940" cy="519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6" name="Picture 12" descr="https://latex.codecogs.com/gif.latex?%5Cdpi%7B150%7D%20%5CLARGE%20%5Cmbox%7Bdescription%20of%20physics%20in%20the%201-fermion%20picture%3F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49" y="5756797"/>
            <a:ext cx="76771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025003" y="5544186"/>
            <a:ext cx="8007118" cy="8062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4558186" y="4503851"/>
            <a:ext cx="504056" cy="79820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27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493336" y="827509"/>
            <a:ext cx="8280920" cy="93610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5122" name="Picture 2" descr="https://latex.codecogs.com/png.latex?%5Cdpi%7B200%7D%20%5Clarge%20%5Cvec%7B%5Clambda%7D%20%5Cin%20%5Cpartial%20%5Cmathcal%7BP%7D%5C%2C%5Cmbox%7B%28%7B%5Ccolor%7BRed%7D%20pinning%7D%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44" y="1081850"/>
            <a:ext cx="27241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atex.codecogs.com/png.latex?%5Cdpi%7B200%7D%20%5Clarge%20%5CRightarrow%5C%2C%5C%2C%20%5Cmbox%7Bsimplified%20structure%20of%7D%5C%2C%5C%2C%7C%5CPsi%5Cr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1167575"/>
            <a:ext cx="47910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latex.codecogs.com/png.latex?%5Cdpi%7B200%7D%20%5Clarge%20%5Cunderline%7B%5Cmbox%7BThm%3A%7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0" y="1215200"/>
            <a:ext cx="8953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atex.codecogs.com/png.latex?%5Cdpi%7B200%7D%20%5Clarge%20%5Cmbox%7B%60%60extremal%20local%20information%7D%5C%2C%5CRightarrow%5C%2C%5Cmbox%7Bglobal%20structure%27%27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205" y="2475458"/>
            <a:ext cx="78390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s://latex.codecogs.com/png.latex?%5Cdpi%7B200%7D%20%5Clarge%20%5Cmbox%7BExample%3A%203%20fermions%20%5C%26%206%20orbital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755275"/>
            <a:ext cx="54292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https://latex.codecogs.com/png.latex?%5Cdpi%7B200%7D%20%5Clarge%20%7C%5CPsi%5Crangle%5C%2C%5C%2C%5Cmbox%7Bspanned%20only%20by%3A%20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10" y="6837503"/>
            <a:ext cx="33623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latex.codecogs.com/png.latex?%5Cdpi%7B150%7D%20%5CLARGE%20%7C1%2C2%2C3%5Crangle_f%2C%5C%2C%5C%2C%7C1%2C4%2C5%5Crangle_f%2C%5C%2C%5C%2C%7C2%2C4%2C6%5Crangle_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786" y="6812666"/>
            <a:ext cx="46958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gif.latex?%5Cdpi%7B200%7D%20%5Clarge%20%5Cmbox%7Bsaturation%20of%3A%7D%5C%2C%5C%2C%5C%2CD%28%5Cvec%7B%5Clambda%7D%29%5Cequiv%202-%5Clambda_1-%5Clambda_2-%5Clambda_4%20%5Cgeq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10" y="5426785"/>
            <a:ext cx="70294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latex.codecogs.com/png.latex?%5Cdpi%7B150%7D%20%5CLARGE%20%5CRightarro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59878" y="6150481"/>
            <a:ext cx="548044" cy="337258"/>
          </a:xfrm>
          <a:prstGeom prst="rect">
            <a:avLst/>
          </a:prstGeom>
          <a:noFill/>
          <a:scene3d>
            <a:camera prst="orthographicFront">
              <a:rot lat="0" lon="9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latex.codecogs.com/png.latex?%5Cdpi%7B120%7D%20%5Clarge%20%5Cmbox%7B%5BCS%2C%20C.Benavides-Riveros%2C%20P.Vrana%2C%20Phys.%7ERev.%7EA%2096%2C%20052312%20%282017%29%5D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61" y="3206154"/>
            <a:ext cx="6648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31800" y="5126750"/>
            <a:ext cx="151216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s://latex.codecogs.com/png.latex?%5Cdpi%7B150%7D%20%5CLARGE%20%7B%5Ccolor%7BRed%7D%20%5Cmbox%7BQIT%3A%7D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5" y="2497621"/>
            <a:ext cx="7715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png.latex?%5Cdpi%7B150%7D%20%5CLARGE%20%5Cbig%28%5Cmbox%7Bdim%7D%28%5Cmathcal%7BH%7D_3%29%3D%5Cqquad%20%3D20%5Cbig%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04" y="4693361"/>
            <a:ext cx="36290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atex.codecogs.com/png.latex?%5Cdpi%7B150%7D%20%5Clarge%20%5Cbinom%7B6%7D%7B3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6" y="4593348"/>
            <a:ext cx="4381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0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latex.codecogs.com/png.latex?%5Cdpi%7B200%7D%20%5Clarge%20%5Cmbox%7Bpick%20facet%20%7D%20F%20%5Cmbox%7B%20of%20polytope%20%7D%5Cmathal%7BP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2087211"/>
            <a:ext cx="43338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latex.codecogs.com/png.latex?%5Cdpi%7B200%7D%20%5Clarge%20%5CRightarrow%20%5Cquad%20%5Cmbox%7Bstate%20manifold%20%7D%5Cmathcal%7BM%7D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21" y="2951038"/>
            <a:ext cx="39433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latex.codecogs.com/png.latex?%5Cdpi%7B200%7D%20%5Clarge%20%5CRightarrow%20%5Cquad%20%5Cmbox%7Bvariational%20ansatz%3A%20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329" y="4840084"/>
            <a:ext cx="3800475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latex.codecogs.com/png.latex?%5Cdpi%7B200%7D%20%5Clarge%20E_%7BF%7D%5Cequiv%20%5Cmin_%7B%7C%5CPsi%5Crangle%5Cin%20%5Cmathcal%7BM%7D_F%7D%5Cbig%28%5Clangle%5CPsi%7C%5Chat%7BH%7D%7C%5CPsi%5Crangle%5Cbig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27" y="5936377"/>
            <a:ext cx="38100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2190827" y="5728760"/>
            <a:ext cx="4464497" cy="11200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s://latex.codecogs.com/png.latex?%5Cdpi%7B200%7D%20%5Clarge%20%5Cmbox%7Be.g.%7D%5C%2C%5C%2C%5C%2C%7C%5CPsi%5Crangle%20%3D%20%5Calpha%20%5C%2C%7C1%2C2%2C3%5Crangle_f%5C%2C&amp;plus;%5C%2C%5Cbeta%20%5C%2C%7C1%2C4%2C5%5Crangle_f%5C%2C&amp;plus;%5C%2C%5Cgamma%5C%2C%7C2%2C4%2C6%5Crangle_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3739133"/>
            <a:ext cx="77438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latex.codecogs.com/png.latex?%5Cdpi%7B150%7D%20%5CLARGE%20%5Cmbox%7Befficient%20approximation%20of%20ground%20states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665" y="905558"/>
            <a:ext cx="64865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2"/>
          <p:cNvSpPr/>
          <p:nvPr/>
        </p:nvSpPr>
        <p:spPr>
          <a:xfrm>
            <a:off x="1079872" y="683493"/>
            <a:ext cx="6984776" cy="82997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8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latex.codecogs.com/png.latex?%5Cdpi%7B200%7D%20%5Clarge%20%5Cfrac%7B%5CDelta%20E%7D%7BE_%7Bcorr%7D%7D%20%5C%2C%5C%2C%5Cleq%20%5C%2C%5C%2C%5Ctilde%7BC%7D%5C%2C%5C%2C%5C%2C%5Cfrac%7BD%28%5Cvec%7B%5Clambda%7D%29%7D%7BS%28%5Cvec%7B%5Clambda%7D%29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23" y="5163564"/>
            <a:ext cx="3212862" cy="116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6"/>
          <p:cNvSpPr/>
          <p:nvPr/>
        </p:nvSpPr>
        <p:spPr>
          <a:xfrm>
            <a:off x="1414420" y="5012894"/>
            <a:ext cx="4144894" cy="144066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pic>
        <p:nvPicPr>
          <p:cNvPr id="16386" name="Picture 2" descr="https://latex.codecogs.com/png.latex?%5Cdpi%7B200%7D%20%5Clarge%20%5Cmbox%7Bnumerical%20quality%3F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0" y="539477"/>
            <a:ext cx="29813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10" y="1197503"/>
            <a:ext cx="4573904" cy="33248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158" y="1331564"/>
            <a:ext cx="3566051" cy="4825915"/>
          </a:xfrm>
          <a:prstGeom prst="rect">
            <a:avLst/>
          </a:prstGeom>
        </p:spPr>
      </p:pic>
      <p:pic>
        <p:nvPicPr>
          <p:cNvPr id="10" name="Picture 4" descr="https://latex.codecogs.com/png.latex?%5Cdpi%7B120%7D%20%5Clarge%20%5Cmbox%7B%5BCS%2C%20C.Benavides-Riveros%2C%20P.Vrana%2C%20Phys.%7ERev.%7EA%2096%2C%20052312%20%282017%29%5D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0" y="6726860"/>
            <a:ext cx="66484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atex.codecogs.com/png.latex?%5Cdpi%7B120%7D%20%5Clarge%20%5Cmbox%7B%5BC.Benavides-Riveros%2C%20CS%2C%20Z.%20Phys.%20Chem.%20230%2C%205-7%20%282016%29%20&amp;plus;%20forthcoming%20paper%20%282018%29%5D%20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0" y="7140693"/>
            <a:ext cx="85629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35856" y="539477"/>
            <a:ext cx="847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u="sng" dirty="0"/>
              <a:t>Hierarchy of generalized Hartree-Fock ansatzes</a:t>
            </a:r>
            <a:endParaRPr lang="en-US" sz="3200" u="sng" dirty="0"/>
          </a:p>
        </p:txBody>
      </p:sp>
      <p:sp>
        <p:nvSpPr>
          <p:cNvPr id="3" name="Oval 2"/>
          <p:cNvSpPr/>
          <p:nvPr/>
        </p:nvSpPr>
        <p:spPr>
          <a:xfrm>
            <a:off x="6192440" y="202435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906563" y="29187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70659" y="2921837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624488" y="291574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488584" y="29187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042467" y="38188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906563" y="3821937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760392" y="381584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4488" y="38188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488584" y="3815841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352680" y="3818889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258491" y="4750625"/>
            <a:ext cx="432048" cy="7920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172660" y="4759968"/>
            <a:ext cx="288032" cy="7920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153462" y="6499232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017558" y="6502280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871387" y="649618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735483" y="6499232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599579" y="6496184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463675" y="6499232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8326074" y="6493136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9190170" y="6496184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>
            <a:stCxn id="8" idx="7"/>
            <a:endCxn id="3" idx="3"/>
          </p:cNvCxnSpPr>
          <p:nvPr/>
        </p:nvCxnSpPr>
        <p:spPr>
          <a:xfrm flipV="1">
            <a:off x="5090951" y="2208740"/>
            <a:ext cx="1133125" cy="741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9" idx="0"/>
            <a:endCxn id="3" idx="4"/>
          </p:cNvCxnSpPr>
          <p:nvPr/>
        </p:nvCxnSpPr>
        <p:spPr>
          <a:xfrm flipV="1">
            <a:off x="5878671" y="2240376"/>
            <a:ext cx="421781" cy="6814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0"/>
            <a:endCxn id="3" idx="4"/>
          </p:cNvCxnSpPr>
          <p:nvPr/>
        </p:nvCxnSpPr>
        <p:spPr>
          <a:xfrm flipH="1" flipV="1">
            <a:off x="6300452" y="2240376"/>
            <a:ext cx="432048" cy="6753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1" idx="1"/>
            <a:endCxn id="3" idx="5"/>
          </p:cNvCxnSpPr>
          <p:nvPr/>
        </p:nvCxnSpPr>
        <p:spPr>
          <a:xfrm flipH="1" flipV="1">
            <a:off x="6376828" y="2208740"/>
            <a:ext cx="1143392" cy="7416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8" idx="3"/>
          </p:cNvCxnSpPr>
          <p:nvPr/>
        </p:nvCxnSpPr>
        <p:spPr>
          <a:xfrm flipV="1">
            <a:off x="4205896" y="3103177"/>
            <a:ext cx="732303" cy="7408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9" idx="0"/>
            <a:endCxn id="11" idx="5"/>
          </p:cNvCxnSpPr>
          <p:nvPr/>
        </p:nvCxnSpPr>
        <p:spPr>
          <a:xfrm flipH="1" flipV="1">
            <a:off x="7672972" y="3103177"/>
            <a:ext cx="787720" cy="7157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10" idx="5"/>
          </p:cNvCxnSpPr>
          <p:nvPr/>
        </p:nvCxnSpPr>
        <p:spPr>
          <a:xfrm flipH="1" flipV="1">
            <a:off x="6808876" y="3100129"/>
            <a:ext cx="759475" cy="74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5920714" y="3102020"/>
            <a:ext cx="759475" cy="74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7" idx="0"/>
            <a:endCxn id="10" idx="4"/>
          </p:cNvCxnSpPr>
          <p:nvPr/>
        </p:nvCxnSpPr>
        <p:spPr>
          <a:xfrm flipV="1">
            <a:off x="6732500" y="3131765"/>
            <a:ext cx="0" cy="68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014575" y="3131765"/>
            <a:ext cx="0" cy="68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5878671" y="3117471"/>
            <a:ext cx="0" cy="6871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5059958" y="3083492"/>
            <a:ext cx="759475" cy="7473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0" idx="0"/>
          </p:cNvCxnSpPr>
          <p:nvPr/>
        </p:nvCxnSpPr>
        <p:spPr>
          <a:xfrm flipH="1" flipV="1">
            <a:off x="7554764" y="3100131"/>
            <a:ext cx="41832" cy="7157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624487" y="3822056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5770659" y="2915741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878671" y="3128717"/>
            <a:ext cx="0" cy="687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 flipV="1">
            <a:off x="5917325" y="3099941"/>
            <a:ext cx="759475" cy="747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732499" y="4031865"/>
            <a:ext cx="0" cy="6871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6808876" y="3965135"/>
            <a:ext cx="759475" cy="747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76" idx="3"/>
          </p:cNvCxnSpPr>
          <p:nvPr/>
        </p:nvCxnSpPr>
        <p:spPr>
          <a:xfrm flipV="1">
            <a:off x="5439695" y="4006444"/>
            <a:ext cx="1216428" cy="706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30" idx="0"/>
          </p:cNvCxnSpPr>
          <p:nvPr/>
        </p:nvCxnSpPr>
        <p:spPr>
          <a:xfrm flipV="1">
            <a:off x="4979399" y="5815156"/>
            <a:ext cx="0" cy="681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3" idx="1"/>
          </p:cNvCxnSpPr>
          <p:nvPr/>
        </p:nvCxnSpPr>
        <p:spPr>
          <a:xfrm flipH="1" flipV="1">
            <a:off x="5607713" y="5695238"/>
            <a:ext cx="1887598" cy="83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32" idx="1"/>
          </p:cNvCxnSpPr>
          <p:nvPr/>
        </p:nvCxnSpPr>
        <p:spPr>
          <a:xfrm flipH="1" flipV="1">
            <a:off x="5334169" y="5800847"/>
            <a:ext cx="1297046" cy="726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s://latex.codecogs.com/png.latex?%5Cdpi%7B120%7D%20%5CLARGE%20%5Cmbox%7BHF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93" y="1697339"/>
            <a:ext cx="4095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Oval 97"/>
          <p:cNvSpPr/>
          <p:nvPr/>
        </p:nvSpPr>
        <p:spPr>
          <a:xfrm>
            <a:off x="4042466" y="3815841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4906562" y="3818889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7488584" y="3815841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8350388" y="382093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8" descr="https://latex.codecogs.com/gif.latex?%5Cdpi%7B150%7D%20%5CLARGE%20%5Cmbox%7B0-dim%20faces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8" y="1903939"/>
            <a:ext cx="1819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latex.codecogs.com/gif.latex?%5Cdpi%7B150%7D%20%5CLARGE%20%5Cmbox%7B1-dim%20faces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8" y="2833060"/>
            <a:ext cx="18002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atex.codecogs.com/gif.latex?%5Cdpi%7B150%7D%20%5CLARGE%20%5Cmbox%7B2-dim%20faces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88" y="3727064"/>
            <a:ext cx="18192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atex.codecogs.com/gif.latex?%5Cdpi%7B150%7D%20%5CLARGE%20%5Cmbox%7Br-dim%20face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8" y="6404359"/>
            <a:ext cx="17811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2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76" grpId="0" animBg="1"/>
      <p:bldP spid="7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/>
          <p:cNvSpPr txBox="1"/>
          <p:nvPr/>
        </p:nvSpPr>
        <p:spPr>
          <a:xfrm>
            <a:off x="400039" y="534391"/>
            <a:ext cx="968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u="sng" dirty="0">
                <a:solidFill>
                  <a:srgbClr val="0000FF"/>
                </a:solidFill>
              </a:rPr>
              <a:t>B) Reduced Density Matrix Functional Theory</a:t>
            </a:r>
            <a:endParaRPr lang="en-US" sz="4000" u="sng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s://latex.codecogs.com/png.latex?%5Cdpi%7B150%7D%20%5CLARGE%20%5Chat%7BH%7D%5C%2C%3D%5C%2C%5Chat%7BT%7D%5C%2C&amp;plus;%5C%2C%5Chat%7BU%7D%5C%2C&amp;plus;%5C%2C%5Chat%7BV%7D_%7Bee%7D%5C%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2037033"/>
            <a:ext cx="33432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mbox%7BHamiltonian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2113234"/>
            <a:ext cx="20097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atex.codecogs.com/png.latex?%5Cdpi%7B150%7D%20%5CLARGE%20%7B%5Ccolor%7BRed%7D%20%5Cmbox%7Bfixed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795" y="2769900"/>
            <a:ext cx="7620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08464" y="1907629"/>
            <a:ext cx="762000" cy="7447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2" name="Picture 18" descr="https://latex.codecogs.com/png.latex?%5Cdpi%7B150%7D%20%5CLARGE%20%5Cmbox%7Bground%20state%20energy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792" y="5570650"/>
            <a:ext cx="32575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atex.codecogs.com/png.latex?%5Cdpi%7B150%7D%20%5CLARGE%20%5Cmbox%7Bground%20state%201RDM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797" y="5570650"/>
            <a:ext cx="32670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atex.codecogs.com/png.latex?%5Cdpi%7B150%7D%20%5CLARGE%20%5Cmbox%7Bfor%20all%7D%5C%2C%5C%2C%20%5Chat%7BT%7D&amp;plus;%5Chat%7BU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457" y="6207666"/>
            <a:ext cx="21717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atex.codecogs.com/png.latex?%5Cdpi%7B150%7D%20%5CLARGE%20%5Cmathcal%7BE%7D%28%5Crho_1%29%3D%5Cmbox%7BTr%7D_1%5B%28%5Chat%7BT%7D&amp;plus;%5Chat%7BU%7D%29%5Crho_1%5D&amp;plus;%5Cmathcal%7BF%7D%28%5Crho_1%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55" y="3732805"/>
            <a:ext cx="53054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latex.codecogs.com/png.latex?%5Cdpi%7B150%7D%20%5CLARGE%20%5Cmbox%7Binteraction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48" y="2798476"/>
            <a:ext cx="17335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atex.codecogs.com/png.latex?%5Cdpi%7B150%7D%20%5CLARGE%20%5Cmbox%7Bfunctional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648" y="3228130"/>
            <a:ext cx="16287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015436" y="3227890"/>
            <a:ext cx="833188" cy="5049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own Arrow 7"/>
          <p:cNvSpPr/>
          <p:nvPr/>
        </p:nvSpPr>
        <p:spPr>
          <a:xfrm>
            <a:off x="4810299" y="4544774"/>
            <a:ext cx="251561" cy="6828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4" name="Picture 12" descr="https://latex.codecogs.com/png.latex?%5Cdpi%7B150%7D%20%5CLARGE%20%5Cmbox%7Bminimization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56" y="4673973"/>
            <a:ext cx="213360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atex.codecogs.com/png.latex?%5Cdpi%7B150%7D%20%5CLARGE%20%5C%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95" y="5593832"/>
            <a:ext cx="2762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4" descr="https://latex.codecogs.com/png.latex?%5Cdpi%7B150%7D%20%5Clarge%20%5Cmbox%7B%5BT.L.Gilbert%2C%20Phys.%7ERev.%7EB%20%5Ctextbf%7B12%7D%2C%202111%20%281975%29%5D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514" y="7065491"/>
            <a:ext cx="52959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3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atex.codecogs.com/png.latex?%5Cdpi%7B150%7D%20%5CLARGE%20%5Cmbox%7Btranslationally%20invariant%201-band%20models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06" y="787034"/>
            <a:ext cx="64389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latex.codecogs.com/png.latex?%5Cdpi%7B150%7D%20%5CLARGE%20%5Cmathcal%7BF%7D%28%5Cvec%7Bn%7D%29%3D%5Csum_%7Bi%2Cj%7DV_%7Bij%7D%5C%2C%5Csqrt%7BD_i%28%5Cvec%7Bn%7D%29D_j%28%5Cvec%7Bn%7D%29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38" y="3279991"/>
            <a:ext cx="49720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43952" y="3063967"/>
            <a:ext cx="5472608" cy="1322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8" name="Picture 8" descr="https://latex.codecogs.com/png.latex?%5Cdpi%7B150%7D%20%5CLARGE%20%5Cmbox%7Bsmall%20cluster%20systems%3A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80" y="2623569"/>
            <a:ext cx="35052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27505" y="448909"/>
            <a:ext cx="7105502" cy="102667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5075981"/>
            <a:ext cx="2558725" cy="2424309"/>
          </a:xfrm>
          <a:prstGeom prst="rect">
            <a:avLst/>
          </a:prstGeom>
        </p:spPr>
      </p:pic>
      <p:pic>
        <p:nvPicPr>
          <p:cNvPr id="5130" name="Picture 10" descr="https://latex.codecogs.com/png.latex?%5Cdpi%7B150%7D%20%5CLARGE%20%5Cmbox%7BHubbard%20square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5075981"/>
            <a:ext cx="260032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0" y="5724053"/>
            <a:ext cx="1244920" cy="1353699"/>
          </a:xfrm>
          <a:prstGeom prst="rect">
            <a:avLst/>
          </a:prstGeom>
        </p:spPr>
      </p:pic>
      <p:pic>
        <p:nvPicPr>
          <p:cNvPr id="12" name="Picture 4" descr="https://latex.codecogs.com/png.latex?%5Cdpi%7B150%7D%20%5Clarge%20%5Cmbox%7B%5BCS%2C%20R.Schilling%2C%20Phys.%7ERev.%7ELett.%7E122%2C%20013001%20%282019%29%5D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806" y="1710444"/>
            <a:ext cx="6496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latex.codecogs.com/png.latex?%5Cdpi%7B150%7D%20%5CLARGE%20%5Cmbox%7B%60%60exchange%20force%27%27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70" y="1031821"/>
            <a:ext cx="263842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latex.codecogs.com/png.latex?%5Cdpi%7B150%7D%20%5CLARGE%20%5Cmbox%7B%60%60fermionic%20exchange%20symmetry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2699505"/>
            <a:ext cx="49911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atex.codecogs.com/png.latex?%5Cdpi%7B150%7D%20%5CLARGE%20%5Cmbox%7Bmanifests%20itself%20within%20RDMFT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3242579"/>
            <a:ext cx="5143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latex.codecogs.com/png.latex?%5Cdpi%7B150%7D%20%5CLARGE%20%5Cmbox%7Bin%20the%20form%20of%20a%20diverging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3718977"/>
            <a:ext cx="4191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latex.codecogs.com/png.latex?%5Cdpi%7B150%7D%20%5CLARGE%20%5Cmbox%7Bexchange%20force%27%27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78" y="4271575"/>
            <a:ext cx="24955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atex.codecogs.com/png.latex?%5Cdpi%7B150%7D%20%5CLARGE%20%5Cleft%7C%5Cfrac%7B%5Cmathrm%7Bd%7D%5Cmathcal%7BF%7D%7D%7B%5Cmathrm%7Bd%7D%5Cvec%7Bn%7D%7D%28%5Cvec%7Bn%7D%29%5Cright%7C%5Cpropto%201/%5Csqrt%7BD%28%5Cvec%7Bn%7D%29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896" y="644527"/>
            <a:ext cx="35528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atex.codecogs.com/png.latex?%5Cdpi%7B150%7D%20%5CLARGE%20%5CRightarrow%5Cqquad%5Cmbox%7Bexplanation%20for%20%7B%5Ccolor%7BRed%7D%20quasi%7Dpinning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5273579"/>
            <a:ext cx="59436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72" y="2252600"/>
            <a:ext cx="2576158" cy="2504818"/>
          </a:xfrm>
          <a:prstGeom prst="rect">
            <a:avLst/>
          </a:prstGeom>
        </p:spPr>
      </p:pic>
      <p:pic>
        <p:nvPicPr>
          <p:cNvPr id="1028" name="Picture 4" descr="https://latex.codecogs.com/png.latex?%5Cdpi%7B150%7D%20%5CLARGE%20%5Cmbox%7BPC/GPC%3A%5C%2C%20kinematical%7D%5C%2C%5Cmapsto%5C%2C%5Cmbox%7Bdynamical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48" y="6263874"/>
            <a:ext cx="61531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93119" y="6100331"/>
            <a:ext cx="6477346" cy="6480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https://latex.codecogs.com/png.latex?%5Cdpi%7B150%7D%20%5Clarge%20%5Cmbox%7B%5BCS%2C%20R.Schilling%2C%20Phys.%7ERev.%7ELett.%7E122%2C%20013001%20%282019%29%5D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19" y="7060806"/>
            <a:ext cx="64960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53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69093" y="313001"/>
            <a:ext cx="8960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u="sng" dirty="0">
                <a:solidFill>
                  <a:srgbClr val="0000FF"/>
                </a:solidFill>
              </a:rPr>
              <a:t>C) Exclusion principle for hard-core bosons</a:t>
            </a:r>
            <a:endParaRPr lang="en-US" sz="4000" u="sng" dirty="0">
              <a:solidFill>
                <a:srgbClr val="0000FF"/>
              </a:solidFill>
            </a:endParaRPr>
          </a:p>
        </p:txBody>
      </p:sp>
      <p:pic>
        <p:nvPicPr>
          <p:cNvPr id="7170" name="Picture 2" descr="https://latex.codecogs.com/png.latex?%5Cdpi%7B150%7D%20%5CLARGE%20%5Cmbox%7BN%20bosons%2C%20d%20sites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1475581"/>
            <a:ext cx="27432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latex.codecogs.com/png.latex?%5Cdpi%7B150%7D%20%5CLARGE%20%5Cmbox%7BHilbert%20space%7D%5C%2C%5C%2C%5Cmathcal%7BH%7D_%7Bhcb%7D%3D%5Cmathcal%7BH%7D_b%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2302534"/>
            <a:ext cx="40957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latex.codecogs.com/png.latex?%5Cdpi%7B150%7D%20%5Clarge%20%5Cmbox%7Bno%20multiply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2445409"/>
            <a:ext cx="13906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latex.codecogs.com/png.latex?%5Cdpi%7B150%7D%20%5Clarge%20%5Cmbox%7Boccupied%20%7B%5Ccolor%7BRed%7D%20sites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2732452"/>
            <a:ext cx="1676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latex.codecogs.com/png.latex?%5Cdpi%7B150%7D%20%5CLARGE%20N_%7Bmax%7D%5C%2C%3D%5C%2C%5Cfrac%7BN%7D%7Bd%7D%5C%2C%5Cbig%28d-N&amp;plus;1%5Cbig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39" y="3681099"/>
            <a:ext cx="40671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7375" y="3550111"/>
            <a:ext cx="4536504" cy="10792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4524742" y="5252434"/>
            <a:ext cx="139354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4524742" y="5716730"/>
            <a:ext cx="139354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4539200" y="6149359"/>
            <a:ext cx="139354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2" descr="https://latex.codecogs.com/png.latex?%5Cdpi%7B150%7D%20%5CLARGE%20%5Cmbox%7Bindependent%20of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66" y="5589727"/>
            <a:ext cx="24384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s://latex.codecogs.com/png.latex?%5Cdpi%7B200%7D%20%5CLARGE%20%5Cleft%5C%7B%5Cbegin%7Bmatrix%7D%20%5C%5C%20%5C%5C%20%5Cend%7Bmatrix%7D%5Cright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248" y="5261478"/>
            <a:ext cx="216457" cy="103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latex.codecogs.com/png.latex?%5Cdpi%7B150%7D%20%5CLARGE%20%5Cmbox%7Bdim.%7E%5C%26%20form%20of%20lattice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5165294"/>
            <a:ext cx="3581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latex.codecogs.com/png.latex?%5Cdpi%7B150%7D%20%5CLARGE%20%5Cmbox%7Btemperature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5617286"/>
            <a:ext cx="20002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latex.codecogs.com/png.latex?%5Cdpi%7B150%7D%20%5CLARGE%20%5Cmbox%7Bmicroscopic%20details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6030866"/>
            <a:ext cx="30670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5400000">
            <a:off x="3303750" y="2928323"/>
            <a:ext cx="462580" cy="250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84" name="Picture 16" descr="https://latex.codecogs.com/png.latex?%5Cdpi%7B150%7D%20%5CLARGE%20%5Cmbox%7Buniversal%20bound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15" y="3686200"/>
            <a:ext cx="260032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s://latex.codecogs.com/png.latex?%5Cdpi%7B150%7D%20%5Cmbox%7B%5BF.Tennie%2C%20V.Vedral%2C%20CS%2C%20Phys.%7ERev.%7EB%2096%2C%20064502%20%282017%29%5D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93" y="6884613"/>
            <a:ext cx="6660008" cy="27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mbox%7B%28on%20possible%20BEC%29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626" y="4184053"/>
            <a:ext cx="29527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Oval 42"/>
          <p:cNvSpPr/>
          <p:nvPr/>
        </p:nvSpPr>
        <p:spPr>
          <a:xfrm>
            <a:off x="5432656" y="1650709"/>
            <a:ext cx="360040" cy="3357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Oval 43"/>
          <p:cNvSpPr/>
          <p:nvPr/>
        </p:nvSpPr>
        <p:spPr>
          <a:xfrm>
            <a:off x="7085970" y="1650709"/>
            <a:ext cx="360040" cy="3357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/>
          <p:cNvSpPr/>
          <p:nvPr/>
        </p:nvSpPr>
        <p:spPr>
          <a:xfrm>
            <a:off x="7141623" y="1724787"/>
            <a:ext cx="246810" cy="218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8763913" y="1659470"/>
            <a:ext cx="360040" cy="33573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8819566" y="1733548"/>
            <a:ext cx="246810" cy="218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Freeform 47"/>
          <p:cNvSpPr/>
          <p:nvPr/>
        </p:nvSpPr>
        <p:spPr>
          <a:xfrm>
            <a:off x="5892821" y="1378651"/>
            <a:ext cx="1142825" cy="189087"/>
          </a:xfrm>
          <a:custGeom>
            <a:avLst/>
            <a:gdLst>
              <a:gd name="connsiteX0" fmla="*/ 0 w 1027611"/>
              <a:gd name="connsiteY0" fmla="*/ 461617 h 461617"/>
              <a:gd name="connsiteX1" fmla="*/ 583474 w 1027611"/>
              <a:gd name="connsiteY1" fmla="*/ 63 h 461617"/>
              <a:gd name="connsiteX2" fmla="*/ 1027611 w 1027611"/>
              <a:gd name="connsiteY2" fmla="*/ 435491 h 4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611" h="461617">
                <a:moveTo>
                  <a:pt x="0" y="461617"/>
                </a:moveTo>
                <a:cubicBezTo>
                  <a:pt x="206103" y="233017"/>
                  <a:pt x="412206" y="4417"/>
                  <a:pt x="583474" y="63"/>
                </a:cubicBezTo>
                <a:cubicBezTo>
                  <a:pt x="754742" y="-4291"/>
                  <a:pt x="891176" y="215600"/>
                  <a:pt x="1027611" y="435491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5892821" y="1341102"/>
            <a:ext cx="79895" cy="264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5893753" y="1586918"/>
            <a:ext cx="238990" cy="676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7567613" y="1481366"/>
            <a:ext cx="1142825" cy="189087"/>
          </a:xfrm>
          <a:custGeom>
            <a:avLst/>
            <a:gdLst>
              <a:gd name="connsiteX0" fmla="*/ 0 w 1027611"/>
              <a:gd name="connsiteY0" fmla="*/ 461617 h 461617"/>
              <a:gd name="connsiteX1" fmla="*/ 583474 w 1027611"/>
              <a:gd name="connsiteY1" fmla="*/ 63 h 461617"/>
              <a:gd name="connsiteX2" fmla="*/ 1027611 w 1027611"/>
              <a:gd name="connsiteY2" fmla="*/ 435491 h 46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611" h="461617">
                <a:moveTo>
                  <a:pt x="0" y="461617"/>
                </a:moveTo>
                <a:cubicBezTo>
                  <a:pt x="206103" y="233017"/>
                  <a:pt x="412206" y="4417"/>
                  <a:pt x="583474" y="63"/>
                </a:cubicBezTo>
                <a:cubicBezTo>
                  <a:pt x="754742" y="-4291"/>
                  <a:pt x="891176" y="215600"/>
                  <a:pt x="1027611" y="435491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rot="13800000" flipH="1">
            <a:off x="8578213" y="1559326"/>
            <a:ext cx="79895" cy="26418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3800000" flipH="1" flipV="1">
            <a:off x="8557397" y="1507836"/>
            <a:ext cx="238990" cy="676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957069" y="1309859"/>
            <a:ext cx="342567" cy="4087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954562" y="1284333"/>
            <a:ext cx="374778" cy="4342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9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8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latex.codecogs.com/png.latex?%5Cdpi%7B150%7D%20%5CLARGE%20%5Cmbox%7BHubbard%20Star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22" y="1040446"/>
            <a:ext cx="22383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64" y="714759"/>
            <a:ext cx="2772397" cy="2787915"/>
          </a:xfrm>
          <a:prstGeom prst="rect">
            <a:avLst/>
          </a:prstGeom>
        </p:spPr>
      </p:pic>
      <p:pic>
        <p:nvPicPr>
          <p:cNvPr id="6146" name="Picture 2" descr="https://latex.codecogs.com/png.latex?%5Cdpi%7B150%7D%20%5CLARGE%20%5Chat%7BH%7D%5C%2C%3D%5C%2C-t%5Csum_%7Bj%3D1%7D%5Ed%20%5Cbig%28h_0%5E%5Cdagger%20h_j%5C%2C&amp;plus;%5C%2Ch_j%5E%5Cdagger%20h_0%5Cbig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1907629"/>
            <a:ext cx="46386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png.latex?%5Cdpi%7B150%7D%20%5CLARGE%20%5Cmbox%7Bexperimental%20realization%3F%21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7" y="5550200"/>
            <a:ext cx="4191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448024" y="5292005"/>
            <a:ext cx="4608512" cy="862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 descr="https://latex.codecogs.com/png.latex?%5Cdpi%7B150%7D%20%5CLARGE%20%5Crightarrow%5C%2C%5Cmbox%7Bmaximal%20possible%20condensation%7D%5C%2CN_%7Bmax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09" y="3859470"/>
            <a:ext cx="65817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231822" y="1403573"/>
            <a:ext cx="223837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18" descr="https://latex.codecogs.com/png.latex?%5Cdpi%7B150%7D%20%5Cmbox%7B%5BF.Tennie%2C%20V.Vedral%2C%20CS%2C%20Phys.%7ERev.%7EB%2096%2C%20064502%20%282017%29%5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4377648"/>
            <a:ext cx="5791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54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47912" y="278437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u="sng"/>
              <a:t>Conclusion</a:t>
            </a:r>
            <a:endParaRPr lang="de-CH" sz="40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500" y="1512080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2123" y="2248189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s://latex.codecogs.com/png.latex?%5Cdpi%7B120%7D%20%5CLARGE%20%5CRightarrow%5C%2C%5C%2C%5Cmbox%7Bgeneralized%20Pauli%20constraints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959" y="1459412"/>
            <a:ext cx="4267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atex.codecogs.com/png.latex?%5Cdpi%7B120%7D%20%5CLARGE%20%5Cmbox%7Bfermionic%20exchange%20symmetry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65" y="1448488"/>
            <a:ext cx="39052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atex.codecogs.com/png.latex?%5Cdpi%7B120%7D%20%5CLARGE%20%5Cmbox%7Bstudy%20of%20concrete%20systems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65" y="2213882"/>
            <a:ext cx="33623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atex.codecogs.com/png.latex?%5Cdpi%7B120%7D%20%5CLARGE%20%5Cmbox%7BGPCs%20%28approx.%29%20saturated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51" y="2742823"/>
            <a:ext cx="34480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9072" y="2814789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https://latex.codecogs.com/png.latex?%5Cdpi%7B120%7D%20%5CLARGE%20%5Cmbox%7Bmechanism%20behind%20quasipinning%3A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3312766"/>
            <a:ext cx="42576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32935" y="3352341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8" descr="https://latex.codecogs.com/png.latex?%5Cdpi%7B120%7D%20%5CLARGE%20%5Cmbox%7Benergy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87" y="3125408"/>
            <a:ext cx="8667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atex.codecogs.com/png.latex?%5Cdpi%7B120%7D%20%5CLARGE%20%5Cmbox%7Bsymmetry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619" y="3524705"/>
            <a:ext cx="13144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atex.codecogs.com/png.latex?%5Cdpi%7B120%7D%20%5CLARGE%20%5Cmbox%7Bminim.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87" y="3498274"/>
            <a:ext cx="8953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atex.codecogs.com/png.latex?%5Cdpi%7B120%7D%20%5CLARGE%20%5Cmbox%7Bexchange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69" y="3087307"/>
            <a:ext cx="12001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6234702" y="2971046"/>
            <a:ext cx="1296144" cy="881669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8465611" y="3013217"/>
            <a:ext cx="1485841" cy="881669"/>
          </a:xfrm>
          <a:prstGeom prst="round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ightning Bolt 19"/>
          <p:cNvSpPr/>
          <p:nvPr/>
        </p:nvSpPr>
        <p:spPr>
          <a:xfrm rot="615639">
            <a:off x="7710652" y="2964186"/>
            <a:ext cx="575153" cy="836791"/>
          </a:xfrm>
          <a:prstGeom prst="lightningBol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de-DE"/>
          </a:p>
        </p:txBody>
      </p:sp>
      <p:pic>
        <p:nvPicPr>
          <p:cNvPr id="43" name="Picture 10" descr="https://latex.codecogs.com/gif.latex?%5Cdpi%7B200%7D%20%5Clarge%20%7B%5Ccolor%7BRed%7D%20%5Cmbox%7Bconflict%7D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32" y="2664533"/>
            <a:ext cx="1023087" cy="24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atex.codecogs.com/png.latex?%5Cdpi%7B120%7D%20%5CLARGE%20%5Cmbox%7Bphysical%20relevance%20of%20quasipinning%3A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65" y="4108209"/>
            <a:ext cx="4495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500" y="4161375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1686" y="4661195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3798" y="5225582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Picture 28" descr="https://latex.codecogs.com/png.latex?%5Cdpi%7B120%7D%20%5CLARGE%20%5Cmbox%7Brobustness%7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70" y="4602987"/>
            <a:ext cx="13620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latex.codecogs.com/png.latex?%5Cdpi%7B120%7D%20%5CLARGE%20%5Cmbox%7Bsimplified%20structure%20of%7D%5C%2C%5C%2C%7C%5CPsi_N%5Crangl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6" y="5160488"/>
            <a:ext cx="3609975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500" y="5922537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1686" y="6422357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67492" y="6968399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Picture 32" descr="https://latex.codecogs.com/png.latex?%5Cdpi%7B120%7D%20%5CLARGE%20%5Cmbox%7Bapplications%7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65" y="5859989"/>
            <a:ext cx="15621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atex.codecogs.com/png.latex?%5Cdpi%7B120%7D%20%5CLARGE%20%5Cmbox%7Bhierarchical%20solution%20of%20ground%20state%20problem%7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6393044"/>
            <a:ext cx="589597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atex.codecogs.com/png.latex?%5Cdpi%7B120%7D%20%5CLARGE%20%5Cmbox%7Bexchange%20symmetry%7D%5C%2C%5C%2C%5CRightarrow%5C%2C%5C%2C%5Cmbox%7Bexchange%20force%7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36" y="6910719"/>
            <a:ext cx="52292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latex.codecogs.com/png.latex?%5Cdpi%7B120%7D%20%5CLARGE%20%5CRightarrow%20%5C%2C%5C%2C%5Cmbox%7Btransparency%20effect%7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63" y="4624752"/>
            <a:ext cx="29908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atex.codecogs.com/png.latex?%5Cdpi%7B150%7D%20%5CLARGE%20%5Cmbox%7BPauli%27s%20exclusion%20principle%20%281925%29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62" y="634570"/>
            <a:ext cx="53721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atex.codecogs.com/png.latex?%5Cdpi%7B150%7D%20%5CLARGE%20%5Cmbox%7Blength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33" y="5244081"/>
            <a:ext cx="1000125" cy="3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atex.codecogs.com/png.latex?%5Cdpi%7B150%7D%20%5CLARGE%20%5Cmbox%7Bscale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57" y="5606031"/>
            <a:ext cx="752475" cy="2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598584" y="5244081"/>
            <a:ext cx="8338271" cy="36195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29" y="5751458"/>
            <a:ext cx="857250" cy="976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01" y="5791666"/>
            <a:ext cx="936104" cy="936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5673030"/>
            <a:ext cx="1999475" cy="1054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584" y="5796061"/>
            <a:ext cx="1656369" cy="931708"/>
          </a:xfrm>
          <a:prstGeom prst="rect">
            <a:avLst/>
          </a:prstGeom>
        </p:spPr>
      </p:pic>
      <p:pic>
        <p:nvPicPr>
          <p:cNvPr id="1034" name="Picture 10" descr="https://latex.codecogs.com/png.latex?%5Cdpi%7B150%7D%20%5CLARGE%20%5Cmbox%7Bnucleus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80" y="6913405"/>
            <a:ext cx="11715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atex.codecogs.com/png.latex?%5Cdpi%7B150%7D%20%5CLARGE%20%5Cmbox%7Batom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29" y="6959397"/>
            <a:ext cx="8191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atex.codecogs.com/png.latex?%5Cdpi%7B150%7D%20%5CLARGE%20%5Cmbox%7Bsolid%20body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62" y="6924563"/>
            <a:ext cx="16859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atex.codecogs.com/png.latex?%5Cdpi%7B150%7D%20%5CLARGE%20%5Cmbox%7Bneutron%20star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43" y="6976950"/>
            <a:ext cx="20002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atex.codecogs.com/png.latex?%5Cdpi%7B150%7D%20%5CLARGE%20%5Cmbox%7Bmicroscopic%7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1" y="4838151"/>
            <a:ext cx="18764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latex.codecogs.com/png.latex?%5Cdpi%7B150%7D%20%5CLARGE%20%5Cmbox%7Bmacroscopic%7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37" y="4841077"/>
            <a:ext cx="19621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atex.codecogs.com/png.latex?%5Cdpi%7B150%7D%20%5CLARGE%20%5Cmbox%7Bastronomic%7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78" y="4845175"/>
            <a:ext cx="17811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7" y="1231425"/>
            <a:ext cx="1260531" cy="1781932"/>
          </a:xfrm>
          <a:prstGeom prst="rect">
            <a:avLst/>
          </a:prstGeom>
        </p:spPr>
      </p:pic>
      <p:pic>
        <p:nvPicPr>
          <p:cNvPr id="1048" name="Picture 24" descr="https://latex.codecogs.com/png.latex?%5Cdpi%7B150%7D%20%5CLARGE%20%5Cmbox%7BAufbau%20principle%7D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643" y="3329265"/>
            <a:ext cx="27432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latex.codecogs.com/png.latex?%5Cdpi%7B150%7D%20%5CLARGE%20%5Cmbox%7B%60%60no%20two%20identical%20fermions%7D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0" y="1780470"/>
            <a:ext cx="42481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mbox%7Bin%20the%20same%20quantum%20state%27%27%7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2309342"/>
            <a:ext cx="45148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6616" y="1215817"/>
            <a:ext cx="1981233" cy="196845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695224" y="26583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687590" y="2936068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8687590" y="2400626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568FB0-EC7F-4713-A6D6-46E3813D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936" y="421725"/>
            <a:ext cx="6372708" cy="2781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00E398-AE43-400F-A535-60BC4A5E2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60" y="3347789"/>
            <a:ext cx="3057162" cy="1597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B8480F-3516-4B1F-A05C-9C275BC8A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50" y="3498524"/>
            <a:ext cx="2207966" cy="1296144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:a16="http://schemas.microsoft.com/office/drawing/2014/main" id="{78CCEF54-07B2-4837-863A-E54C0028100B}"/>
              </a:ext>
            </a:extLst>
          </p:cNvPr>
          <p:cNvSpPr txBox="1"/>
          <p:nvPr/>
        </p:nvSpPr>
        <p:spPr>
          <a:xfrm>
            <a:off x="3096096" y="565204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dirty="0" err="1"/>
              <a:t>Thank</a:t>
            </a:r>
            <a:r>
              <a:rPr lang="de-CH" sz="5400" dirty="0"/>
              <a:t> </a:t>
            </a:r>
            <a:r>
              <a:rPr lang="de-CH" sz="5400" dirty="0" err="1"/>
              <a:t>you</a:t>
            </a:r>
            <a:r>
              <a:rPr lang="de-CH" sz="5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7824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166770" y="6437341"/>
            <a:ext cx="1891100" cy="779651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928380" y="3406626"/>
            <a:ext cx="2295872" cy="993886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763948" y="4630762"/>
            <a:ext cx="6696744" cy="1008111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feld 12"/>
          <p:cNvSpPr txBox="1"/>
          <p:nvPr/>
        </p:nvSpPr>
        <p:spPr>
          <a:xfrm>
            <a:off x="369610" y="228245"/>
            <a:ext cx="7623029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D</a:t>
            </a:r>
            <a:r>
              <a:rPr lang="de-DE" sz="44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) Future </a:t>
            </a:r>
            <a:r>
              <a:rPr lang="de-DE" sz="4400" u="sng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r</a:t>
            </a:r>
            <a:r>
              <a:rPr lang="de-DE" sz="4400" b="0" i="0" u="sng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esearch programme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968" y="1592039"/>
            <a:ext cx="6336704" cy="5616945"/>
          </a:xfrm>
          <a:prstGeom prst="rect">
            <a:avLst/>
          </a:prstGeom>
        </p:spPr>
      </p:pic>
      <p:sp>
        <p:nvSpPr>
          <p:cNvPr id="4" name="Textfeld 12"/>
          <p:cNvSpPr txBox="1"/>
          <p:nvPr/>
        </p:nvSpPr>
        <p:spPr>
          <a:xfrm>
            <a:off x="504856" y="4787949"/>
            <a:ext cx="864096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(I)</a:t>
            </a:r>
            <a:endParaRPr lang="de-DE" sz="4400" b="0" i="0" u="sng" strike="noStrike" kern="1200" cap="none" spc="0" baseline="0" dirty="0">
              <a:solidFill>
                <a:srgbClr val="00B050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5" name="Textfeld 12"/>
          <p:cNvSpPr txBox="1"/>
          <p:nvPr/>
        </p:nvSpPr>
        <p:spPr>
          <a:xfrm>
            <a:off x="504856" y="3419797"/>
            <a:ext cx="864096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(II)</a:t>
            </a:r>
            <a:endParaRPr lang="de-DE" sz="4400" b="0" i="0" u="sng" strike="noStrike" kern="1200" cap="none" spc="0" baseline="0" dirty="0">
              <a:solidFill>
                <a:srgbClr val="00B050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6" name="Textfeld 12"/>
          <p:cNvSpPr txBox="1"/>
          <p:nvPr/>
        </p:nvSpPr>
        <p:spPr>
          <a:xfrm>
            <a:off x="360867" y="6444133"/>
            <a:ext cx="987156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(III)</a:t>
            </a:r>
            <a:endParaRPr lang="de-DE" sz="4400" b="0" i="0" u="sng" strike="noStrike" kern="1200" cap="none" spc="0" baseline="0" dirty="0">
              <a:solidFill>
                <a:srgbClr val="00B050"/>
              </a:solidFill>
              <a:uFillTx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8531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7" grpId="0" animBg="1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2"/>
          <p:cNvSpPr txBox="1"/>
          <p:nvPr/>
        </p:nvSpPr>
        <p:spPr>
          <a:xfrm>
            <a:off x="359792" y="467469"/>
            <a:ext cx="9423230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(I)</a:t>
            </a:r>
            <a:r>
              <a:rPr lang="de-DE" sz="4400" b="0" i="0" u="sng" strike="noStrike" kern="1200" cap="none" spc="0" baseline="0" dirty="0">
                <a:solidFill>
                  <a:srgbClr val="00B050"/>
                </a:solidFill>
                <a:uFillTx/>
                <a:ea typeface="Lucida Sans Unicode" pitchFamily="2"/>
                <a:cs typeface="Tahoma" pitchFamily="2"/>
              </a:rPr>
              <a:t> Foundation for fermionic correlation</a:t>
            </a:r>
          </a:p>
        </p:txBody>
      </p:sp>
      <p:pic>
        <p:nvPicPr>
          <p:cNvPr id="2050" name="Picture 2" descr="https://latex.codecogs.com/png.latex?%5Cdpi%7B150%7D%20%5CLARGE%20%5Cmathcal%7BH%7D_N%5Cequiv%20%5Cwedge%5EN%5B%5Cmathcal%7BH%7D_1%5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60" y="2275169"/>
            <a:ext cx="235267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latex.codecogs.com/png.latex?%5Cdpi%7B150%7D%20%5CLARGE%20%5Cmbox%7Bwhere%20is%20the%20tensor%20product%3F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50" y="3774594"/>
            <a:ext cx="46672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tex.codecogs.com/png.latex?%5Cdpi%7B150%7D%20%5CLARGE%20%5Cunderbrace%7B%5Cmathcal%7BH%7D_1%5Cotimes%5Cldots%20%5Cotimes%20%5Cmathcal%7BH%7D_1%7D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5" y="2351369"/>
            <a:ext cx="249555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atex.codecogs.com/png.latex?%5Cdpi%7B150%7D%20%5CLARGE%20%5Ccong%5C%21%5Cmathcal%7BF%7D%5B%5Cmathcal%7BH%7D_1%5E%7B%28A%29%7D%5D%5C%21%5Cotimes%20%5C%21%5Cmathcal%7BF%7D%5B%5Cmathcal%7BH%7D_1%5E%7B%28B%29%7D%5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14" y="2908667"/>
            <a:ext cx="33432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latex.codecogs.com/png.latex?%5Cdpi%7B150%7D%20%5CLARGE%20%5Cmathcal%7BF%7D%5B%5Cmathcal%7BH%7D_1%5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90" y="2380029"/>
            <a:ext cx="1000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latex.codecogs.com/png.latex?%5Cdpi%7B150%7D%20%5CLARGE%20%5Cle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464" y="2372829"/>
            <a:ext cx="2571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0152" y="2123653"/>
            <a:ext cx="2615882" cy="7200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68" name="Picture 20" descr="https://latex.codecogs.com/png.latex?%5Cdpi%7B150%7D%20%5CLARGE%20%5Cge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79" y="2360195"/>
            <a:ext cx="2571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latex.codecogs.com/png.latex?%5Cdpi%7B150%7D%20%5CLARGE%20%5Cmbox%7B%7B%5Ccolor%7BRed%7D%20particle%7D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4299302"/>
            <a:ext cx="12096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latex.codecogs.com/png.latex?%5Cdpi%7B150%7D%20%5CLARGE%20%5Cmbox%7B%7B%5Ccolor%7BRed%7D%20mode/orbital%7D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81" y="4313638"/>
            <a:ext cx="2143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latex.codecogs.com/png.latex?%5Cdpi%7B150%7D%20%5CLARGE%20%5Cmbox%7Bcorrelation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0" y="4735926"/>
            <a:ext cx="17240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6" descr="https://latex.codecogs.com/png.latex?%5Cdpi%7B150%7D%20%5CLARGE%20%5Cmbox%7Bcorrelation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30" y="4737935"/>
            <a:ext cx="17240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393060" y="3522105"/>
            <a:ext cx="29526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8402027" y="3570656"/>
            <a:ext cx="29526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816" y="4202264"/>
            <a:ext cx="1944216" cy="1041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197217" y="4158171"/>
            <a:ext cx="2409620" cy="10418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78" name="Picture 30" descr="https://latex.codecogs.com/png.latex?%5Cdpi%7B150%7D%20%5CLARGE%20%5Crightarrow%5C%2C%5C%2C%5Cmbox%7Bnotion%20of%20correlation%20%5C%26%20entanglement%20should%20be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0" y="5906647"/>
            <a:ext cx="84105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latex.codecogs.com/png.latex?%5Cdpi%7B150%7D%20%5CLARGE%20%5Cmbox%7Boperationally%20meaningful%7D%5C%2C%5C%2C%5Crightarrow%5C%2C%5C%2C%5C%2C%5Cmbox%7BQI%20tasks%7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00" y="6425572"/>
            <a:ext cx="64103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6408464" y="6302597"/>
            <a:ext cx="1584176" cy="5735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3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2"/>
          <p:cNvSpPr txBox="1"/>
          <p:nvPr/>
        </p:nvSpPr>
        <p:spPr>
          <a:xfrm>
            <a:off x="651537" y="539477"/>
            <a:ext cx="9423230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(II)</a:t>
            </a:r>
            <a:r>
              <a:rPr lang="de-DE" sz="4400" b="0" i="0" u="sng" strike="noStrike" kern="1200" cap="none" spc="0" baseline="0" dirty="0">
                <a:solidFill>
                  <a:srgbClr val="00B050"/>
                </a:solidFill>
                <a:uFillTx/>
                <a:ea typeface="Lucida Sans Unicode" pitchFamily="2"/>
                <a:cs typeface="Tahoma" pitchFamily="2"/>
              </a:rPr>
              <a:t> </a:t>
            </a:r>
            <a:r>
              <a:rPr lang="de-DE" sz="4400" u="sng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RDMFT and exchange force </a:t>
            </a:r>
            <a:endParaRPr lang="de-DE" sz="4400" b="0" i="0" u="sng" strike="noStrike" kern="1200" cap="none" spc="0" baseline="0" dirty="0">
              <a:solidFill>
                <a:srgbClr val="00B050"/>
              </a:solidFill>
              <a:uFillTx/>
              <a:ea typeface="Lucida Sans Unicode" pitchFamily="2"/>
              <a:cs typeface="Tahoma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1880" y="2152186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Picture 8" descr="https://latex.codecogs.com/png.latex?%5Cdpi%7B150%7D%20%5CLARGE%20%5Cmathcal%7BF%7D%28%5Cvec%7Bn%7D%29%5Cequiv%20%5Cmin_%7B%7C%5CPsi_N%5Crangle%5Cmapsto%20%5Cvec%7Bn%7D%7D%5Clangle%20%5CPsi_N%7C%5Chat%7BV%7D%7C%5CPsi_N%5Cr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793687"/>
            <a:ext cx="4429125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atex.codecogs.com/png.latex?%5Cdpi%7B150%7D%20%5CLARGE%20%5Crightarrow%5C%2C%5C%2C%5Cmbox%7Bapproximate%20functionals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49" y="4624183"/>
            <a:ext cx="45910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atex.codecogs.com/png.latex?%5Cdpi%7B150%7D%20%5CLARGE%20%5Cmbox%7B%7B%5Ccolor%7BRed%7D%20idea%3A%7D%20restriction%20to%20MPS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48" y="4067869"/>
            <a:ext cx="3962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4104208" y="3635821"/>
            <a:ext cx="0" cy="360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1879" y="5638217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6" name="Picture 14" descr="https://latex.codecogs.com/png.latex?%5Cdpi%7B150%7D%20%5CLARGE%20%5Cmbox%7Bstudy%20and%20establishment%20of%20%60%60exchange%20force%27%27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89" y="5542437"/>
            <a:ext cx="7248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51879" y="6471275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0" name="Picture 18" descr="https://latex.codecogs.com/png.latex?%5Cdpi%7B150%7D%20%5CLARGE%20%5Cmbox%7B%28ultracold%20atoms%29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54" y="6796669"/>
            <a:ext cx="27908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mbox%7Bexp.%7Evisualization%20of%20%60%60exchange%20force%27%27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89" y="6378469"/>
            <a:ext cx="6086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atex.codecogs.com/png.latex?%5Cdpi%7B150%7D%20%5CLARGE%20%5Cmbox%7Bdevelopment%20of%20RDMFT%20for%20solid%20state%20physics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54" y="2051643"/>
            <a:ext cx="76771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5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2"/>
          <p:cNvSpPr txBox="1"/>
          <p:nvPr/>
        </p:nvSpPr>
        <p:spPr>
          <a:xfrm>
            <a:off x="719832" y="611485"/>
            <a:ext cx="8424936" cy="77965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u="sng" kern="0" dirty="0">
                <a:solidFill>
                  <a:srgbClr val="00B050"/>
                </a:solidFill>
                <a:ea typeface="Lucida Sans Unicode" pitchFamily="2"/>
                <a:cs typeface="Tahoma" pitchFamily="2"/>
              </a:rPr>
              <a:t>(III)</a:t>
            </a:r>
            <a:r>
              <a:rPr lang="de-DE" sz="4400" b="0" i="0" u="sng" strike="noStrike" kern="1200" cap="none" spc="0" baseline="0" dirty="0">
                <a:solidFill>
                  <a:srgbClr val="00B050"/>
                </a:solidFill>
                <a:uFillTx/>
                <a:ea typeface="Lucida Sans Unicode" pitchFamily="2"/>
                <a:cs typeface="Tahoma" pitchFamily="2"/>
              </a:rPr>
              <a:t> Improvements of</a:t>
            </a:r>
            <a:r>
              <a:rPr lang="de-DE" sz="4400" b="0" i="0" u="sng" strike="noStrike" kern="1200" cap="none" spc="0" dirty="0">
                <a:solidFill>
                  <a:srgbClr val="00B050"/>
                </a:solidFill>
                <a:uFillTx/>
                <a:ea typeface="Lucida Sans Unicode" pitchFamily="2"/>
                <a:cs typeface="Tahoma" pitchFamily="2"/>
              </a:rPr>
              <a:t> QC-</a:t>
            </a:r>
            <a:r>
              <a:rPr lang="de-DE" sz="4400" b="0" i="0" u="sng" strike="noStrike" kern="1200" cap="none" spc="0" baseline="0" dirty="0">
                <a:solidFill>
                  <a:srgbClr val="00B050"/>
                </a:solidFill>
                <a:uFillTx/>
                <a:ea typeface="Lucida Sans Unicode" pitchFamily="2"/>
                <a:cs typeface="Tahoma" pitchFamily="2"/>
              </a:rPr>
              <a:t>DMRG</a:t>
            </a:r>
          </a:p>
        </p:txBody>
      </p:sp>
      <p:pic>
        <p:nvPicPr>
          <p:cNvPr id="5126" name="Picture 6" descr="https://latex.codecogs.com/png.latex?%5Cdpi%7B150%7D%20%5CLARGE%20%5Cmbox%7BDMRG%20for%20continuous%20systems%3A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2123653"/>
            <a:ext cx="50863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atex.codecogs.com/png.latex?%5Cdpi%7B150%7D%20%5CLARGE%20%5Cmbox%7Bpick%20basis%7D%5C%2C%5C%7B%7C%5Cvarphi_j%5Crangle%5C%7D%5C%2C%5Cmbox%7Bfor%7D%5C%2C%5Cmathcal%7BH%7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2699717"/>
            <a:ext cx="37719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atex.codecogs.com/png.latex?%5Cdpi%7B150%7D%20%5CLARGE%20%5Crightarrow%5C%2C%20%5Cmbox%7B%60%60lattice%27%27%3A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48" y="3351981"/>
            <a:ext cx="20383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40" y="3387132"/>
            <a:ext cx="4654570" cy="780246"/>
          </a:xfrm>
          <a:prstGeom prst="rect">
            <a:avLst/>
          </a:prstGeom>
        </p:spPr>
      </p:pic>
      <p:pic>
        <p:nvPicPr>
          <p:cNvPr id="5136" name="Picture 16" descr="https://latex.codecogs.com/png.latex?%5Cdpi%7B150%7D%20%5CLARGE%20%5Cmbox%7BHow%20to%20choose%20%5C%26%20arrange%20the%20%7B%5Ccolor%7BRed%7D%20modes%7D%7D%5C%2C%7B%5Ccolor%7BRed%7D%20%7C%5Cvarphi_i%5Crangle%7D%5C%2C%3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73" y="5032443"/>
            <a:ext cx="687705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21"/>
          <p:cNvSpPr/>
          <p:nvPr/>
        </p:nvSpPr>
        <p:spPr>
          <a:xfrm>
            <a:off x="1360355" y="4825138"/>
            <a:ext cx="7344816" cy="81811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138" name="Picture 18" descr="https://latex.codecogs.com/png.latex?%5Cdpi%7B150%7D%20%5CLARGE%20%5Crightarrow%5C%2C%5C%2C%5Cmbox%7BQIT-tools%20%28%60%60mode-transformation%27%27%29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330" y="5996387"/>
            <a:ext cx="64484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latex.codecogs.com/png.latex?%5Cdpi%7B150%7D%20%5CLARGE%20%5Crightarrow%5Cquad%20%5Cmbox%7Bdevelopment%20of%20QC-DMRG%20black%20box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355" y="6630633"/>
            <a:ext cx="70770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6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928" y="1331565"/>
            <a:ext cx="6480720" cy="4860541"/>
          </a:xfrm>
          <a:prstGeom prst="rect">
            <a:avLst/>
          </a:prstGeom>
        </p:spPr>
      </p:pic>
      <p:pic>
        <p:nvPicPr>
          <p:cNvPr id="4098" name="Picture 2" descr="https://latex.codecogs.com/png.latex?%5Cdpi%7B150%7D%20%5Cmbox%7B%5BJ.Eisert%2C%20C.Krumnow%2C%20O.Legeza%2C%20CS%2C%20L.Weiss%20%28in%20preparation%29%5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6732165"/>
            <a:ext cx="63627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latex.codecogs.com/png.latex?%5Cdpi%7B150%7D%20%5CLARGE%20%5Cmbox%7Bspinless%20fermions%2C%7D%5C%2C%208%5Ctimes%208%5C%2C%20%5Cmbox%7Blattice%3A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618052"/>
            <a:ext cx="49339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97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7106" y="1519191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latex.codecogs.com/png.latex?%5Cdpi%7B150%7D%20%5CLARGE%20%5Cmbox%7Bdevelopment%20of%20QC-DMRG%20hybrids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178" y="1418648"/>
            <a:ext cx="58197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atex.codecogs.com/png.latex?%5Cdpi%7B150%7D%20%5CLARGE%20%5Crightarrow%5C%2C%5C%2C%5Cmbox%7Bhigher%20precision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86" y="1994712"/>
            <a:ext cx="32099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2955" y="3267116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0" name="Picture 6" descr="https://latex.codecogs.com/png.latex?%5Cdpi%7B150%7D%20%5CLARGE%20%5Cmbox%7BEstablishment%20of%20%60%60Quantum%20Optics%20DMRG%27%27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27" y="3166573"/>
            <a:ext cx="72580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latex.codecogs.com/png.latex?%5Cdpi%7B150%7D%20%5CLARGE%20%5Cmbox%7B%60%60exchange%20force%27%27%20%5Cqquad%20%5Cquad%20reduction%20of%20correlation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4643933"/>
            <a:ext cx="77819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112" y="4739711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8" name="Picture 14" descr="https://latex.codecogs.com/png.latex?%5Cdpi%7B150%7D%20%5CLARGE%20%5Cmbox%7B%60%60area%20law%27%27%20for%20continuously%20confined%20fermions%3F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11" y="5652045"/>
            <a:ext cx="75723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680272" y="4829670"/>
            <a:ext cx="1056126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60" name="Picture 16" descr="https://latex.codecogs.com/png.latex?%5Cdpi%7B150%7D%20%5CLARGE%20%5Cmbox%7Brelating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066" y="4471814"/>
            <a:ext cx="906537" cy="26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99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latex.codecogs.com/png.latex?%5Cdpi%7B120%7D%20%5Clarge%201-%5Clambda_1%20%3D%20%7B%5Ccolor%7BRed%7D%20%5Cfrac%7B40%7D%7B729%7D%20%7B%5Cdelta%7D%5E6%7D%20-%20%5Cfrac%7B1390%7D%7B59049%7D%20%7B%5Cdelta%7D%5E8%20&amp;plus;%20O%28%5Cdelta%5E%7B10%7D%29%20%5C%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00" y="560027"/>
            <a:ext cx="3876352" cy="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s://latex.codecogs.com/png.latex?%5Cdpi%7B120%7D%20%5Clarge%201-%5Clambda_2%20%3D%20%7B%5Ccolor%7BRed%7D%20%5Cfrac%7B2%7D%7B9%7D%20%7B%5Cdelta%7D%5E4%20%7D-%20%5Cfrac%7B232%7D%7B729%7D%7B%5Cdelta%7D%5E6%20&amp;plus;%20%5Cfrac%7B3926%7D%7B10935%7D%20%7B%5Cdelta%7D%5E8%20&amp;plus;O%28%5Cdelta%5E%7B10%7D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00" y="1292978"/>
            <a:ext cx="4582130" cy="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s://latex.codecogs.com/png.latex?%5Cdpi%7B120%7D%20%5Clarge%201-%5Clambda_3%20%3D%20%7B%5Ccolor%7BRed%7D%20%5Cfrac%7B2%7D%7B9%7D%7B%5Cdelta%7D%5E4%20%7D-%20%5Cfrac%7B64%7D%7B243%7D%7B%5Cdelta%7D%5E6%20&amp;plus;%20%5Cfrac%7B81902%7D%7B295245%7D%7B%5Cdelta%7D%5E8%20&amp;plus;O%28%5Cdelta%5E%7B10%7D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00" y="2013058"/>
            <a:ext cx="4712428" cy="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latex.codecogs.com/png.latex?%5Cdpi%7B120%7D%20%5Clarge%20%5Clambda_4%20%3D%20%7B%5Ccolor%7BRed%7D%20%5Cfrac%7B2%7D%7B9%7D%7B%5Cdelta%7D%5E4%7D%20-%20%5Cfrac%7B64%7D%7B243%7D%7B%5Cdelta%7D%5E6%20&amp;plus;%20%5Cfrac%7B73802%7D%7B295245%7D%7B%5Cdelta%7D%5E8%20&amp;plus;%20O%28%5Cdelta%5E%7B10%7D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25" y="2892055"/>
            <a:ext cx="4278103" cy="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latex.codecogs.com/png.latex?%5Cdpi%7B120%7D%20%5Clarge%20%5Clambda_5%20%3D%20%7B%5Ccolor%7BRed%7D%20%5Cfrac%7B2%7D%7B9%7D%20%7B%5Cdelta%7D%5E4%7D%20-%20%5Cfrac%7B232%7D%7B729%7D%20%7B%5Cdelta%7D%5E6%20&amp;plus;%20%5Cfrac%7B3976%7D%7B10935%7D%20%7B%5Cdelta%7D%5E8%20&amp;plus;O%28%5Cdelta%5E%7B10%7D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25" y="3554940"/>
            <a:ext cx="4147805" cy="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s://latex.codecogs.com/png.latex?%5Cdpi%7B120%7D%20%5Clarge%20%5Clambda_6%20%3D%20%7B%5Ccolor%7BRed%7D%20%5Cfrac%7B40%7D%7B729%7D%20%7B%5Cdelta%7D%5E6%7D%20-%20%5Cfrac%7B2200%7D%7B59049%7D%20%7B%5Cdelta%7D%5E8%20&amp;plus;%20O%28%5Cdelta%5E%7B10%7D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25" y="4203012"/>
            <a:ext cx="3442027" cy="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https://latex.codecogs.com/png.latex?%5Cdpi%7B120%7D%20%5Clarge%20%5Clambda_7%20%3D%20%7B%5Ccolor%7BRed%7D%20%5Cfrac%7B80%7D%7B2187%7D%20%7B%5Cdelta%7D%5E8%7D%20&amp;plus;%20O%28%5Cdelta%5E%7B10%7D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25" y="4867902"/>
            <a:ext cx="2356214" cy="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https://latex.codecogs.com/png.latex?%5Cdpi%7B120%7D%20%5Clarge%20%5Clambda_8%20%3D%20O%28%7B%5Ccolor%7BRed%7D%20%5Cdelta%5E%7B10%7D%7D%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25" y="5667459"/>
            <a:ext cx="1270401" cy="3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https://latex.codecogs.com/png.latex?%5Cdpi%7B120%7D%20%5Clarge%20%5Clambda_9%20%3D%20O%28%7B%5Ccolor%7BRed%7D%20%5Cdelta%5E%7B12%7D%7D%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37" y="6255707"/>
            <a:ext cx="1270401" cy="30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ihandform 10"/>
          <p:cNvSpPr/>
          <p:nvPr/>
        </p:nvSpPr>
        <p:spPr>
          <a:xfrm>
            <a:off x="1267860" y="1217485"/>
            <a:ext cx="899998" cy="179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DC23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1800" y="612814"/>
            <a:ext cx="386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tremendous</a:t>
            </a:r>
            <a:r>
              <a:rPr lang="de-CH" sz="2800" dirty="0"/>
              <a:t> </a:t>
            </a:r>
            <a:r>
              <a:rPr lang="de-CH" sz="2800" dirty="0" err="1"/>
              <a:t>effort</a:t>
            </a:r>
            <a:endParaRPr lang="de-CH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1181821" y="1512836"/>
            <a:ext cx="1055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N = 3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36256" y="395461"/>
            <a:ext cx="5184576" cy="6480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6" name="Gerade Verbindung 15"/>
          <p:cNvCxnSpPr/>
          <p:nvPr/>
        </p:nvCxnSpPr>
        <p:spPr>
          <a:xfrm>
            <a:off x="4758000" y="2699717"/>
            <a:ext cx="471242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28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latex.codecogs.com/png.latex?%5CLARGE%20%5Cdpi%7B150%7D%20%5Cmox%7Bdim%7D%28L%5E2%28%5Cmathbb%7BR%7D%29%29%5C,=%5C,%5Cinf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46" y="2448415"/>
            <a:ext cx="30289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atex.codecogs.com/png.latex?%5CLARGE%20%5Cdpi%7B150%7D%20%5CRightarrow%5Cqquad%20%5Cvec%7B%5Clambda%7D%5C,%5Cin%5C,%5Cmathcal%7BP%7D_%7B3,%7B%5Ccolor%7BRed%7D%20%5Cinfty%7D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88" y="2419840"/>
            <a:ext cx="28956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6922" y="990207"/>
            <a:ext cx="2875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too</a:t>
            </a:r>
            <a:r>
              <a:rPr lang="de-CH" sz="2800" dirty="0"/>
              <a:t> </a:t>
            </a:r>
            <a:r>
              <a:rPr lang="de-CH" sz="2800" dirty="0" err="1"/>
              <a:t>difficult</a:t>
            </a:r>
            <a:r>
              <a:rPr lang="de-CH" sz="2800" dirty="0"/>
              <a:t>/ </a:t>
            </a:r>
          </a:p>
          <a:p>
            <a:r>
              <a:rPr lang="de-CH" sz="2800" dirty="0"/>
              <a:t>not </a:t>
            </a:r>
            <a:r>
              <a:rPr lang="de-CH" sz="2800" dirty="0" err="1"/>
              <a:t>known</a:t>
            </a:r>
            <a:r>
              <a:rPr lang="de-CH" sz="2800" dirty="0"/>
              <a:t> </a:t>
            </a:r>
            <a:r>
              <a:rPr lang="de-CH" sz="2800" dirty="0" err="1"/>
              <a:t>yet</a:t>
            </a:r>
            <a:endParaRPr lang="de-CH" sz="2800" dirty="0"/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7674876" y="1963523"/>
            <a:ext cx="144016" cy="4563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446775" y="3635821"/>
            <a:ext cx="685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instead</a:t>
            </a:r>
            <a:r>
              <a:rPr lang="de-CH" sz="2800" dirty="0"/>
              <a:t>:   check                                          w.r.t  </a:t>
            </a:r>
          </a:p>
        </p:txBody>
      </p:sp>
      <p:pic>
        <p:nvPicPr>
          <p:cNvPr id="6152" name="Picture 8" descr="http://latex.codecogs.com/png.latex?%5CLARGE%20%5Cdpi%7B150%7D%20%5Cvec%7B%5Clambda%7D_d%5C,:=%5C,%28%5Clambda_1,%5Cldots,%5Clambda_d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54" y="3635821"/>
            <a:ext cx="305752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latex.codecogs.com/png.latex?%5CLARGE%20%5Cdpi%7B150%7D%20%5Cmathcal%7BP%7D_%7B3,%7B%5Ccolor%7BRed%7D%20d%7D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309" y="3731072"/>
            <a:ext cx="6477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242330" y="649626"/>
            <a:ext cx="3632136" cy="59184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200" b="1" u="sng" dirty="0" err="1">
                <a:ea typeface="Lucida Sans Unicode" pitchFamily="2"/>
                <a:cs typeface="Tahoma" pitchFamily="2"/>
              </a:rPr>
              <a:t>p</a:t>
            </a:r>
            <a:r>
              <a:rPr lang="de-DE" sz="3200" b="1" i="0" u="sng" strike="noStrike" kern="1200" cap="none" spc="0" baseline="0" dirty="0" err="1">
                <a:uFillTx/>
                <a:ea typeface="Lucida Sans Unicode" pitchFamily="2"/>
                <a:cs typeface="Tahoma" pitchFamily="2"/>
              </a:rPr>
              <a:t>inning</a:t>
            </a:r>
            <a:r>
              <a:rPr lang="de-DE" sz="3200" b="1" i="0" u="sng" strike="noStrike" kern="1200" cap="none" spc="0" baseline="0" dirty="0">
                <a:uFillTx/>
                <a:ea typeface="Lucida Sans Unicode" pitchFamily="2"/>
                <a:cs typeface="Tahoma" pitchFamily="2"/>
              </a:rPr>
              <a:t> </a:t>
            </a:r>
            <a:r>
              <a:rPr lang="de-DE" sz="3200" b="1" u="sng" dirty="0" err="1">
                <a:ea typeface="Lucida Sans Unicode" pitchFamily="2"/>
                <a:cs typeface="Tahoma" pitchFamily="2"/>
              </a:rPr>
              <a:t>a</a:t>
            </a:r>
            <a:r>
              <a:rPr lang="de-DE" sz="3200" b="1" i="0" u="sng" strike="noStrike" kern="1200" cap="none" spc="0" baseline="0" dirty="0" err="1">
                <a:uFillTx/>
                <a:ea typeface="Lucida Sans Unicode" pitchFamily="2"/>
                <a:cs typeface="Tahoma" pitchFamily="2"/>
              </a:rPr>
              <a:t>nalysis</a:t>
            </a:r>
            <a:r>
              <a:rPr lang="de-DE" sz="3200" b="1" i="0" u="sng" strike="noStrike" kern="1200" cap="none" spc="0" baseline="0" dirty="0">
                <a:uFillTx/>
                <a:ea typeface="Lucida Sans Unicode" pitchFamily="2"/>
                <a:cs typeface="Tahoma" pitchFamily="2"/>
              </a:rPr>
              <a:t> </a:t>
            </a:r>
          </a:p>
        </p:txBody>
      </p:sp>
      <p:pic>
        <p:nvPicPr>
          <p:cNvPr id="17" name="Picture 14" descr="http://latex.codecogs.com/png.latex?%5CLARGE%20%5Cdpi%7B150%7D%20O%28%5Clambda_%7Bd+1%7D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336" y="5207315"/>
            <a:ext cx="12954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latex.codecogs.com/png.latex?%5Cdpi%7B150%7D%20%5CLARGE%20dist%28%5Cvec%7B%5Clambda%7D_d%2C%5Cpartial%20P_%7B3%2C%7B%5Ccolor%7BRed%7D%7Bd%7D%7D%7D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79" y="5126273"/>
            <a:ext cx="23622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latex.codecogs.com/png.latex?%5Cdpi%7B150%7D%20%5CLARGE%20dist%28%5Cvec%7B%5Clambda%7D%2C%5Cpartial%20P_%7B3%2C%7B%5Ccolor%7BRed%7D%7B%5Cinfty%7D%7D%7D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95" y="5102541"/>
            <a:ext cx="23431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latex.codecogs.com/png.latex?%5Cdpi%7B150%7D%20%5CLARGE%20%3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468" y="5364479"/>
            <a:ext cx="257175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latex.codecogs.com/png.latex?%5Cdpi%7B150%7D%20%5CLARGE%20&amp;plus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579" y="5278753"/>
            <a:ext cx="25717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hteck 21"/>
          <p:cNvSpPr/>
          <p:nvPr/>
        </p:nvSpPr>
        <p:spPr>
          <a:xfrm>
            <a:off x="932828" y="4793195"/>
            <a:ext cx="8283948" cy="119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Textfeld 22"/>
          <p:cNvSpPr txBox="1"/>
          <p:nvPr/>
        </p:nvSpPr>
        <p:spPr>
          <a:xfrm>
            <a:off x="1485056" y="6330302"/>
            <a:ext cx="74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`</a:t>
            </a:r>
            <a:r>
              <a:rPr lang="de-CH" sz="2800" dirty="0" err="1"/>
              <a:t>concept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truncation</a:t>
            </a:r>
            <a:r>
              <a:rPr lang="de-CH" sz="2800" dirty="0"/>
              <a:t>’ </a:t>
            </a:r>
            <a:r>
              <a:rPr lang="de-CH" sz="2000" dirty="0"/>
              <a:t>[CS, </a:t>
            </a:r>
            <a:r>
              <a:rPr lang="de-CH" sz="2000" dirty="0" err="1"/>
              <a:t>PhD</a:t>
            </a:r>
            <a:r>
              <a:rPr lang="de-CH" sz="2000" dirty="0"/>
              <a:t> </a:t>
            </a:r>
            <a:r>
              <a:rPr lang="de-CH" sz="2000" dirty="0" err="1"/>
              <a:t>thesis</a:t>
            </a:r>
            <a:r>
              <a:rPr lang="de-CH" sz="2000" dirty="0"/>
              <a:t>, ETH </a:t>
            </a:r>
            <a:r>
              <a:rPr lang="de-CH" sz="2000" dirty="0" err="1"/>
              <a:t>Zurich</a:t>
            </a:r>
            <a:r>
              <a:rPr lang="de-CH" sz="2000" dirty="0"/>
              <a:t>, 2014]</a:t>
            </a:r>
          </a:p>
        </p:txBody>
      </p:sp>
    </p:spTree>
    <p:extLst>
      <p:ext uri="{BB962C8B-B14F-4D97-AF65-F5344CB8AC3E}">
        <p14:creationId xmlns:p14="http://schemas.microsoft.com/office/powerpoint/2010/main" val="10793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2" grpId="0" animBg="1"/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939" y="4355900"/>
            <a:ext cx="46577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5896" y="1115541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4" name="Picture 6" descr="http://latex.codecogs.com/png.latex?%5CLARGE%20%5Cdpi%7B150%7D%20%5Cwedge%5E3%5b%5Cmathcal%7BH%7D_6%5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8" y="972136"/>
            <a:ext cx="1066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latex.codecogs.com/png.latex?%5CLARGE%20%5Cdpi%7B150%7D%20%5Clambda_1+%5Clambda_6%20=%20%5Clambda_2+%5Clambda_5%20=%20%5Clambda_3+%5Clambda_4%20=%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68" y="1763613"/>
            <a:ext cx="54387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latex.codecogs.com/png.latex?%5CLARGE%20%5Cdpi%7B150%7D%20D%5E%7B%286%29%7D%20:=%20%5Clambda_5%20+%5Clambda_6-%5Clambda_4%20%5Cgeq%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64" y="2339677"/>
            <a:ext cx="41719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2200929" y="1619597"/>
            <a:ext cx="5991651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Freihandform 12"/>
          <p:cNvSpPr/>
          <p:nvPr/>
        </p:nvSpPr>
        <p:spPr>
          <a:xfrm>
            <a:off x="2100939" y="3601830"/>
            <a:ext cx="899998" cy="179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DC23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7184" name="Picture 16" descr="http://latex.codecogs.com/png.latex?%5CLARGE%20%5Cdpi%7B150%7D%200%5Cleq%20D%5E%7B%286%29%7D%28%5Cdelta%29%20=%20%5Cfrac%7B4510%7D%7B59049%7D%5C,%5Cdelta%5E8%20+%20O%28%5Cdelta%5E%7B10%7D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89" y="6372125"/>
            <a:ext cx="5372100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 flipV="1">
            <a:off x="7448091" y="3027759"/>
            <a:ext cx="936104" cy="17281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166604" y="4800680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relevant </a:t>
            </a:r>
            <a:r>
              <a:rPr lang="de-CH" sz="2800" dirty="0" err="1"/>
              <a:t>as</a:t>
            </a:r>
            <a:r>
              <a:rPr lang="de-CH" sz="2800" dirty="0"/>
              <a:t> </a:t>
            </a:r>
            <a:r>
              <a:rPr lang="de-CH" sz="2800" dirty="0" err="1"/>
              <a:t>long</a:t>
            </a:r>
            <a:r>
              <a:rPr lang="de-CH" sz="2800" dirty="0"/>
              <a:t> </a:t>
            </a:r>
          </a:p>
          <a:p>
            <a:r>
              <a:rPr lang="de-CH" sz="2800" dirty="0" err="1"/>
              <a:t>as</a:t>
            </a:r>
            <a:endParaRPr lang="de-CH" sz="2800" dirty="0"/>
          </a:p>
        </p:txBody>
      </p:sp>
      <p:pic>
        <p:nvPicPr>
          <p:cNvPr id="7186" name="Picture 18" descr="http://latex.codecogs.com/png.latex?%5CLARGE%20%5Cdpi%7B150%7D%20%5Clambda_7%20%5Csim%20c%5C,%5Cdelta%5E8%5Capprox%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08" y="5277733"/>
            <a:ext cx="22098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ihandform 22"/>
          <p:cNvSpPr/>
          <p:nvPr/>
        </p:nvSpPr>
        <p:spPr>
          <a:xfrm rot="9308045">
            <a:off x="7296455" y="6016801"/>
            <a:ext cx="899998" cy="179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DC23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473619" y="6255384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err="1"/>
              <a:t>lower</a:t>
            </a:r>
            <a:r>
              <a:rPr lang="de-CH" sz="2800" dirty="0"/>
              <a:t> </a:t>
            </a:r>
            <a:r>
              <a:rPr lang="de-CH" sz="2800" dirty="0" err="1"/>
              <a:t>bound</a:t>
            </a:r>
            <a:r>
              <a:rPr lang="de-CH" sz="2800" dirty="0"/>
              <a:t> on </a:t>
            </a:r>
          </a:p>
          <a:p>
            <a:pPr algn="ctr"/>
            <a:r>
              <a:rPr lang="de-CH" sz="2800" dirty="0" err="1"/>
              <a:t>pinning</a:t>
            </a:r>
            <a:r>
              <a:rPr lang="de-CH" sz="2800" dirty="0"/>
              <a:t> </a:t>
            </a:r>
            <a:r>
              <a:rPr lang="de-CH" sz="2800" dirty="0" err="1"/>
              <a:t>order</a:t>
            </a:r>
            <a:endParaRPr lang="de-CH" sz="2800" dirty="0"/>
          </a:p>
        </p:txBody>
      </p:sp>
      <p:pic>
        <p:nvPicPr>
          <p:cNvPr id="8194" name="Picture 2" descr="http://latex.codecogs.com/png.latex?%5CLARGE%20%5Cdpi%7B120%7D%20%5Cmathcal%7BP%7D_%7B3,6%7D%5C,%5C,%5Crightarrow%20%5C,%5C,3-%5Cmbox%7Bdim%20polytope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66" y="3568005"/>
            <a:ext cx="353377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mit Pfeil 17"/>
          <p:cNvCxnSpPr/>
          <p:nvPr/>
        </p:nvCxnSpPr>
        <p:spPr>
          <a:xfrm>
            <a:off x="1380317" y="5075981"/>
            <a:ext cx="2579875" cy="4208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latex.codecogs.com/png.latex?%5CLARGE%20%5Cdpi%7B120%7D%20%28%5Clambda_4,%5Clambda_5,%5Clambda_6%29%28%5Cdelta%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94" y="4633992"/>
            <a:ext cx="1771650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1" grpId="0"/>
      <p:bldP spid="23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atex.codecogs.com/png.latex?%5Cdpi%7B150%7D%20%5CLARGE%20%5Cmbox%7BPauli%20exclusion%20principle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064" y="3995862"/>
            <a:ext cx="39719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latex.codecogs.com/png.latex?%5CLARGE%20%5Cdpi%7B150%7D%200%5C,%5C,%5Cleq%20%5C,%5C,n_i%5C,%5C,%5Cleq%20%5C,%5C,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76" y="4499918"/>
            <a:ext cx="232410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hteck 67"/>
          <p:cNvSpPr/>
          <p:nvPr/>
        </p:nvSpPr>
        <p:spPr>
          <a:xfrm>
            <a:off x="2645048" y="3851845"/>
            <a:ext cx="4282907" cy="1146423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8" name="Picture 4" descr="https://latex.codecogs.com/png.latex?%5Cdpi%7B150%7D%20%5CLARGE%20%5Cmbox%7Bfermionic%20exchange%20symmetry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803" y="1753598"/>
            <a:ext cx="4867275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eck 67"/>
          <p:cNvSpPr/>
          <p:nvPr/>
        </p:nvSpPr>
        <p:spPr>
          <a:xfrm>
            <a:off x="2213000" y="1525285"/>
            <a:ext cx="5184576" cy="818576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30" name="Picture 6" descr="https://latex.codecogs.com/png.latex?%5Cdpi%7B300%7D%20%5CLARGE%20%5CRight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5088" y="2829693"/>
            <a:ext cx="7429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latex.codecogs.com/png.latex?%5Cdpi%7B300%7D%20%5CLARGE%20%5CRight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3200" y="2829693"/>
            <a:ext cx="74295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49995" y="2809005"/>
            <a:ext cx="648072" cy="577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13991" y="2809005"/>
            <a:ext cx="684076" cy="5776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latex.codecogs.com/png.latex?%5Cdpi%7B150%7D%20%5CLARGE%20%5Cmbox%7Bfurther%20restrictions%20on%20occupation%20numbers%3F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88" y="5868069"/>
            <a:ext cx="71628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atex.codecogs.com/png.latex?%5Cdpi%7B150%7D%20%5CLARGE%20%5Cmbox%7BDirac%2C%20Heisenberg%20%281926%29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00" y="1010845"/>
            <a:ext cx="40195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4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1840" y="912716"/>
            <a:ext cx="168843" cy="17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http://latex.codecogs.com/png.latex?%5CLARGE%20%5Cdpi%7B150%7D%20%5Cwedge%5E3%5b%5Cmathcal%7BH%7D_7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717347"/>
            <a:ext cx="10668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546604" y="2727889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relevant </a:t>
            </a:r>
            <a:r>
              <a:rPr lang="de-CH" sz="2800" dirty="0" err="1"/>
              <a:t>as</a:t>
            </a:r>
            <a:r>
              <a:rPr lang="de-CH" sz="2800" dirty="0"/>
              <a:t> </a:t>
            </a:r>
            <a:r>
              <a:rPr lang="de-CH" sz="2800" dirty="0" err="1"/>
              <a:t>long</a:t>
            </a:r>
            <a:r>
              <a:rPr lang="de-CH" sz="2800" dirty="0"/>
              <a:t> </a:t>
            </a:r>
          </a:p>
          <a:p>
            <a:r>
              <a:rPr lang="de-CH" sz="2800" dirty="0" err="1"/>
              <a:t>as</a:t>
            </a:r>
            <a:endParaRPr lang="de-CH" sz="2800" dirty="0"/>
          </a:p>
        </p:txBody>
      </p:sp>
      <p:pic>
        <p:nvPicPr>
          <p:cNvPr id="8200" name="Picture 8" descr="http://latex.codecogs.com/png.latex?%5CLARGE%20%5Cdpi%7B150%7D%20%5Clambda_8%20%5Csim%20k%20%5Cdelta%5E%7B10%7D%5Capprox%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299" y="3204942"/>
            <a:ext cx="233362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 flipH="1" flipV="1">
            <a:off x="3530912" y="912717"/>
            <a:ext cx="3211600" cy="14989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ihandform 10"/>
          <p:cNvSpPr/>
          <p:nvPr/>
        </p:nvSpPr>
        <p:spPr>
          <a:xfrm rot="5400000">
            <a:off x="6356764" y="4445324"/>
            <a:ext cx="899998" cy="179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+- f5 0 f4"/>
              <a:gd name="f10" fmla="pin 0 f0 21600"/>
              <a:gd name="f11" fmla="pin 0 f1 10800"/>
              <a:gd name="f12" fmla="val f10"/>
              <a:gd name="f13" fmla="val f11"/>
              <a:gd name="f14" fmla="*/ f9 1 21600"/>
              <a:gd name="f15" fmla="*/ f10 f7 1"/>
              <a:gd name="f16" fmla="*/ f11 f8 1"/>
              <a:gd name="f17" fmla="+- 21600 0 f13"/>
              <a:gd name="f18" fmla="+- 21600 0 f12"/>
              <a:gd name="f19" fmla="*/ 0 f14 1"/>
              <a:gd name="f20" fmla="*/ f13 f8 1"/>
              <a:gd name="f21" fmla="*/ f18 f13 1"/>
              <a:gd name="f22" fmla="*/ f19 1 f14"/>
              <a:gd name="f23" fmla="*/ f17 f8 1"/>
              <a:gd name="f24" fmla="*/ f21 1 10800"/>
              <a:gd name="f25" fmla="*/ f22 f7 1"/>
              <a:gd name="f26" fmla="+- f12 f24 0"/>
              <a:gd name="f27" fmla="*/ f26 f7 1"/>
            </a:gdLst>
            <a:ahLst>
              <a:ahXY gdRefX="f0" minX="f4" maxX="f5" gdRefY="f1" minY="f4" maxY="f6">
                <a:pos x="f15" y="f16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5" t="f20" r="f27" b="f23"/>
            <a:pathLst>
              <a:path w="21600" h="21600">
                <a:moveTo>
                  <a:pt x="f4" y="f13"/>
                </a:moveTo>
                <a:lnTo>
                  <a:pt x="f12" y="f13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7"/>
                </a:lnTo>
                <a:lnTo>
                  <a:pt x="f4" y="f17"/>
                </a:lnTo>
                <a:close/>
              </a:path>
            </a:pathLst>
          </a:custGeom>
          <a:solidFill>
            <a:srgbClr val="DC2300"/>
          </a:solidFill>
          <a:ln w="0">
            <a:solidFill>
              <a:srgbClr val="DC2300"/>
            </a:solidFill>
            <a:prstDash val="solid"/>
          </a:ln>
        </p:spPr>
        <p:txBody>
          <a:bodyPr vert="horz" wrap="square" lIns="90004" tIns="44997" rIns="90004" bIns="44997" anchor="ctr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44665" y="5706145"/>
            <a:ext cx="261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err="1"/>
              <a:t>quasipinning</a:t>
            </a:r>
            <a:endParaRPr lang="de-CH" sz="2800" b="1" dirty="0"/>
          </a:p>
        </p:txBody>
      </p:sp>
      <p:sp>
        <p:nvSpPr>
          <p:cNvPr id="12" name="Rechteck 11"/>
          <p:cNvSpPr/>
          <p:nvPr/>
        </p:nvSpPr>
        <p:spPr>
          <a:xfrm>
            <a:off x="5610853" y="5542678"/>
            <a:ext cx="2571819" cy="850153"/>
          </a:xfrm>
          <a:prstGeom prst="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http://latex.codecogs.com/png.latex?%5CLARGE%20%5Cdpi%7B120%7D%20D%5E%7B%287%29%7D_1%5C,=%5C,%5Cfrac%7B20%7D%7B2187%7D%5C,%5Cdelta%5E8%5C,+%5C,O%28%5Cdelta%5E%7B10%7D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19" y="2411685"/>
            <a:ext cx="33909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tex.codecogs.com/png.latex?%5CLARGE%20%5Cdpi%7B120%7D%20D%5E%7B%287%29%7D_2%5C,=%5C,%5Cfrac%7B10%7D%7B243%7D%5C,%5Cdelta%5E8%5C,+%5C,O%28%5Cdelta%5E%7B10%7D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87" y="3110806"/>
            <a:ext cx="32385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tex.codecogs.com/png.latex?%5CLARGE%20%5Cdpi%7B120%7D%20D%5E%7B%287%29%7D_3%5C,=%5C,%5Cfrac%7B50%7D%7B2187%7D%5C,%5Cdelta%5E8%5C,+%5C,O%28%5Cdelta%5E%7B10%7D%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87" y="3834216"/>
            <a:ext cx="33909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atex.codecogs.com/png.latex?%5CLARGE%20%5Cdpi%7B120%7D%20D%5E%7B%287%29%7D_4%5C,=%5C,%5Cfrac%7B2890%7D%7B59049%7D%5C,%5Cdelta%5E8%5C,+%5C,O%28%5Cdelta%5E%7B10%7D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19" y="4610505"/>
            <a:ext cx="35433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/>
          <p:cNvSpPr/>
          <p:nvPr/>
        </p:nvSpPr>
        <p:spPr>
          <a:xfrm>
            <a:off x="3594117" y="6658793"/>
            <a:ext cx="67687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CH" sz="2800" dirty="0"/>
              <a:t>Phys. </a:t>
            </a:r>
            <a:r>
              <a:rPr lang="de-CH" sz="2800" dirty="0" err="1"/>
              <a:t>Rev</a:t>
            </a:r>
            <a:r>
              <a:rPr lang="de-CH" sz="2800" dirty="0"/>
              <a:t>. </a:t>
            </a:r>
            <a:r>
              <a:rPr lang="de-CH" sz="2800" dirty="0" err="1"/>
              <a:t>Lett</a:t>
            </a:r>
            <a:r>
              <a:rPr lang="de-CH" sz="2800" dirty="0"/>
              <a:t>. </a:t>
            </a:r>
            <a:r>
              <a:rPr lang="de-CH" sz="2800" b="1" dirty="0"/>
              <a:t>110</a:t>
            </a:r>
            <a:r>
              <a:rPr lang="de-CH" sz="2800" dirty="0"/>
              <a:t>,  040404 (2013)</a:t>
            </a:r>
          </a:p>
        </p:txBody>
      </p:sp>
      <p:pic>
        <p:nvPicPr>
          <p:cNvPr id="15" name="Picture 2" descr="C:\Users\Christian\Desktop\Highlight Physic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717" y="6891048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Christian\Desktop\Highlight EditorsSuggestio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395" y="6891048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49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3" grpId="0"/>
      <p:bldP spid="12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07864" y="471515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How</a:t>
            </a:r>
            <a:r>
              <a:rPr lang="de-CH" sz="2800" dirty="0"/>
              <a:t> </a:t>
            </a:r>
            <a:r>
              <a:rPr lang="de-CH" sz="2800" dirty="0" err="1"/>
              <a:t>about</a:t>
            </a:r>
            <a:endParaRPr lang="de-CH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1655936" y="105143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intermediate </a:t>
            </a:r>
            <a:r>
              <a:rPr lang="de-CH" sz="2800" dirty="0" err="1"/>
              <a:t>couplings</a:t>
            </a:r>
            <a:r>
              <a:rPr lang="de-CH" sz="2800" dirty="0"/>
              <a:t>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55936" y="159275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more</a:t>
            </a:r>
            <a:r>
              <a:rPr lang="de-CH" sz="2800" dirty="0"/>
              <a:t> </a:t>
            </a:r>
            <a:r>
              <a:rPr lang="de-CH" sz="2800" dirty="0" err="1"/>
              <a:t>particles</a:t>
            </a:r>
            <a:r>
              <a:rPr lang="de-CH" sz="2800" dirty="0"/>
              <a:t>?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75824" y="2205890"/>
            <a:ext cx="478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higher</a:t>
            </a:r>
            <a:r>
              <a:rPr lang="de-CH" sz="2800" dirty="0"/>
              <a:t> </a:t>
            </a:r>
            <a:r>
              <a:rPr lang="de-CH" sz="2800" dirty="0" err="1"/>
              <a:t>spatial</a:t>
            </a:r>
            <a:r>
              <a:rPr lang="de-CH" sz="2800" dirty="0"/>
              <a:t> </a:t>
            </a:r>
            <a:r>
              <a:rPr lang="de-CH" sz="2800" dirty="0" err="1"/>
              <a:t>dimensions</a:t>
            </a:r>
            <a:r>
              <a:rPr lang="de-CH" sz="2800" dirty="0"/>
              <a:t>?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89768" y="2938154"/>
            <a:ext cx="6688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After all, </a:t>
            </a:r>
            <a:r>
              <a:rPr lang="de-CH" sz="2800" dirty="0" err="1"/>
              <a:t>how</a:t>
            </a:r>
            <a:r>
              <a:rPr lang="de-CH" sz="2800" dirty="0"/>
              <a:t> </a:t>
            </a:r>
            <a:r>
              <a:rPr lang="de-CH" sz="2800" dirty="0" err="1">
                <a:solidFill>
                  <a:srgbClr val="FF0000"/>
                </a:solidFill>
              </a:rPr>
              <a:t>nontrivial</a:t>
            </a:r>
            <a:r>
              <a:rPr lang="de-CH" sz="2800" dirty="0"/>
              <a:t> </a:t>
            </a:r>
            <a:r>
              <a:rPr lang="de-CH" sz="2800" dirty="0" err="1"/>
              <a:t>are</a:t>
            </a:r>
            <a:r>
              <a:rPr lang="de-CH" sz="2800" dirty="0"/>
              <a:t> </a:t>
            </a:r>
            <a:r>
              <a:rPr lang="de-CH" sz="2800" dirty="0" err="1"/>
              <a:t>these</a:t>
            </a:r>
            <a:r>
              <a:rPr lang="de-CH" sz="2800" dirty="0"/>
              <a:t> </a:t>
            </a:r>
            <a:r>
              <a:rPr lang="de-CH" sz="2800" dirty="0" err="1"/>
              <a:t>findings</a:t>
            </a:r>
            <a:r>
              <a:rPr lang="de-CH" sz="2800" dirty="0"/>
              <a:t>?: </a:t>
            </a:r>
          </a:p>
        </p:txBody>
      </p:sp>
      <p:sp>
        <p:nvSpPr>
          <p:cNvPr id="9" name="Rechteck 8"/>
          <p:cNvSpPr/>
          <p:nvPr/>
        </p:nvSpPr>
        <p:spPr>
          <a:xfrm>
            <a:off x="1655936" y="4617492"/>
            <a:ext cx="2055647" cy="181807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1655936" y="3914568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439435" y="6435563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47" y="3754815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53" y="6623329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gelmäßiges Fünfeck 14"/>
          <p:cNvSpPr/>
          <p:nvPr/>
        </p:nvSpPr>
        <p:spPr>
          <a:xfrm rot="1657296">
            <a:off x="1522112" y="4748939"/>
            <a:ext cx="1792926" cy="797394"/>
          </a:xfrm>
          <a:prstGeom prst="pentagon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Textfeld 17"/>
          <p:cNvSpPr txBox="1"/>
          <p:nvPr/>
        </p:nvSpPr>
        <p:spPr>
          <a:xfrm>
            <a:off x="1244030" y="6453753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237248" y="4355882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526685" y="6435563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1607043" y="4531671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3076" name="Picture 4" descr="https://latex.codecogs.com/png.latex?%5Cdpi%7B120%7D%20%5CLARGE%20%5Cmbox%7Bdist%7D%28%5Cvec%7B%5Clambda%7D%2C%5Cpartial%20P%29%20%5Cll%20%5Cmbox%7Bdist%7D%28%5Cvec%7B%5Clambda%7D%2C%5Cpartial%5CSigma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00" y="4053774"/>
            <a:ext cx="34194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7019387" y="3652732"/>
            <a:ext cx="822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???</a:t>
            </a:r>
            <a:r>
              <a:rPr lang="de-CH" sz="2800" dirty="0"/>
              <a:t> </a:t>
            </a:r>
          </a:p>
        </p:txBody>
      </p:sp>
      <p:pic>
        <p:nvPicPr>
          <p:cNvPr id="3078" name="Picture 6" descr="https://latex.codecogs.com/png.latex?%5Cdpi%7B120%7D%20%5CLARGE%20Q%5C%2C%5Csim%5C%2C-%5Cmbox%7BLog%7D_%7B10%7D%5Cleft%28%20%5Cfrac%7B%5Cmbox%7Bdist%7D%28%5Cvec%7B%5Clambda%7D%2C%5Cpartial%20P%29%7D%7B%5Cmbox%7Bdist%7D%28%5Cvec%7B%5Clambda%7D%2C%5Cpartial%5CSigma%29%7D%5Cright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4879102"/>
            <a:ext cx="38004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5214182" y="6185478"/>
            <a:ext cx="44328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[</a:t>
            </a:r>
            <a:r>
              <a:rPr lang="de-CH" sz="2000" dirty="0" err="1"/>
              <a:t>F.Tennie</a:t>
            </a:r>
            <a:r>
              <a:rPr lang="de-CH" sz="2000" dirty="0"/>
              <a:t>, </a:t>
            </a:r>
            <a:r>
              <a:rPr lang="de-CH" sz="2000" dirty="0" err="1"/>
              <a:t>V.Vedral</a:t>
            </a:r>
            <a:r>
              <a:rPr lang="de-CH" sz="2000" dirty="0"/>
              <a:t>, CS, arXiv:1509.00358]</a:t>
            </a:r>
          </a:p>
        </p:txBody>
      </p:sp>
      <p:pic>
        <p:nvPicPr>
          <p:cNvPr id="3084" name="Picture 12" descr="https://latex.codecogs.com/png.latex?%5Cdpi%7B200%7D%20%5CLARGE%20%5CSig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67" y="5823527"/>
            <a:ext cx="3238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atex.codecogs.com/png.latex?%5Cdpi%7B200%7D%20%5CLARGE%20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09" y="4937839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3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5" grpId="0" animBg="1"/>
      <p:bldP spid="18" grpId="0"/>
      <p:bldP spid="19" grpId="0"/>
      <p:bldP spid="20" grpId="0"/>
      <p:bldP spid="21" grpId="0" animBg="1"/>
      <p:bldP spid="23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619959" y="225538"/>
            <a:ext cx="3744416" cy="2376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CS\Desktop\g898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77" y="407151"/>
            <a:ext cx="3388779" cy="211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646246" y="4080722"/>
            <a:ext cx="3356628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CS\Dropbox\collaborations\FT &amp; CS\NHarmonium\PRA paper\part1\Graphics\QN1d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76" y="4152730"/>
            <a:ext cx="31266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935856" y="864609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intermediate </a:t>
            </a:r>
          </a:p>
          <a:p>
            <a:r>
              <a:rPr lang="de-CH" sz="2800" dirty="0" err="1"/>
              <a:t>couplings</a:t>
            </a:r>
            <a:r>
              <a:rPr lang="de-CH" sz="2800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17664" y="2996567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more</a:t>
            </a:r>
            <a:r>
              <a:rPr lang="de-CH" sz="2800" dirty="0"/>
              <a:t> </a:t>
            </a:r>
            <a:r>
              <a:rPr lang="de-CH" sz="2800" dirty="0" err="1"/>
              <a:t>particles</a:t>
            </a:r>
            <a:r>
              <a:rPr lang="de-CH" sz="2800" dirty="0"/>
              <a:t>: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92727" y="481764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nontriviality</a:t>
            </a:r>
            <a:r>
              <a:rPr lang="de-CH" sz="2800" dirty="0"/>
              <a:t>:</a:t>
            </a:r>
          </a:p>
        </p:txBody>
      </p:sp>
      <p:pic>
        <p:nvPicPr>
          <p:cNvPr id="4101" name="Picture 5" descr="https://latex.codecogs.com/png.latex?%5Cdpi%7B120%7D%20%5CLARGE%20D_%7Bmin%7D%5C%2C%5Csim%5C%2C%5Cdelta%5E%7B2N%7D%5Cquad%5Cmbox%7Bfor%7D%5C%2CN%5Cgeq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76" y="3086726"/>
            <a:ext cx="3286125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latex.codecogs.com/png.latex?%5Cdpi%7B120%7D%20%5CLARGE%20%5Cfrac%7B%5Cmbox%7Bdist%7D%28%5Cvec%7B%5Clambda%7D%2C%5Cpartial%20P%29%7D%7B%5Cmbox%7Bdist%7D%28%5Cvec%7B%5Clambda%7D%2C%5Cpartial%20%5CSigma%29%7D%5C%2C%5Csim%5C%2C%5Cdelta%5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84" y="4888424"/>
            <a:ext cx="23145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364375" y="4765827"/>
            <a:ext cx="2572482" cy="119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3656574" y="2960668"/>
            <a:ext cx="3484180" cy="595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5"/>
          <p:cNvSpPr txBox="1"/>
          <p:nvPr/>
        </p:nvSpPr>
        <p:spPr>
          <a:xfrm>
            <a:off x="2952080" y="6923005"/>
            <a:ext cx="7128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[F.Tennie, D.Ebler, V.Vedral, CS, </a:t>
            </a:r>
            <a:r>
              <a:rPr lang="en-US" sz="2000" dirty="0"/>
              <a:t>Phys. Rev. A 93, 042126 (2016)</a:t>
            </a:r>
            <a:r>
              <a:rPr lang="de-CH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625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  <p:bldP spid="8" grpId="0"/>
      <p:bldP spid="11" grpId="0" animBg="1"/>
      <p:bldP spid="12" grpId="0" animBg="1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393078" y="1763613"/>
            <a:ext cx="7136788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981782" y="899517"/>
            <a:ext cx="607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higher</a:t>
            </a:r>
            <a:r>
              <a:rPr lang="de-CH" sz="2800" dirty="0"/>
              <a:t> </a:t>
            </a:r>
            <a:r>
              <a:rPr lang="de-CH" sz="2800" dirty="0" err="1"/>
              <a:t>spatial</a:t>
            </a:r>
            <a:r>
              <a:rPr lang="de-CH" sz="2800" dirty="0"/>
              <a:t> </a:t>
            </a:r>
            <a:r>
              <a:rPr lang="de-CH" sz="2800" dirty="0" err="1"/>
              <a:t>dimensions</a:t>
            </a:r>
            <a:r>
              <a:rPr lang="de-CH" sz="2800" dirty="0"/>
              <a:t> &amp; </a:t>
            </a:r>
            <a:r>
              <a:rPr lang="de-CH" sz="2800" dirty="0" err="1"/>
              <a:t>crossovers</a:t>
            </a:r>
            <a:r>
              <a:rPr lang="de-CH" sz="2800" dirty="0"/>
              <a:t>:</a:t>
            </a:r>
          </a:p>
        </p:txBody>
      </p:sp>
      <p:pic>
        <p:nvPicPr>
          <p:cNvPr id="5122" name="Picture 2" descr="C:\Users\CS\Desktop\page1-98-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28" y="2009056"/>
            <a:ext cx="6192688" cy="24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304008" y="5003973"/>
            <a:ext cx="6074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… </a:t>
            </a:r>
            <a:r>
              <a:rPr lang="de-CH" sz="2800" dirty="0" err="1"/>
              <a:t>many</a:t>
            </a:r>
            <a:r>
              <a:rPr lang="de-CH" sz="2800" dirty="0"/>
              <a:t> </a:t>
            </a:r>
            <a:r>
              <a:rPr lang="de-CH" sz="2800" dirty="0" err="1"/>
              <a:t>further</a:t>
            </a:r>
            <a:r>
              <a:rPr lang="de-CH" sz="2800" dirty="0"/>
              <a:t> </a:t>
            </a:r>
            <a:r>
              <a:rPr lang="de-CH" sz="2800" dirty="0" err="1"/>
              <a:t>plots</a:t>
            </a:r>
            <a:r>
              <a:rPr lang="de-CH" sz="2800" dirty="0"/>
              <a:t> …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556295" y="5779536"/>
            <a:ext cx="6508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[F.Tennie, V.Vedral, CS, </a:t>
            </a:r>
            <a:r>
              <a:rPr lang="en-US" sz="2000" dirty="0"/>
              <a:t>Phys. Rev. A 94, 012120 (2016)</a:t>
            </a:r>
            <a:r>
              <a:rPr lang="de-CH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609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6283" y="132373"/>
            <a:ext cx="3102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u="sng" dirty="0">
                <a:solidFill>
                  <a:srgbClr val="FF0000"/>
                </a:solidFill>
              </a:rPr>
              <a:t>Hubbard </a:t>
            </a:r>
            <a:r>
              <a:rPr lang="de-CH" sz="3600" u="sng" dirty="0" err="1">
                <a:solidFill>
                  <a:srgbClr val="FF0000"/>
                </a:solidFill>
              </a:rPr>
              <a:t>model</a:t>
            </a:r>
            <a:endParaRPr lang="de-CH" sz="3600" u="sng" dirty="0">
              <a:solidFill>
                <a:srgbClr val="FF0000"/>
              </a:solidFill>
            </a:endParaRPr>
          </a:p>
        </p:txBody>
      </p:sp>
      <p:pic>
        <p:nvPicPr>
          <p:cNvPr id="9220" name="Picture 4" descr="http://latex.codecogs.com/png.latex?%5Cdpi%7B120%7D%20%5CLARGE%20H%20%5C%2C%3D%5C%2C%20-t%20%5Csum_%7B%5Clangle%20i%20j%5Crangle%7D%5Csum_%7B%5Csigma%7D%28c_%7Bi%5Csigma%7D%5E%5Cdagger%20c_%7Bj%5Csigma%7D&amp;plus;h.c.%29%5C%2C%5C%2C&amp;plus;%5C%2C%5C%2CU%5C%2C%5Csum_i%20n_%7Bi%5Cuparrow%7Dn_%7Bi%5Cdownarrow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84" y="1234262"/>
            <a:ext cx="6067425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50" y="2722854"/>
            <a:ext cx="2726982" cy="187287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10" y="2737312"/>
            <a:ext cx="2923247" cy="196894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71960" y="4621117"/>
            <a:ext cx="212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ground</a:t>
            </a:r>
            <a:r>
              <a:rPr lang="de-CH" sz="2800" dirty="0"/>
              <a:t> </a:t>
            </a:r>
            <a:r>
              <a:rPr lang="de-CH" sz="2800" dirty="0" err="1"/>
              <a:t>state</a:t>
            </a:r>
            <a:endParaRPr lang="de-CH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6048424" y="4621117"/>
            <a:ext cx="2121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excited</a:t>
            </a:r>
            <a:r>
              <a:rPr lang="de-CH" sz="2800" dirty="0"/>
              <a:t> </a:t>
            </a:r>
            <a:r>
              <a:rPr lang="de-CH" sz="2800" dirty="0" err="1"/>
              <a:t>state</a:t>
            </a:r>
            <a:endParaRPr lang="de-CH" sz="2800" dirty="0"/>
          </a:p>
        </p:txBody>
      </p:sp>
      <p:sp>
        <p:nvSpPr>
          <p:cNvPr id="11" name="Textfeld 10"/>
          <p:cNvSpPr txBox="1"/>
          <p:nvPr/>
        </p:nvSpPr>
        <p:spPr>
          <a:xfrm>
            <a:off x="1223888" y="1914875"/>
            <a:ext cx="4492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dirty="0"/>
              <a:t>e.g. 3 </a:t>
            </a:r>
            <a:r>
              <a:rPr lang="de-CH" sz="2800" dirty="0" err="1"/>
              <a:t>electrons</a:t>
            </a:r>
            <a:r>
              <a:rPr lang="de-CH" sz="2800" dirty="0"/>
              <a:t> on 3 </a:t>
            </a:r>
            <a:r>
              <a:rPr lang="de-CH" sz="2800" dirty="0" err="1"/>
              <a:t>sites</a:t>
            </a:r>
            <a:r>
              <a:rPr lang="de-CH" sz="2800" dirty="0"/>
              <a:t>:</a:t>
            </a:r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0" y="5240282"/>
            <a:ext cx="3572868" cy="2321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20" y="5220940"/>
            <a:ext cx="3602637" cy="23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9" y="1738362"/>
            <a:ext cx="4104455" cy="2697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84" y="1702282"/>
            <a:ext cx="4239959" cy="2683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288" y="1882377"/>
            <a:ext cx="646067" cy="2307381"/>
          </a:xfrm>
          <a:prstGeom prst="rect">
            <a:avLst/>
          </a:prstGeom>
        </p:spPr>
      </p:pic>
      <p:sp>
        <p:nvSpPr>
          <p:cNvPr id="8" name="Textfeld 8"/>
          <p:cNvSpPr txBox="1"/>
          <p:nvPr/>
        </p:nvSpPr>
        <p:spPr>
          <a:xfrm>
            <a:off x="719832" y="4859957"/>
            <a:ext cx="53743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dirty="0" err="1"/>
              <a:t>pinning</a:t>
            </a:r>
            <a:r>
              <a:rPr lang="de-CH" sz="2800" dirty="0"/>
              <a:t> </a:t>
            </a:r>
            <a:r>
              <a:rPr lang="de-CH" sz="2800" dirty="0" err="1"/>
              <a:t>requires</a:t>
            </a:r>
            <a:r>
              <a:rPr lang="de-CH" sz="2800" dirty="0"/>
              <a:t> </a:t>
            </a:r>
            <a:r>
              <a:rPr lang="de-CH" sz="2800" dirty="0" err="1"/>
              <a:t>symmetries</a:t>
            </a:r>
            <a:r>
              <a:rPr lang="de-CH" sz="2800" dirty="0"/>
              <a:t>:</a:t>
            </a:r>
            <a:endParaRPr lang="de-CH" dirty="0"/>
          </a:p>
        </p:txBody>
      </p:sp>
      <p:pic>
        <p:nvPicPr>
          <p:cNvPr id="9" name="Picture 14" descr="http://latex.codecogs.com/png.latex?%5Cdpi%7B100%7D%20%5CLARGE%20%5Cwedge%5E3%5B%5Cmathcal%7BH%7D_6%5D%20%3D%20%5Cbigoplus_%7BS%3D-%5Cfrac%7B3%7D%7B2%7D%7D%5E%7B%5Cfrac%7B3%7D%7B2%7D%7D%20%5Cbigoplus_%7BM%3D-%5Cfrac%7B3%7D%7B2%7D%7D%5E%7B%5Cfrac%7B3%7D%7B2%7D%7D%20%5Cbigoplus_%7BK%3D-1%7D%5E%7B1%7D%20%5C%2C%5Cmathcal%7BH%7D%5E%7B%283%29%7D_%7BS%2CM%2CK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31" y="5660317"/>
            <a:ext cx="37623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3468" y="5973292"/>
            <a:ext cx="3887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/>
              <a:t>[CS, Phys. Rev. B 92, 155149 (2015)]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36018" y="521378"/>
            <a:ext cx="44920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dirty="0"/>
              <a:t>3 electrons on 4 sites: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71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atex.codecogs.com/png.latex?%5Cdpi%7B120%7D%20%5CLARGE%20%5Cmbox%7BLi%7D%5C%2C%5C%26%5C%2C%5Cmbox%7BBe%7D%5C%21%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880" y="611485"/>
            <a:ext cx="1681420" cy="3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20%7D%20%5CLARGE%20%5Chat%7BH%7D%5C%2C%5C%2C%5Cmbox%7Bon%7D%5C%2C%5C%2C%5Cwedge%5EN%5B%5Cmathcal%7BH%7D_1%5E%7B%28d%29%7D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835" y="1736449"/>
            <a:ext cx="2802494" cy="5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151880" y="1043533"/>
            <a:ext cx="16814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s://latex.codecogs.com/png.latex?%5Cdpi%7B120%7D%20%5CLARGE%20%5Cmbox%7BFCI%7D%5C%2C%5C%2C%5CRightarrow%5C%2C%5C%2C%7C%5CPsi%5Crangle%5Cmapsto%5Crho_1%5Cmapsto%7B%5Ccolor%7BRed%7D%20%5Cvec%7B%5Clambda%7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89" y="2857210"/>
            <a:ext cx="3973708" cy="51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994543" y="3464693"/>
            <a:ext cx="0" cy="54569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8"/>
          <p:cNvSpPr/>
          <p:nvPr/>
        </p:nvSpPr>
        <p:spPr>
          <a:xfrm>
            <a:off x="7007780" y="2508748"/>
            <a:ext cx="2055647" cy="18180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4" name="Gerade Verbindung mit Pfeil 10"/>
          <p:cNvCxnSpPr/>
          <p:nvPr/>
        </p:nvCxnSpPr>
        <p:spPr>
          <a:xfrm flipV="1">
            <a:off x="7007780" y="1805824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1"/>
          <p:cNvCxnSpPr/>
          <p:nvPr/>
        </p:nvCxnSpPr>
        <p:spPr>
          <a:xfrm>
            <a:off x="6791279" y="4326819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91" y="1646071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097" y="4514585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gelmäßiges Fünfeck 14"/>
          <p:cNvSpPr/>
          <p:nvPr/>
        </p:nvSpPr>
        <p:spPr>
          <a:xfrm rot="1657296">
            <a:off x="6873956" y="2640195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Textfeld 17"/>
          <p:cNvSpPr txBox="1"/>
          <p:nvPr/>
        </p:nvSpPr>
        <p:spPr>
          <a:xfrm>
            <a:off x="6595874" y="4345009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20" name="Textfeld 18"/>
          <p:cNvSpPr txBox="1"/>
          <p:nvPr/>
        </p:nvSpPr>
        <p:spPr>
          <a:xfrm>
            <a:off x="6589092" y="2247138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21" name="Textfeld 19"/>
          <p:cNvSpPr txBox="1"/>
          <p:nvPr/>
        </p:nvSpPr>
        <p:spPr>
          <a:xfrm>
            <a:off x="8878529" y="4326819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22" name="Freihandform 20"/>
          <p:cNvSpPr/>
          <p:nvPr/>
        </p:nvSpPr>
        <p:spPr>
          <a:xfrm>
            <a:off x="6958887" y="2422927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23" name="Picture 12" descr="https://latex.codecogs.com/png.latex?%5Cdpi%7B200%7D%20%5CLARGE%20%5CSig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811" y="3714783"/>
            <a:ext cx="32385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https://latex.codecogs.com/png.latex?%5Cdpi%7B200%7D%20%5CLARGE%20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53" y="2829095"/>
            <a:ext cx="390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latex.codecogs.com/png.latex?%5Cdpi%7B120%7D%20%5CLARGE%20%5Cmbox%7Bdist%7D%28%5Cvec%7B%5Clambda%7D%2C%5Cpartial%20P%29%20%5Cll%20%5Cmbox%7Bdist%7D%28%5Cvec%7B%5Clambda%7D%2C%5Cpartial%5CSigma%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92" y="5306089"/>
            <a:ext cx="4274344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feld 22"/>
          <p:cNvSpPr txBox="1"/>
          <p:nvPr/>
        </p:nvSpPr>
        <p:spPr>
          <a:xfrm>
            <a:off x="5270750" y="490887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>
                <a:solidFill>
                  <a:srgbClr val="FF0000"/>
                </a:solidFill>
              </a:rPr>
              <a:t>???</a:t>
            </a:r>
            <a:r>
              <a:rPr lang="de-CH" sz="2800" dirty="0"/>
              <a:t> </a:t>
            </a:r>
          </a:p>
        </p:txBody>
      </p:sp>
      <p:pic>
        <p:nvPicPr>
          <p:cNvPr id="1034" name="Picture 10" descr="https://latex.codecogs.com/png.latex?%5Cdpi%7B150%7D%20%5CLARGE%20d%3D1000%20%5C%2C%5C%2C%5CRightarrow%5C%2C%5C%2C%2099.5%5C%25%5C%2C%5Cmbox%7Bof%7D%5C%2CE_%7Bcorr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21" y="4136281"/>
            <a:ext cx="46196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atex.codecogs.com/png.latex?%5Cdpi%7B150%7D%20%5CLARGE%20%5Cmbox%7Bdist%7D%28%5Cvec%7B%5Clambda%7D%2C%5Cpartial%20P_%7BN%2Cd%7D%29%3D%20%5Cmbox%7Bdist%7D%28%5Cvec%7B%5Clambda%7D%27%2C%5Cpartial%20P_%7BN%2Cd%27%7D%29&amp;plus;%5Cvarepsil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488" y="5384685"/>
            <a:ext cx="58769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atex.codecogs.com/png.latex?%5Cdpi%7B150%7D%20%5CLARGE%20%2C%5C%2C%5C%2C%5C%2C%5Cvarepsilon%20%5Cequiv%20%5Csum_%7Bj%3Ed%27%7D%5Clambda_j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988" y="5412891"/>
            <a:ext cx="2095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atex.codecogs.com/png.latex?%5Cdpi%7B150%7D%20%5CLARGE%20%5Cmbox%7Bskip%20all%7D%5C%2C%5C%2C%20%5Clambda_j%5Capprox%200%5C%2C%5C%2C%5CRightarrow%20%5Cmbox%7B%60%60truncated%27%27%7D%5C%2C%5C%2C%5Cvec%7B%5Clambda%7D%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36" y="4371711"/>
            <a:ext cx="55911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/>
      <p:bldP spid="20" grpId="0"/>
      <p:bldP spid="21" grpId="0"/>
      <p:bldP spid="22" grpId="0" animBg="1"/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4" y="1835621"/>
            <a:ext cx="7610376" cy="34503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1123" y="5940077"/>
            <a:ext cx="9361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[</a:t>
            </a:r>
            <a:r>
              <a:rPr lang="pt-BR" sz="2000" dirty="0">
                <a:solidFill>
                  <a:srgbClr val="FF0000"/>
                </a:solidFill>
              </a:rPr>
              <a:t>CS, M.Altunbulak, S.Knecht, A.A.Lopes, J.D.Whitfield, M.Christandl, D.Gross, M.Reiher</a:t>
            </a:r>
            <a:r>
              <a:rPr lang="de-DE" sz="2000" dirty="0">
                <a:solidFill>
                  <a:srgbClr val="FF0000"/>
                </a:solidFill>
              </a:rPr>
              <a:t>: </a:t>
            </a:r>
            <a:r>
              <a:rPr lang="en-US" sz="2000" dirty="0"/>
              <a:t>Phys. Rev. A </a:t>
            </a:r>
            <a:r>
              <a:rPr lang="en-US" sz="2000" b="1" dirty="0"/>
              <a:t>97</a:t>
            </a:r>
            <a:r>
              <a:rPr lang="en-US" sz="2000" dirty="0"/>
              <a:t>, 052503 (2018)</a:t>
            </a:r>
            <a:r>
              <a:rPr lang="de-DE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565011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14"/>
          <p:cNvSpPr txBox="1"/>
          <p:nvPr/>
        </p:nvSpPr>
        <p:spPr>
          <a:xfrm>
            <a:off x="719832" y="986754"/>
            <a:ext cx="345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u="sng" dirty="0"/>
              <a:t>Quantum Chemistry:</a:t>
            </a:r>
            <a:endParaRPr lang="de-CH" sz="2000" u="sng" dirty="0"/>
          </a:p>
        </p:txBody>
      </p:sp>
      <p:sp>
        <p:nvSpPr>
          <p:cNvPr id="5" name="Rectangle 4"/>
          <p:cNvSpPr/>
          <p:nvPr/>
        </p:nvSpPr>
        <p:spPr>
          <a:xfrm>
            <a:off x="743358" y="3140840"/>
            <a:ext cx="85841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[</a:t>
            </a:r>
            <a:r>
              <a:rPr lang="de-DE" sz="2000" dirty="0">
                <a:solidFill>
                  <a:srgbClr val="FF0000"/>
                </a:solidFill>
              </a:rPr>
              <a:t>R.Chakraborty, D.A.Mazziotti: </a:t>
            </a:r>
          </a:p>
          <a:p>
            <a:r>
              <a:rPr lang="de-DE" sz="2000" dirty="0"/>
              <a:t>  Phys. Rev. </a:t>
            </a:r>
            <a:r>
              <a:rPr lang="en-US" sz="2000" dirty="0"/>
              <a:t>A </a:t>
            </a:r>
            <a:r>
              <a:rPr lang="en-US" sz="2000" b="1" dirty="0"/>
              <a:t>89</a:t>
            </a:r>
            <a:r>
              <a:rPr lang="en-US" sz="2000" dirty="0"/>
              <a:t>, 042505 (2014); Phys. Rev. A </a:t>
            </a:r>
            <a:r>
              <a:rPr lang="en-US" sz="2000" b="1" dirty="0"/>
              <a:t>91</a:t>
            </a:r>
            <a:r>
              <a:rPr lang="en-US" sz="2000" dirty="0"/>
              <a:t>, 010101 (2015); </a:t>
            </a:r>
          </a:p>
          <a:p>
            <a:r>
              <a:rPr lang="en-US" sz="2000" dirty="0"/>
              <a:t>  </a:t>
            </a:r>
            <a:r>
              <a:rPr lang="de-DE" sz="2000" dirty="0"/>
              <a:t>Int. J. Quant. Chem. </a:t>
            </a:r>
            <a:r>
              <a:rPr lang="de-DE" sz="2000" b="1" dirty="0"/>
              <a:t>115</a:t>
            </a:r>
            <a:r>
              <a:rPr lang="de-DE" sz="2000" dirty="0"/>
              <a:t>, 1305 (2015); Int. J. Quant. Chem. </a:t>
            </a:r>
            <a:r>
              <a:rPr lang="de-DE" sz="2000" b="1" dirty="0"/>
              <a:t>116</a:t>
            </a:r>
            <a:r>
              <a:rPr lang="de-DE" sz="2000" dirty="0"/>
              <a:t>, 784 (2016); </a:t>
            </a:r>
          </a:p>
          <a:p>
            <a:r>
              <a:rPr lang="de-DE" sz="2000" dirty="0"/>
              <a:t>  </a:t>
            </a:r>
            <a:r>
              <a:rPr lang="en-US" sz="2000" dirty="0"/>
              <a:t>J. Chem. Phys. </a:t>
            </a:r>
            <a:r>
              <a:rPr lang="en-US" sz="2000" b="1" dirty="0"/>
              <a:t>148</a:t>
            </a:r>
            <a:r>
              <a:rPr lang="en-US" sz="2000" dirty="0"/>
              <a:t>, 054106 (2018)</a:t>
            </a:r>
            <a:r>
              <a:rPr lang="de-DE" sz="2000" dirty="0"/>
              <a:t>]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43358" y="1933940"/>
            <a:ext cx="8761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[</a:t>
            </a:r>
            <a:r>
              <a:rPr lang="de-DE" sz="2000" dirty="0">
                <a:solidFill>
                  <a:srgbClr val="FF0000"/>
                </a:solidFill>
              </a:rPr>
              <a:t>C.L.Benavides-Riveros, J.M.Gracia-Bondia, M.Springborg</a:t>
            </a:r>
            <a:r>
              <a:rPr lang="de-DE" sz="2000" dirty="0"/>
              <a:t>: </a:t>
            </a:r>
          </a:p>
          <a:p>
            <a:r>
              <a:rPr lang="en-US" sz="2000" dirty="0"/>
              <a:t>  Phys. Rev. A</a:t>
            </a:r>
            <a:r>
              <a:rPr lang="en-US" sz="2000" b="1" dirty="0"/>
              <a:t> 88</a:t>
            </a:r>
            <a:r>
              <a:rPr lang="en-US" sz="2000" dirty="0"/>
              <a:t>, 022508 (2014); </a:t>
            </a:r>
            <a:r>
              <a:rPr lang="en-GB" sz="2000" dirty="0"/>
              <a:t>arXiv:1409.6435; </a:t>
            </a:r>
            <a:r>
              <a:rPr lang="en-US" sz="2000" dirty="0"/>
              <a:t>Phys. Rev. A</a:t>
            </a:r>
            <a:r>
              <a:rPr lang="en-US" sz="2000" b="1" dirty="0"/>
              <a:t> </a:t>
            </a:r>
            <a:r>
              <a:rPr lang="de-DE" sz="2000" b="1" dirty="0"/>
              <a:t>92</a:t>
            </a:r>
            <a:r>
              <a:rPr lang="de-DE" sz="2000" dirty="0"/>
              <a:t>, 012512 (2015);</a:t>
            </a:r>
          </a:p>
          <a:p>
            <a:r>
              <a:rPr lang="de-DE" sz="2000" dirty="0"/>
              <a:t>  Chem. Mod. </a:t>
            </a:r>
            <a:r>
              <a:rPr lang="de-DE" sz="2000" b="1" dirty="0"/>
              <a:t>14</a:t>
            </a:r>
            <a:r>
              <a:rPr lang="de-DE" sz="2000" dirty="0"/>
              <a:t>, 71 (2018)]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290834" y="1014774"/>
            <a:ext cx="2263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(quasi)pinning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75065" y="4715941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[</a:t>
            </a:r>
            <a:r>
              <a:rPr lang="pt-BR" sz="2000" dirty="0">
                <a:solidFill>
                  <a:srgbClr val="FF0000"/>
                </a:solidFill>
              </a:rPr>
              <a:t>I.Theophilou, N.N.Lathiotakis, M.A.L.Marques, N.Helbig</a:t>
            </a:r>
            <a:r>
              <a:rPr lang="de-DE" sz="2000" dirty="0">
                <a:solidFill>
                  <a:srgbClr val="FF0000"/>
                </a:solidFill>
              </a:rPr>
              <a:t>: </a:t>
            </a:r>
          </a:p>
          <a:p>
            <a:r>
              <a:rPr lang="de-DE" sz="2000" dirty="0"/>
              <a:t>  J. Chem. Phys. </a:t>
            </a:r>
            <a:r>
              <a:rPr lang="en-GB" sz="2000" b="1" dirty="0"/>
              <a:t>142</a:t>
            </a:r>
            <a:r>
              <a:rPr lang="en-GB" sz="2000" dirty="0"/>
              <a:t>, 154108 (2015); J. Chem. Theory </a:t>
            </a:r>
            <a:r>
              <a:rPr lang="en-GB" sz="2000" dirty="0" err="1"/>
              <a:t>Comput</a:t>
            </a:r>
            <a:r>
              <a:rPr lang="en-GB" sz="2000" dirty="0"/>
              <a:t>. </a:t>
            </a:r>
            <a:r>
              <a:rPr lang="en-US" sz="2000" b="1" dirty="0"/>
              <a:t>12</a:t>
            </a:r>
            <a:r>
              <a:rPr lang="en-US" sz="2000" dirty="0"/>
              <a:t>, 2668 (2016); </a:t>
            </a:r>
          </a:p>
          <a:p>
            <a:r>
              <a:rPr lang="en-GB" sz="2000" dirty="0"/>
              <a:t>  J. Chem. Phys. </a:t>
            </a:r>
            <a:r>
              <a:rPr lang="en-GB" b="1" dirty="0"/>
              <a:t>148</a:t>
            </a:r>
            <a:r>
              <a:rPr lang="en-GB" dirty="0"/>
              <a:t>, 114108 (2018)</a:t>
            </a:r>
            <a:r>
              <a:rPr lang="de-DE" sz="2000" dirty="0"/>
              <a:t>]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5065" y="5983266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[</a:t>
            </a:r>
            <a:r>
              <a:rPr lang="pt-BR" sz="2000" dirty="0">
                <a:solidFill>
                  <a:srgbClr val="FF0000"/>
                </a:solidFill>
              </a:rPr>
              <a:t>CS, M.Altunbulak, S.Knecht, A.A.Lopes, J.D.Whitfield, M.Christandl, </a:t>
            </a:r>
          </a:p>
          <a:p>
            <a:r>
              <a:rPr lang="pt-BR" sz="2000" dirty="0">
                <a:solidFill>
                  <a:srgbClr val="FF0000"/>
                </a:solidFill>
              </a:rPr>
              <a:t> D.Gross, M.Reiher</a:t>
            </a:r>
            <a:r>
              <a:rPr lang="de-DE" sz="2000" dirty="0">
                <a:solidFill>
                  <a:srgbClr val="FF0000"/>
                </a:solidFill>
              </a:rPr>
              <a:t>: </a:t>
            </a:r>
          </a:p>
          <a:p>
            <a:r>
              <a:rPr lang="en-US" sz="2000" dirty="0"/>
              <a:t> Phys. Rev. A </a:t>
            </a:r>
            <a:r>
              <a:rPr lang="en-US" sz="2000" b="1" dirty="0"/>
              <a:t>97</a:t>
            </a:r>
            <a:r>
              <a:rPr lang="en-US" sz="2000" dirty="0"/>
              <a:t>, 052503 (2018)</a:t>
            </a:r>
            <a:r>
              <a:rPr lang="de-DE" sz="20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464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24" grpId="0"/>
      <p:bldP spid="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latex.codecogs.com/png.latex?%5Chuge%20%5Cdpi%7B120%7D%20%5Cvec%7B%5Clambda%7D%5C,=%5C,%28%5Cunderbrace%7B1,%5Cldots,1%7D_N,0,%5Cldots%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62" y="4765378"/>
            <a:ext cx="328612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latex.codecogs.com/png.latex?%5Chuge%20%5Cdpi%7B120%7D%20%5CRightarrow%5Cqquad%20%7C%5CPsi_N%5Crangle%20%5C,=%5C,%7C1,%5Cldots,N%5Cr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14" y="4880950"/>
            <a:ext cx="43053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1286140" y="5531719"/>
            <a:ext cx="148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stable</a:t>
            </a:r>
            <a:r>
              <a:rPr lang="de-CH" sz="2800" dirty="0"/>
              <a:t>:</a:t>
            </a:r>
          </a:p>
        </p:txBody>
      </p:sp>
      <p:pic>
        <p:nvPicPr>
          <p:cNvPr id="16" name="Picture 6" descr="http://latex.codecogs.com/png.latex?%5Chuge%20%5Cdpi%7B120%7D%20%5CRightarrow%5Cqquad%20%7C%5CPsi_N%5Crangle%20%5C,%5Capprox%5C,%7C1,%5Cldots,N%5Crang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41" y="6372847"/>
            <a:ext cx="43243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latex.codecogs.com/png.latex?%5Chuge%20%5Cdpi%7B120%7D%20%5Cvec%7B%5Clambda%7D%5C,%5Capprox%5C,%28%5Cunderbrace%7B1,%5Cldots,1%7D_N,0,%5Cldots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17" y="6325221"/>
            <a:ext cx="33051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hteck 27"/>
          <p:cNvSpPr/>
          <p:nvPr/>
        </p:nvSpPr>
        <p:spPr>
          <a:xfrm>
            <a:off x="3910069" y="1952388"/>
            <a:ext cx="2055647" cy="18180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3910069" y="1249464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>
            <a:off x="3693568" y="3770459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259" y="1189425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386" y="3958225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gelmäßiges Fünfeck 33"/>
          <p:cNvSpPr/>
          <p:nvPr/>
        </p:nvSpPr>
        <p:spPr>
          <a:xfrm rot="1657296">
            <a:off x="3776245" y="2083835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Textfeld 36"/>
          <p:cNvSpPr txBox="1"/>
          <p:nvPr/>
        </p:nvSpPr>
        <p:spPr>
          <a:xfrm>
            <a:off x="3498163" y="3788649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491381" y="1690778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5780818" y="3770459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40" name="Freihandform 39"/>
          <p:cNvSpPr/>
          <p:nvPr/>
        </p:nvSpPr>
        <p:spPr>
          <a:xfrm>
            <a:off x="3861176" y="1866567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3" name="Regelmäßiges Fünfeck 42"/>
          <p:cNvSpPr/>
          <p:nvPr/>
        </p:nvSpPr>
        <p:spPr>
          <a:xfrm rot="1657296">
            <a:off x="3776247" y="2083834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Textfeld 18"/>
          <p:cNvSpPr txBox="1"/>
          <p:nvPr/>
        </p:nvSpPr>
        <p:spPr>
          <a:xfrm>
            <a:off x="719832" y="228244"/>
            <a:ext cx="8707082" cy="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u="sng" kern="0" dirty="0" err="1">
                <a:solidFill>
                  <a:srgbClr val="FF0000"/>
                </a:solidFill>
                <a:ea typeface="Lucida Sans Unicode" pitchFamily="2"/>
                <a:cs typeface="Tahoma" pitchFamily="2"/>
              </a:rPr>
              <a:t>structual</a:t>
            </a:r>
            <a:r>
              <a:rPr lang="de-DE" sz="3600" u="sng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 </a:t>
            </a:r>
            <a:r>
              <a:rPr lang="de-DE" sz="3600" u="sng" kern="0" dirty="0" err="1">
                <a:solidFill>
                  <a:srgbClr val="FF0000"/>
                </a:solidFill>
                <a:ea typeface="Lucida Sans Unicode" pitchFamily="2"/>
                <a:cs typeface="Tahoma" pitchFamily="2"/>
              </a:rPr>
              <a:t>simplifications</a:t>
            </a:r>
            <a:r>
              <a:rPr lang="de-DE" sz="3600" u="sng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 </a:t>
            </a:r>
            <a:r>
              <a:rPr lang="de-DE" sz="3600" u="sng" kern="0" dirty="0" err="1">
                <a:solidFill>
                  <a:srgbClr val="FF0000"/>
                </a:solidFill>
                <a:ea typeface="Lucida Sans Unicode" pitchFamily="2"/>
                <a:cs typeface="Tahoma" pitchFamily="2"/>
              </a:rPr>
              <a:t>for</a:t>
            </a:r>
            <a:r>
              <a:rPr lang="de-DE" sz="3600" u="sng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 N-fermion </a:t>
            </a:r>
            <a:r>
              <a:rPr lang="de-DE" sz="3600" u="sng" kern="0" dirty="0" err="1">
                <a:solidFill>
                  <a:srgbClr val="FF0000"/>
                </a:solidFill>
                <a:ea typeface="Lucida Sans Unicode" pitchFamily="2"/>
                <a:cs typeface="Tahoma" pitchFamily="2"/>
              </a:rPr>
              <a:t>state</a:t>
            </a:r>
            <a:r>
              <a:rPr lang="de-DE" sz="3600" u="sng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        </a:t>
            </a:r>
            <a:endParaRPr lang="de-DE" sz="3600" b="0" i="0" u="sng" strike="noStrike" kern="1200" cap="none" spc="0" baseline="0" dirty="0">
              <a:solidFill>
                <a:srgbClr val="FF0000"/>
              </a:solidFill>
              <a:uFillTx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1817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45"/>
          <p:cNvSpPr txBox="1"/>
          <p:nvPr/>
        </p:nvSpPr>
        <p:spPr>
          <a:xfrm>
            <a:off x="1079872" y="210681"/>
            <a:ext cx="1883655" cy="71700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u="sng" kern="0" dirty="0">
                <a:ea typeface="Lucida Sans Unicode" pitchFamily="2"/>
                <a:cs typeface="Tahoma" pitchFamily="2"/>
              </a:rPr>
              <a:t>Outline</a:t>
            </a:r>
            <a:endParaRPr lang="de-DE" sz="4000" b="0" i="0" u="sng" strike="noStrike" kern="1200" cap="none" spc="0" baseline="0" dirty="0"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8" name="Textfeld 45"/>
          <p:cNvSpPr txBox="1"/>
          <p:nvPr/>
        </p:nvSpPr>
        <p:spPr>
          <a:xfrm>
            <a:off x="1417699" y="2231747"/>
            <a:ext cx="6984776" cy="529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Introduction of generalized Pauli constraints </a:t>
            </a:r>
            <a:endParaRPr lang="de-DE" sz="2800" b="0" i="0" strike="noStrike" kern="1200" cap="none" spc="0" baseline="0" dirty="0">
              <a:solidFill>
                <a:srgbClr val="0000FF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4025438" y="2983731"/>
            <a:ext cx="622870" cy="1772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45"/>
          <p:cNvSpPr txBox="1"/>
          <p:nvPr/>
        </p:nvSpPr>
        <p:spPr>
          <a:xfrm>
            <a:off x="4425522" y="2760945"/>
            <a:ext cx="3960440" cy="529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ea typeface="Lucida Sans Unicode" pitchFamily="2"/>
                <a:cs typeface="Tahoma" pitchFamily="2"/>
              </a:rPr>
              <a:t>study of concrete systems</a:t>
            </a:r>
            <a:endParaRPr lang="de-DE" sz="2800" b="0" i="0" strike="noStrike" kern="1200" cap="none" spc="0" baseline="0" dirty="0"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11" name="Textfeld 45"/>
          <p:cNvSpPr txBox="1"/>
          <p:nvPr/>
        </p:nvSpPr>
        <p:spPr>
          <a:xfrm>
            <a:off x="1375311" y="3373013"/>
            <a:ext cx="7559153" cy="529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GPCs relevant: (approx.) saturated/</a:t>
            </a:r>
            <a:r>
              <a:rPr lang="de-DE" sz="2800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(quasi)pinning</a:t>
            </a:r>
            <a:endParaRPr lang="de-DE" sz="2800" b="0" i="0" strike="noStrike" kern="1200" cap="none" spc="0" baseline="0" dirty="0">
              <a:solidFill>
                <a:srgbClr val="FF0000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12" name="Rechteck 10"/>
          <p:cNvSpPr/>
          <p:nvPr/>
        </p:nvSpPr>
        <p:spPr>
          <a:xfrm>
            <a:off x="1223888" y="2130437"/>
            <a:ext cx="7560840" cy="19014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5400000">
            <a:off x="4232504" y="4602931"/>
            <a:ext cx="632657" cy="4358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5400000">
            <a:off x="1597791" y="4570667"/>
            <a:ext cx="632657" cy="4358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5400000">
            <a:off x="7365046" y="4602930"/>
            <a:ext cx="632657" cy="4358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93563" y="5490268"/>
            <a:ext cx="2448272" cy="10801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9297" y="651776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30888" y="6532292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29" name="Textfeld 45"/>
          <p:cNvSpPr txBox="1"/>
          <p:nvPr/>
        </p:nvSpPr>
        <p:spPr>
          <a:xfrm>
            <a:off x="359904" y="5553907"/>
            <a:ext cx="2104143" cy="967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implications/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strike="noStrike" kern="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applications</a:t>
            </a:r>
            <a:endParaRPr lang="de-DE" sz="2800" b="0" i="0" strike="noStrike" kern="1200" cap="none" spc="0" baseline="0" dirty="0">
              <a:solidFill>
                <a:srgbClr val="0000FF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5393" y="5501130"/>
            <a:ext cx="3528392" cy="10801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32" name="Textfeld 45"/>
          <p:cNvSpPr txBox="1"/>
          <p:nvPr/>
        </p:nvSpPr>
        <p:spPr>
          <a:xfrm>
            <a:off x="6564567" y="5564769"/>
            <a:ext cx="3290043" cy="9675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exclusion principle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f</a:t>
            </a:r>
            <a:r>
              <a:rPr lang="de-DE" sz="2800" b="0" i="0" strike="noStrike" kern="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or hard-core bosons</a:t>
            </a:r>
            <a:endParaRPr lang="de-DE" sz="2800" b="0" i="0" strike="noStrike" kern="1200" cap="none" spc="0" baseline="0" dirty="0">
              <a:solidFill>
                <a:srgbClr val="0000FF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79823" y="5490268"/>
            <a:ext cx="3325557" cy="10801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21556" y="6581250"/>
            <a:ext cx="576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6" name="Textfeld 45"/>
          <p:cNvSpPr txBox="1"/>
          <p:nvPr/>
        </p:nvSpPr>
        <p:spPr>
          <a:xfrm>
            <a:off x="3332319" y="5955337"/>
            <a:ext cx="2997683" cy="529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kern="0" dirty="0">
                <a:solidFill>
                  <a:srgbClr val="FF0000"/>
                </a:solidFill>
                <a:ea typeface="Lucida Sans Unicode" pitchFamily="2"/>
                <a:cs typeface="Tahoma" pitchFamily="2"/>
              </a:rPr>
              <a:t>``exchange force‘‘</a:t>
            </a:r>
            <a:endParaRPr lang="de-DE" sz="2800" b="0" i="0" strike="noStrike" kern="1200" cap="none" spc="0" baseline="0" dirty="0">
              <a:solidFill>
                <a:srgbClr val="FF0000"/>
              </a:solidFill>
              <a:uFillTx/>
              <a:ea typeface="Lucida Sans Unicode" pitchFamily="2"/>
              <a:cs typeface="Tahoma" pitchFamily="2"/>
            </a:endParaRPr>
          </a:p>
        </p:txBody>
      </p:sp>
      <p:pic>
        <p:nvPicPr>
          <p:cNvPr id="5122" name="Picture 2" descr="https://latex.codecogs.com/png.latex?%5Cdpi%7B150%7D%20%5CLARGE%20%7B%5Ccolor%7BRed%7D%20%5CRightarrow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781" y="6143611"/>
            <a:ext cx="3714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feld 45"/>
          <p:cNvSpPr txBox="1"/>
          <p:nvPr/>
        </p:nvSpPr>
        <p:spPr>
          <a:xfrm>
            <a:off x="3845532" y="5501130"/>
            <a:ext cx="1736069" cy="52919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0" i="0" strike="noStrike" kern="1200" cap="none" spc="0" baseline="0" dirty="0">
                <a:solidFill>
                  <a:srgbClr val="0000FF"/>
                </a:solidFill>
                <a:uFillTx/>
                <a:ea typeface="Lucida Sans Unicode" pitchFamily="2"/>
                <a:cs typeface="Tahoma" pitchFamily="2"/>
              </a:rPr>
              <a:t>RDMFT</a:t>
            </a:r>
          </a:p>
        </p:txBody>
      </p:sp>
    </p:spTree>
    <p:extLst>
      <p:ext uri="{BB962C8B-B14F-4D97-AF65-F5344CB8AC3E}">
        <p14:creationId xmlns:p14="http://schemas.microsoft.com/office/powerpoint/2010/main" val="150552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  <p:bldP spid="18" grpId="0" animBg="1"/>
      <p:bldP spid="19" grpId="0" animBg="1"/>
      <p:bldP spid="20" grpId="0" animBg="1"/>
      <p:bldP spid="25" grpId="0" animBg="1"/>
      <p:bldP spid="27" grpId="0"/>
      <p:bldP spid="28" grpId="0"/>
      <p:bldP spid="29" grpId="0"/>
      <p:bldP spid="31" grpId="0" animBg="1"/>
      <p:bldP spid="32" grpId="0"/>
      <p:bldP spid="33" grpId="0" animBg="1"/>
      <p:bldP spid="35" grpId="0"/>
      <p:bldP spid="36" grpId="0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72879" y="967049"/>
            <a:ext cx="144000" cy="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36" name="Picture 12" descr="https://latex.codecogs.com/png.latex?%5Cdpi%7B150%7D%20%5CLARGE%20%5Cmbox%7BHubbard%20Star%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951" y="886649"/>
            <a:ext cx="22383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atex.codecogs.com/png.latex?%5Cdpi%7B150%7D%20%5CLARGE%20%7C%5CPsi_%7B%5Cmbox%7Bgs%7D%7D%5Crangle%20%3D%20%5Calpha_1%5C%2C%20h_0%5E%5Cdagger%5C%2C%20%7C%5CPsi_%7Bmax%7D%5E%7B%28N-1%29%7D%5Crangle_%7B%5C%21R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4" y="4203392"/>
            <a:ext cx="3886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atex.codecogs.com/png.latex?%5Cdpi%7B200%7D%20%5Clarge%20&amp;plus;%5C%2C%5C%2C%20%5Calpha_0%20%5C%2C%7C%5CPsi_%7Bmax%7D%5E%7B%28N%29%7D%5Crangle_%7B%5C%21R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85" y="4203392"/>
            <a:ext cx="2066925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atex.codecogs.com/png.latex?%5Cdpi%7B150%7D%20%5CLARGE%20%5Cmbox%7Bmeasure%7D%5C%2C%5C%2C%5Chat%7Bn%7D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09" y="5166614"/>
            <a:ext cx="18383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latex.codecogs.com/png.latex?%5Cdpi%7B150%7D%20%5CLARGE%20%5Cmbox%7BQuantum%20Zeno%20effect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009" y="5840488"/>
            <a:ext cx="3429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/>
          <p:cNvSpPr/>
          <p:nvPr/>
        </p:nvSpPr>
        <p:spPr>
          <a:xfrm>
            <a:off x="1336806" y="5247136"/>
            <a:ext cx="648072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rrow: Right 24"/>
          <p:cNvSpPr/>
          <p:nvPr/>
        </p:nvSpPr>
        <p:spPr>
          <a:xfrm>
            <a:off x="1336806" y="5887758"/>
            <a:ext cx="648072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183" y="467469"/>
            <a:ext cx="3326065" cy="3344682"/>
          </a:xfrm>
          <a:prstGeom prst="rect">
            <a:avLst/>
          </a:prstGeom>
        </p:spPr>
      </p:pic>
      <p:pic>
        <p:nvPicPr>
          <p:cNvPr id="6146" name="Picture 2" descr="https://latex.codecogs.com/png.latex?%5Cdpi%7B150%7D%20%5CLARGE%20%5Chat%7BH%7D%5C%2C%3D%5C%2C-t%5Csum_%7Bj%3D1%7D%5Ed%20%5Cbig%28h_0%5E%5Cdagger%20h_j%5C%2C&amp;plus;%5C%2Ch_j%5E%5Cdagger%20h_0%5Cbig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805" y="1620786"/>
            <a:ext cx="46386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atex.codecogs.com/png.latex?%5Cdpi%7B150%7D%20%5CLARGE%20%5Cmbox%7Bsimulates%20infinite-range%20hopping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727" y="3251064"/>
            <a:ext cx="52292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atex.codecogs.com/png.latex?%5Cdpi%7B150%7D%20%5CLARGE%20%5Cmbox%7Bexperimental%20realization%3F%21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6702328"/>
            <a:ext cx="41910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592041" y="6444133"/>
            <a:ext cx="4608512" cy="8620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5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1310105" y="1089289"/>
            <a:ext cx="2798953" cy="14824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1781466" y="4735243"/>
            <a:ext cx="2055647" cy="18180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1781466" y="4032319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1564965" y="6553314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56" y="3972280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498" y="6741081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gelmäßiges Fünfeck 10"/>
          <p:cNvSpPr/>
          <p:nvPr/>
        </p:nvSpPr>
        <p:spPr>
          <a:xfrm rot="1657296">
            <a:off x="1647642" y="4866690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1369560" y="6571504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62778" y="4473633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52215" y="6553314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713932" y="1779864"/>
            <a:ext cx="1" cy="36068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2599632" y="1782440"/>
            <a:ext cx="228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http://latex.codecogs.com/png.latex?%5Chuge%20%5Cdpi%7B150%7D%20%7C%5CPsi_N%5Cr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58" y="1157839"/>
            <a:ext cx="94297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Gerade Verbindung mit Pfeil 36"/>
          <p:cNvCxnSpPr/>
          <p:nvPr/>
        </p:nvCxnSpPr>
        <p:spPr>
          <a:xfrm>
            <a:off x="5843795" y="2001955"/>
            <a:ext cx="0" cy="818273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>
            <a:off x="5843795" y="4136485"/>
            <a:ext cx="0" cy="818273"/>
          </a:xfrm>
          <a:prstGeom prst="straightConnector1">
            <a:avLst/>
          </a:prstGeom>
          <a:ln w="444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6" name="Picture 22" descr="http://latex.codecogs.com/png.latex?%5Chuge%20%5Cdpi%7B100%7D%200%5Cleq%5Clambda_k%5Cleq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9" y="5992044"/>
            <a:ext cx="148590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latex.codecogs.com/png.latex?%5Cdpi%7B150%7D%20%5CLARGE%20%5Cmathcal%7BH%7D_N%5Cequiv%20%5Cwedge%5EN%5B%5Cmathcal%7BH%7D_1%5E%7B%28d%29%7D%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92" y="506444"/>
            <a:ext cx="2578079" cy="5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atex.codecogs.com/png.latex?%5Cdpi%7B150%7D%20%5CLARGE%20%5Cvec%7B%5Clambda%7D%5Cequiv%28%5Clambda_1%2C%5Cldots%2C%5Clambda_d%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392" y="5391865"/>
            <a:ext cx="26860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atex.codecogs.com/png.latex?%5Cdpi%7B150%7D%20%5CLARGE%20%5Cmbox%7Bnatural%20occupation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96" y="6219355"/>
            <a:ext cx="30670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atex.codecogs.com/png.latex?%5Cdpi%7B150%7D%20%5CLARGE%20%5Cmbox%7Bnumbers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41" y="6652037"/>
            <a:ext cx="1371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latex.codecogs.com/png.latex?%5Chuge%20%5Cdpi%7B150%7D%20%5Crho%5C,=%5C,%5Csmall%7B%5Cleft%28%20%5Cbegin%7Barray%7D%7Bccc%7Dn_1&amp;%5Cast&amp;%5Cast%5C%5C%5Cast&amp;n_2&amp;%5Cast%5C%5C%5Cast&amp;%5Cast&amp;n_3%5Cend%7Barray%7D%5Cright%29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927" y="3984025"/>
            <a:ext cx="27908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latex.codecogs.com/png.latex?%5Chuge%20%5Cdpi%7B150%7D%20=%5C,U%5C,%5Csmall%7B%5Cleft%28%20%5Cbegin%7Barray%7D%7Bccc%7D%5Clambda_1&amp;0&amp;0%5C%5C%200&amp;%5Clambda_2&amp;0%5C%5C0&amp;0&amp;%5Clambda_3%5Cend%7Barray%7D%5Cright%29%7D%5C,U%5E%7B%5Cdagger%7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964" y="3986998"/>
            <a:ext cx="347662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atex.codecogs.com/png.latex?%5Cdpi%7B150%7D%20%5CLARGE%20%5Crho_%7Bi%20j%7D%20%3D%20%5Clangle%20%5CPsi_N%7Cc_i%5E%5Cdagger%20%5C%2Cc_j%7C%5CPsi_N%5Crangl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895" y="2957470"/>
            <a:ext cx="3985693" cy="6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2520032" y="5868069"/>
            <a:ext cx="475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[R.E.Borland, K.Dennis, J. Phys. B, 5, 1972], </a:t>
            </a:r>
          </a:p>
          <a:p>
            <a:r>
              <a:rPr lang="de-CH" sz="2000" dirty="0"/>
              <a:t>[M.B.Ruskai, Phys. </a:t>
            </a:r>
            <a:r>
              <a:rPr lang="de-CH" sz="2000" dirty="0" err="1"/>
              <a:t>Rev</a:t>
            </a:r>
            <a:r>
              <a:rPr lang="de-CH" sz="2000" dirty="0"/>
              <a:t>. A, 40, 2007]</a:t>
            </a:r>
          </a:p>
        </p:txBody>
      </p:sp>
      <p:sp>
        <p:nvSpPr>
          <p:cNvPr id="11" name="Rechteck 10"/>
          <p:cNvSpPr/>
          <p:nvPr/>
        </p:nvSpPr>
        <p:spPr>
          <a:xfrm>
            <a:off x="2259581" y="1935339"/>
            <a:ext cx="4968552" cy="3456384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http://latex.codecogs.com/png.latex?%5Cdpi%7B150%7D%20%5CLARGE%20%5Clambda_1%5Cgeq%20%5Clambda_2%5Cgeq%5Cldots%5Cgeq%5Clambda_6%5Cgeq%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54" y="2133802"/>
            <a:ext cx="39528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atex.codecogs.com/png.latex?%5Cdpi%7B150%7D%20%5CLARGE%20%5Clambda_1%20&amp;plus;%20%5Clambda_2%20&amp;plus;%20...%20&amp;plus;%5Clambda_6%20%3D%2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28" y="2669995"/>
            <a:ext cx="359092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latex.codecogs.com/png.latex?%5Cdpi%7B150%7D%20%5CLARGE%20%5Clambda_1%20&amp;plus;%5Clambda_2%20&amp;plus;%5Clambda_4%5Cleq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712" y="3274072"/>
            <a:ext cx="280035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latex.codecogs.com/png.latex?%5Cdpi%7B150%7D%20%5CLARGE%20%5Clambda_1&amp;plus;%5Clambda_6%20%3D%2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87" y="3832065"/>
            <a:ext cx="1905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latex.codecogs.com/png.latex?%5Cdpi%7B150%7D%20%5CLARGE%20%5Clambda_2&amp;plus;%5Clambda_5%20%3D%2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87" y="4361810"/>
            <a:ext cx="1905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latex.codecogs.com/png.latex?%5Cdpi%7B150%7D%20%5CLARGE%20%5Clambda_3&amp;plus;%5Clambda_4%20%3D%2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49" y="4891555"/>
            <a:ext cx="19050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png.latex?%5Cdpi%7B150%7D%20%5CLARGE%20%5Cmbox%7Bexample%3A%20N%3D3%20%5C%26%20d%3D6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767" y="997505"/>
            <a:ext cx="360045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219767" y="1354932"/>
            <a:ext cx="14344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0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44" y="1532878"/>
            <a:ext cx="1744488" cy="2325984"/>
          </a:xfrm>
          <a:prstGeom prst="rect">
            <a:avLst/>
          </a:prstGeom>
        </p:spPr>
      </p:pic>
      <p:sp>
        <p:nvSpPr>
          <p:cNvPr id="18" name="Textfeld 24"/>
          <p:cNvSpPr txBox="1"/>
          <p:nvPr/>
        </p:nvSpPr>
        <p:spPr>
          <a:xfrm>
            <a:off x="1799952" y="2695870"/>
            <a:ext cx="628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[A.Klyachko, J. Phys. Conf. Ser. 36, 72, 2006]</a:t>
            </a:r>
          </a:p>
          <a:p>
            <a:r>
              <a:rPr lang="de-CH" sz="2000" dirty="0"/>
              <a:t>[M.Altunbulak, A.Klyachko, CMP 282, 287, 2008]</a:t>
            </a:r>
          </a:p>
        </p:txBody>
      </p:sp>
      <p:pic>
        <p:nvPicPr>
          <p:cNvPr id="3078" name="Picture 6" descr="https://latex.codecogs.com/png.latex?%5Cdpi%7B150%7D%20%5CLARGE%20%5Cmbox%7Bfinite%20family%20of%20generalized%20Pauli%20constraints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588" y="5245944"/>
            <a:ext cx="72009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863848" y="1375236"/>
            <a:ext cx="5038725" cy="3535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80" name="Picture 8" descr="https://latex.codecogs.com/png.latex?%5Cdpi%7B150%7D%20%5CLARGE%20D%28%5Cvec%7B%5Clambda%7D%29%3D%20%5Ckappa_0&amp;plus;%5Cvec%7B%5Ckappa%7D%5Ccdot%20%5Cvec%7B%5Clambda%7D%5Cgeq%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448" y="5858597"/>
            <a:ext cx="37147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10"/>
          <p:cNvSpPr/>
          <p:nvPr/>
        </p:nvSpPr>
        <p:spPr>
          <a:xfrm>
            <a:off x="1007864" y="4936960"/>
            <a:ext cx="8136904" cy="172819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https://latex.codecogs.com/png.latex?%5Cdpi%7B150%7D%20%5CLARGE%20%5Cmbox%7Bscientific%20breakthrough%20by%20A.Klyachko%7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792" y="2154472"/>
            <a:ext cx="62484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4692276" y="3748254"/>
            <a:ext cx="495521" cy="7200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s://latex.codecogs.com/png.latex?%5Cdpi%7B150%7D%20%5CLARGE%20%5Cmbox%7BIn%20general%20%28arbitrary%20N%20and%20d%29%3A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995909"/>
            <a:ext cx="50387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688384" y="4211885"/>
            <a:ext cx="2055647" cy="18180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37" name="Gerade Verbindung mit Pfeil 36"/>
          <p:cNvCxnSpPr/>
          <p:nvPr/>
        </p:nvCxnSpPr>
        <p:spPr>
          <a:xfrm flipV="1">
            <a:off x="5688384" y="3508961"/>
            <a:ext cx="0" cy="27087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5471883" y="6029956"/>
            <a:ext cx="290052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6" descr="http://latex.codecogs.com/png.latex?\LARGE%20\dpi{150}%20\lambda_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574" y="3448922"/>
            <a:ext cx="304800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http://latex.codecogs.com/png.latex?\LARGE%20\dpi{150}%20\lambda_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01" y="6217722"/>
            <a:ext cx="33337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gelmäßiges Fünfeck 40"/>
          <p:cNvSpPr/>
          <p:nvPr/>
        </p:nvSpPr>
        <p:spPr>
          <a:xfrm rot="1657296">
            <a:off x="5554560" y="4343332"/>
            <a:ext cx="1792926" cy="797394"/>
          </a:xfrm>
          <a:prstGeom prst="pentagon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42" name="Gerade Verbindung mit Pfeil 41"/>
          <p:cNvCxnSpPr/>
          <p:nvPr/>
        </p:nvCxnSpPr>
        <p:spPr>
          <a:xfrm flipH="1">
            <a:off x="6292748" y="3844636"/>
            <a:ext cx="821887" cy="46142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 flipH="1" flipV="1">
            <a:off x="6475622" y="4802345"/>
            <a:ext cx="1470776" cy="25545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276478" y="6048146"/>
            <a:ext cx="57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0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69696" y="3950275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559133" y="6029956"/>
            <a:ext cx="369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1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924408" y="830161"/>
            <a:ext cx="8586607" cy="6544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kern="0" dirty="0">
                <a:solidFill>
                  <a:srgbClr val="0000FF"/>
                </a:solidFill>
                <a:ea typeface="Lucida Sans Unicode" pitchFamily="2"/>
                <a:cs typeface="Tahoma" pitchFamily="2"/>
              </a:rPr>
              <a:t>What is the physical relevance of the  GPCs?</a:t>
            </a:r>
            <a:endParaRPr lang="de-DE" sz="3600" b="0" i="0" strike="noStrike" kern="1200" cap="none" spc="0" baseline="0" dirty="0">
              <a:solidFill>
                <a:srgbClr val="0000FF"/>
              </a:solidFill>
              <a:uFillTx/>
              <a:ea typeface="Lucida Sans Unicode" pitchFamily="2"/>
              <a:cs typeface="Tahoma" pitchFamily="2"/>
            </a:endParaRPr>
          </a:p>
        </p:txBody>
      </p:sp>
      <p:sp>
        <p:nvSpPr>
          <p:cNvPr id="49" name="Freihandform 48"/>
          <p:cNvSpPr/>
          <p:nvPr/>
        </p:nvSpPr>
        <p:spPr>
          <a:xfrm>
            <a:off x="5639491" y="4126064"/>
            <a:ext cx="179999" cy="17999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abs f3"/>
              <a:gd name="f9" fmla="abs f4"/>
              <a:gd name="f10" fmla="abs f5"/>
              <a:gd name="f11" fmla="+- 2700000 f1 0"/>
              <a:gd name="f12" fmla="?: f8 f3 1"/>
              <a:gd name="f13" fmla="?: f9 f4 1"/>
              <a:gd name="f14" fmla="?: f10 f5 1"/>
              <a:gd name="f15" fmla="+- f11 0 f1"/>
              <a:gd name="f16" fmla="*/ f12 1 21600"/>
              <a:gd name="f17" fmla="*/ f13 1 21600"/>
              <a:gd name="f18" fmla="*/ 21600 f12 1"/>
              <a:gd name="f19" fmla="*/ 21600 f13 1"/>
              <a:gd name="f20" fmla="+- f15 f1 0"/>
              <a:gd name="f21" fmla="min f17 f16"/>
              <a:gd name="f22" fmla="*/ f18 1 f14"/>
              <a:gd name="f23" fmla="*/ f19 1 f14"/>
              <a:gd name="f24" fmla="*/ f20 f7 1"/>
              <a:gd name="f25" fmla="val f22"/>
              <a:gd name="f26" fmla="val f23"/>
              <a:gd name="f27" fmla="*/ f24 1 f0"/>
              <a:gd name="f28" fmla="*/ f6 f21 1"/>
              <a:gd name="f29" fmla="+- f26 0 f6"/>
              <a:gd name="f30" fmla="+- f25 0 f6"/>
              <a:gd name="f31" fmla="+- 0 0 f27"/>
              <a:gd name="f32" fmla="*/ f29 1 2"/>
              <a:gd name="f33" fmla="*/ f30 1 2"/>
              <a:gd name="f34" fmla="+- 0 0 f31"/>
              <a:gd name="f35" fmla="+- f6 f32 0"/>
              <a:gd name="f36" fmla="+- f6 f33 0"/>
              <a:gd name="f37" fmla="*/ f34 f0 1"/>
              <a:gd name="f38" fmla="*/ f33 f21 1"/>
              <a:gd name="f39" fmla="*/ f32 f21 1"/>
              <a:gd name="f40" fmla="*/ f37 1 f7"/>
              <a:gd name="f41" fmla="*/ f35 f21 1"/>
              <a:gd name="f42" fmla="+- f40 0 f1"/>
              <a:gd name="f43" fmla="cos 1 f42"/>
              <a:gd name="f44" fmla="sin 1 f42"/>
              <a:gd name="f45" fmla="+- 0 0 f43"/>
              <a:gd name="f46" fmla="+- 0 0 f44"/>
              <a:gd name="f47" fmla="+- 0 0 f45"/>
              <a:gd name="f48" fmla="+- 0 0 f46"/>
              <a:gd name="f49" fmla="val f47"/>
              <a:gd name="f50" fmla="val f48"/>
              <a:gd name="f51" fmla="*/ f49 f33 1"/>
              <a:gd name="f52" fmla="*/ f50 f32 1"/>
              <a:gd name="f53" fmla="+- f36 0 f51"/>
              <a:gd name="f54" fmla="+- f36 f51 0"/>
              <a:gd name="f55" fmla="+- f35 0 f52"/>
              <a:gd name="f56" fmla="+- f35 f52 0"/>
              <a:gd name="f57" fmla="*/ f53 f21 1"/>
              <a:gd name="f58" fmla="*/ f55 f21 1"/>
              <a:gd name="f59" fmla="*/ f54 f21 1"/>
              <a:gd name="f60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58" r="f59" b="f60"/>
            <a:pathLst>
              <a:path>
                <a:moveTo>
                  <a:pt x="f28" y="f41"/>
                </a:moveTo>
                <a:arcTo wR="f38" hR="f39" stAng="f0" swAng="f1"/>
                <a:arcTo wR="f38" hR="f39" stAng="f2" swAng="f1"/>
                <a:arcTo wR="f38" hR="f39" stAng="f6" swAng="f1"/>
                <a:arcTo wR="f38" hR="f39" stAng="f1" swAng="f1"/>
                <a:close/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vert="horz" wrap="square" lIns="90004" tIns="44997" rIns="90004" bIns="44997" anchor="ctr" anchorCtr="1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 flipV="1">
            <a:off x="3076742" y="4286069"/>
            <a:ext cx="2516427" cy="93946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http://latex.codecogs.com/png.latex?%5Cdpi%7B150%7D%20%5CLARGE%20%5Cvec%7B%5Clambda%7D_%7BHF%7D%5Cequiv%28%5Cunderbrace%7B1%2C%5Cldots%2C1%7D_N%2C0%2C%5Cldots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058" y="5225534"/>
            <a:ext cx="37909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atex.codecogs.com/png.latex?%5Cdpi%7B150%7D%20%5CLARGE%20%5Cmbox%7Bhere%20%3F%7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701" y="4904892"/>
            <a:ext cx="9620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atex.codecogs.com/png.latex?%5Cdpi%7B150%7D%20%5CLARGE%20%5Cmbox%7Bor%20here%20%3F%7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27" y="3220068"/>
            <a:ext cx="14192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atex.codecogs.com/png.latex?%5Cdpi%7B150%7D%20%5CLARGE%20%5Cmbox%7B%28%7B%5Ccolor%7BRed%7D%20pinning%7D%29%7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02" y="3614545"/>
            <a:ext cx="14668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latex.codecogs.com/png.latex?%5Cdpi%7B150%7D%20%5CLARGE%20%5Cmbox%7BPosition%20of%20relevant%20states%7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42" y="2389044"/>
            <a:ext cx="41910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atex.codecogs.com/png.latex?%5Cdpi%7B150%7D%20%5CLARGE%20%5Cmbox%7B%28e.g.%2C%20ground%20states%29%3F%7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85" y="2382752"/>
            <a:ext cx="340995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hteck 10"/>
          <p:cNvSpPr/>
          <p:nvPr/>
        </p:nvSpPr>
        <p:spPr>
          <a:xfrm>
            <a:off x="874951" y="755502"/>
            <a:ext cx="8534182" cy="82912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  <p:pic>
        <p:nvPicPr>
          <p:cNvPr id="2060" name="Picture 12" descr="https://latex.codecogs.com/png.latex?%5Cdpi%7B150%7D%20%5CLARGE%20%5Cmbox%7BLet%27s%20elaborate%20on%20this%20fundamental%20question%7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6928381"/>
            <a:ext cx="7305675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1" grpId="0" animBg="1"/>
      <p:bldP spid="5" grpId="0"/>
      <p:bldP spid="6" grpId="0"/>
      <p:bldP spid="48" grpId="0"/>
      <p:bldP spid="49" grpId="0" animBg="1"/>
    </p:bld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859</Words>
  <Application>Microsoft Office PowerPoint</Application>
  <PresentationFormat>Custom</PresentationFormat>
  <Paragraphs>150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Lucida Sans Unicode</vt:lpstr>
      <vt:lpstr>Monotype Corsiva</vt:lpstr>
      <vt:lpstr>StarSymbol</vt:lpstr>
      <vt:lpstr>Tahoma</vt:lpstr>
      <vt:lpstr>Times New Roman</vt:lpstr>
      <vt:lpstr>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Schilling</dc:creator>
  <cp:lastModifiedBy>Christian Schilling</cp:lastModifiedBy>
  <cp:revision>1106</cp:revision>
  <dcterms:created xsi:type="dcterms:W3CDTF">2012-01-24T00:14:43Z</dcterms:created>
  <dcterms:modified xsi:type="dcterms:W3CDTF">2019-06-03T09:20:01Z</dcterms:modified>
</cp:coreProperties>
</file>