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438" r:id="rId2"/>
    <p:sldId id="434" r:id="rId3"/>
    <p:sldId id="594" r:id="rId4"/>
    <p:sldId id="595" r:id="rId5"/>
    <p:sldId id="596" r:id="rId6"/>
    <p:sldId id="604" r:id="rId7"/>
    <p:sldId id="597" r:id="rId8"/>
    <p:sldId id="601" r:id="rId9"/>
    <p:sldId id="539" r:id="rId10"/>
    <p:sldId id="605" r:id="rId11"/>
    <p:sldId id="603" r:id="rId12"/>
    <p:sldId id="599" r:id="rId13"/>
    <p:sldId id="593" r:id="rId14"/>
    <p:sldId id="600" r:id="rId15"/>
    <p:sldId id="614" r:id="rId16"/>
    <p:sldId id="622" r:id="rId17"/>
    <p:sldId id="615" r:id="rId18"/>
    <p:sldId id="620" r:id="rId19"/>
    <p:sldId id="624" r:id="rId20"/>
    <p:sldId id="625" r:id="rId21"/>
    <p:sldId id="623" r:id="rId22"/>
    <p:sldId id="609" r:id="rId23"/>
    <p:sldId id="626" r:id="rId24"/>
    <p:sldId id="627" r:id="rId25"/>
    <p:sldId id="610" r:id="rId26"/>
    <p:sldId id="621" r:id="rId27"/>
    <p:sldId id="619" r:id="rId28"/>
    <p:sldId id="628" r:id="rId29"/>
    <p:sldId id="630" r:id="rId30"/>
    <p:sldId id="631" r:id="rId31"/>
    <p:sldId id="629" r:id="rId32"/>
    <p:sldId id="633" r:id="rId33"/>
    <p:sldId id="632" r:id="rId34"/>
    <p:sldId id="635" r:id="rId35"/>
    <p:sldId id="611" r:id="rId36"/>
    <p:sldId id="634" r:id="rId37"/>
    <p:sldId id="638" r:id="rId38"/>
    <p:sldId id="639" r:id="rId39"/>
    <p:sldId id="636" r:id="rId40"/>
    <p:sldId id="612" r:id="rId41"/>
    <p:sldId id="618" r:id="rId42"/>
    <p:sldId id="640" r:id="rId43"/>
    <p:sldId id="641" r:id="rId44"/>
    <p:sldId id="643" r:id="rId45"/>
    <p:sldId id="644" r:id="rId46"/>
    <p:sldId id="613" r:id="rId47"/>
    <p:sldId id="617" r:id="rId48"/>
    <p:sldId id="647" r:id="rId49"/>
    <p:sldId id="645" r:id="rId50"/>
    <p:sldId id="646" r:id="rId51"/>
    <p:sldId id="649" r:id="rId52"/>
    <p:sldId id="648" r:id="rId53"/>
    <p:sldId id="650" r:id="rId54"/>
    <p:sldId id="651" r:id="rId55"/>
  </p:sldIdLst>
  <p:sldSz cx="13439775" cy="7559675"/>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42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000"/>
    <a:srgbClr val="1AF70F"/>
    <a:srgbClr val="008000"/>
    <a:srgbClr val="F9C7A5"/>
    <a:srgbClr val="8D9EE5"/>
    <a:srgbClr val="F07B10"/>
    <a:srgbClr val="7979FF"/>
    <a:srgbClr val="FF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autoAdjust="0"/>
    <p:restoredTop sz="86402" autoAdjust="0"/>
  </p:normalViewPr>
  <p:slideViewPr>
    <p:cSldViewPr>
      <p:cViewPr varScale="1">
        <p:scale>
          <a:sx n="54" d="100"/>
          <a:sy n="54" d="100"/>
        </p:scale>
        <p:origin x="84" y="148"/>
      </p:cViewPr>
      <p:guideLst>
        <p:guide orient="horz" pos="2381"/>
        <p:guide pos="4233"/>
      </p:guideLst>
    </p:cSldViewPr>
  </p:slideViewPr>
  <p:outlineViewPr>
    <p:cViewPr>
      <p:scale>
        <a:sx n="33" d="100"/>
        <a:sy n="33" d="100"/>
      </p:scale>
      <p:origin x="0" y="-16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0"/>
            <a:ext cx="3280684" cy="534238"/>
          </a:xfrm>
          <a:prstGeom prst="rect">
            <a:avLst/>
          </a:prstGeom>
          <a:noFill/>
          <a:ln>
            <a:noFill/>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Lucida Sans Unicode" pitchFamily="2"/>
              <a:cs typeface="Tahoma" pitchFamily="2"/>
            </a:endParaRPr>
          </a:p>
        </p:txBody>
      </p:sp>
      <p:sp>
        <p:nvSpPr>
          <p:cNvPr id="3" name="Datumsplatzhalter 2"/>
          <p:cNvSpPr txBox="1">
            <a:spLocks noGrp="1"/>
          </p:cNvSpPr>
          <p:nvPr>
            <p:ph type="dt" sz="quarter" idx="1"/>
          </p:nvPr>
        </p:nvSpPr>
        <p:spPr>
          <a:xfrm>
            <a:off x="4278962" y="0"/>
            <a:ext cx="3280684" cy="534238"/>
          </a:xfrm>
          <a:prstGeom prst="rect">
            <a:avLst/>
          </a:prstGeom>
          <a:noFill/>
          <a:ln>
            <a:noFill/>
          </a:ln>
        </p:spPr>
        <p:txBody>
          <a:bodyPr vert="horz" wrap="squar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Lucida Sans Unicode" pitchFamily="2"/>
              <a:cs typeface="Tahoma" pitchFamily="2"/>
            </a:endParaRPr>
          </a:p>
        </p:txBody>
      </p:sp>
      <p:sp>
        <p:nvSpPr>
          <p:cNvPr id="4" name="Fußzeilenplatzhalter 3"/>
          <p:cNvSpPr txBox="1">
            <a:spLocks noGrp="1"/>
          </p:cNvSpPr>
          <p:nvPr>
            <p:ph type="ftr" sz="quarter" idx="2"/>
          </p:nvPr>
        </p:nvSpPr>
        <p:spPr>
          <a:xfrm>
            <a:off x="0" y="10157402"/>
            <a:ext cx="3280684" cy="534238"/>
          </a:xfrm>
          <a:prstGeom prst="rect">
            <a:avLst/>
          </a:prstGeom>
          <a:noFill/>
          <a:ln>
            <a:noFill/>
          </a:ln>
        </p:spPr>
        <p:txBody>
          <a:bodyPr vert="horz" wrap="squar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Lucida Sans Unicode" pitchFamily="2"/>
              <a:cs typeface="Tahoma" pitchFamily="2"/>
            </a:endParaRPr>
          </a:p>
        </p:txBody>
      </p:sp>
      <p:sp>
        <p:nvSpPr>
          <p:cNvPr id="5" name="Foliennummernplatzhalter 4"/>
          <p:cNvSpPr txBox="1">
            <a:spLocks noGrp="1"/>
          </p:cNvSpPr>
          <p:nvPr>
            <p:ph type="sldNum" sz="quarter" idx="3"/>
          </p:nvPr>
        </p:nvSpPr>
        <p:spPr>
          <a:xfrm>
            <a:off x="4278962" y="10157402"/>
            <a:ext cx="3280684" cy="534238"/>
          </a:xfrm>
          <a:prstGeom prst="rect">
            <a:avLst/>
          </a:prstGeom>
          <a:noFill/>
          <a:ln>
            <a:noFill/>
          </a:ln>
        </p:spPr>
        <p:txBody>
          <a:bodyPr vert="horz" wrap="squar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0BA5809C-1117-45FD-B81F-AE9B701E8D44}" type="slidenum">
              <a:t>‹#›</a:t>
            </a:fld>
            <a:endParaRPr lang="de-DE" sz="1400" b="0" i="0" u="none" strike="noStrike" kern="1200" cap="none" spc="0" baseline="0">
              <a:solidFill>
                <a:srgbClr val="000000"/>
              </a:solidFill>
              <a:uFillTx/>
              <a:latin typeface="Arial" pitchFamily="18"/>
              <a:ea typeface="Lucida Sans Unicode" pitchFamily="2"/>
              <a:cs typeface="Tahoma" pitchFamily="2"/>
            </a:endParaRPr>
          </a:p>
        </p:txBody>
      </p:sp>
    </p:spTree>
    <p:extLst>
      <p:ext uri="{BB962C8B-B14F-4D97-AF65-F5344CB8AC3E}">
        <p14:creationId xmlns:p14="http://schemas.microsoft.com/office/powerpoint/2010/main" val="3286082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bildplatzhalter 1"/>
          <p:cNvSpPr>
            <a:spLocks noGrp="1" noRot="1" noChangeAspect="1"/>
          </p:cNvSpPr>
          <p:nvPr>
            <p:ph type="sldImg" idx="2"/>
          </p:nvPr>
        </p:nvSpPr>
        <p:spPr>
          <a:xfrm>
            <a:off x="215900" y="812800"/>
            <a:ext cx="7126288" cy="4008438"/>
          </a:xfrm>
          <a:prstGeom prst="rect">
            <a:avLst/>
          </a:prstGeom>
          <a:noFill/>
          <a:ln>
            <a:noFill/>
            <a:prstDash val="solid"/>
          </a:ln>
        </p:spPr>
      </p:sp>
      <p:sp>
        <p:nvSpPr>
          <p:cNvPr id="3" name="Notizenplatzhalter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de-DE"/>
          </a:p>
        </p:txBody>
      </p:sp>
      <p:sp>
        <p:nvSpPr>
          <p:cNvPr id="4" name="Kopfzeilenplatzhalter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5" name="Datumsplatzhalter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6" name="Fußzeilenplatzhalter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7" name="Foliennummernplatzhalter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2B74E73D-5BCF-4B98-93D9-8BAC3ACCE29A}" type="slidenum">
              <a:t>‹#›</a:t>
            </a:fld>
            <a:endParaRPr lang="de-DE"/>
          </a:p>
        </p:txBody>
      </p:sp>
    </p:spTree>
    <p:extLst>
      <p:ext uri="{BB962C8B-B14F-4D97-AF65-F5344CB8AC3E}">
        <p14:creationId xmlns:p14="http://schemas.microsoft.com/office/powerpoint/2010/main" val="2826790950"/>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de-DE" sz="2000" b="0" i="0" u="none" strike="noStrike" kern="1200" cap="none" spc="0" baseline="0">
        <a:solidFill>
          <a:srgbClr val="000000"/>
        </a:solidFill>
        <a:uFillTx/>
        <a:latin typeface="Arial"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5900" y="812800"/>
            <a:ext cx="7126288" cy="4008438"/>
          </a:xfrm>
        </p:spPr>
      </p:sp>
      <p:sp>
        <p:nvSpPr>
          <p:cNvPr id="3" name="Notizenplatzhalter 2"/>
          <p:cNvSpPr txBox="1">
            <a:spLocks noGrp="1"/>
          </p:cNvSpPr>
          <p:nvPr>
            <p:ph type="body" sz="quarter" idx="1"/>
          </p:nvPr>
        </p:nvSpPr>
        <p:spPr/>
        <p:txBody>
          <a:bodyPr/>
          <a:lstStyle/>
          <a:p>
            <a:endParaRPr lang="de-CH" dirty="0"/>
          </a:p>
        </p:txBody>
      </p:sp>
      <p:sp>
        <p:nvSpPr>
          <p:cNvPr id="4" name="Foliennummernplatzhalter 3"/>
          <p:cNvSpPr txBox="1"/>
          <p:nvPr/>
        </p:nvSpPr>
        <p:spPr>
          <a:xfrm>
            <a:off x="4278962" y="10157402"/>
            <a:ext cx="3280684" cy="534238"/>
          </a:xfrm>
          <a:prstGeom prst="rect">
            <a:avLst/>
          </a:prstGeom>
          <a:noFill/>
          <a:ln>
            <a:noFill/>
          </a:ln>
        </p:spPr>
        <p:txBody>
          <a:bodyPr vert="horz" wrap="square" lIns="0" tIns="0" rIns="0" bIns="0" anchor="b" anchorCtr="0" compatLnSpc="1"/>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84D2162-0B29-4ADE-AC05-7440C351DF9A}" type="slidenum">
              <a:t>1</a:t>
            </a:fld>
            <a:endParaRPr lang="de-DE" sz="1400" b="0" i="0" u="none" strike="noStrike" kern="1200" cap="none" spc="0" baseline="0">
              <a:solidFill>
                <a:srgbClr val="000000"/>
              </a:solidFill>
              <a:uFillTx/>
              <a:latin typeface="Times New Roman" pitchFamily="18"/>
              <a:ea typeface="Lucida Sans Unicode" pitchFamily="2"/>
              <a:cs typeface="Tahoma" pitchFamily="2"/>
            </a:endParaRPr>
          </a:p>
        </p:txBody>
      </p:sp>
    </p:spTree>
    <p:extLst>
      <p:ext uri="{BB962C8B-B14F-4D97-AF65-F5344CB8AC3E}">
        <p14:creationId xmlns:p14="http://schemas.microsoft.com/office/powerpoint/2010/main" val="313877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 y="812800"/>
            <a:ext cx="7126288"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lvl="0"/>
            <a:fld id="{2B74E73D-5BCF-4B98-93D9-8BAC3ACCE29A}" type="slidenum">
              <a:rPr lang="en-GB" smtClean="0"/>
              <a:t>2</a:t>
            </a:fld>
            <a:endParaRPr lang="en-GB"/>
          </a:p>
        </p:txBody>
      </p:sp>
    </p:spTree>
    <p:extLst>
      <p:ext uri="{BB962C8B-B14F-4D97-AF65-F5344CB8AC3E}">
        <p14:creationId xmlns:p14="http://schemas.microsoft.com/office/powerpoint/2010/main" val="224483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2B74E73D-5BCF-4B98-93D9-8BAC3ACCE29A}" type="slidenum">
              <a:rPr lang="en-GB" smtClean="0"/>
              <a:t>3</a:t>
            </a:fld>
            <a:endParaRPr lang="en-GB"/>
          </a:p>
        </p:txBody>
      </p:sp>
    </p:spTree>
    <p:extLst>
      <p:ext uri="{BB962C8B-B14F-4D97-AF65-F5344CB8AC3E}">
        <p14:creationId xmlns:p14="http://schemas.microsoft.com/office/powerpoint/2010/main" val="4101579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lvl="0"/>
            <a:fld id="{2B74E73D-5BCF-4B98-93D9-8BAC3ACCE29A}" type="slidenum">
              <a:rPr lang="en-GB" smtClean="0"/>
              <a:t>33</a:t>
            </a:fld>
            <a:endParaRPr lang="en-GB"/>
          </a:p>
        </p:txBody>
      </p:sp>
    </p:spTree>
    <p:extLst>
      <p:ext uri="{BB962C8B-B14F-4D97-AF65-F5344CB8AC3E}">
        <p14:creationId xmlns:p14="http://schemas.microsoft.com/office/powerpoint/2010/main" val="2977642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1007457" y="2347914"/>
            <a:ext cx="11424870" cy="1620838"/>
          </a:xfrm>
        </p:spPr>
        <p:txBody>
          <a:bodyPr/>
          <a:lstStyle>
            <a:lvl1pPr>
              <a:defRPr/>
            </a:lvl1pPr>
          </a:lstStyle>
          <a:p>
            <a:pPr lvl="0"/>
            <a:r>
              <a:rPr lang="de-DE"/>
              <a:t>Titelmasterformat durch Klicken bearbeiten</a:t>
            </a:r>
            <a:endParaRPr lang="de-CH"/>
          </a:p>
        </p:txBody>
      </p:sp>
      <p:sp>
        <p:nvSpPr>
          <p:cNvPr id="3" name="Untertitel 2"/>
          <p:cNvSpPr txBox="1">
            <a:spLocks noGrp="1"/>
          </p:cNvSpPr>
          <p:nvPr>
            <p:ph type="subTitle" idx="1"/>
          </p:nvPr>
        </p:nvSpPr>
        <p:spPr>
          <a:xfrm>
            <a:off x="2017020" y="4283077"/>
            <a:ext cx="9407837" cy="1931990"/>
          </a:xfrm>
        </p:spPr>
        <p:txBody>
          <a:bodyPr anchorCtr="1"/>
          <a:lstStyle>
            <a:lvl1pPr marL="0" indent="0" algn="ctr">
              <a:buNone/>
              <a:defRPr>
                <a:solidFill>
                  <a:srgbClr val="898989"/>
                </a:solidFill>
              </a:defRPr>
            </a:lvl1pPr>
          </a:lstStyle>
          <a:p>
            <a:pPr lvl="0"/>
            <a:r>
              <a:rPr lang="de-DE"/>
              <a:t>Formatvorlage des Untertitelmasters durch Klicken bearbeiten</a:t>
            </a:r>
            <a:endParaRPr lang="de-CH"/>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E4788FF2-111B-4F7F-8CD0-56D60E7800A8}" type="slidenum">
              <a:t>‹#›</a:t>
            </a:fld>
            <a:endParaRPr lang="de-DE"/>
          </a:p>
        </p:txBody>
      </p:sp>
    </p:spTree>
    <p:extLst>
      <p:ext uri="{BB962C8B-B14F-4D97-AF65-F5344CB8AC3E}">
        <p14:creationId xmlns:p14="http://schemas.microsoft.com/office/powerpoint/2010/main" val="128063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2635046" y="5291142"/>
            <a:ext cx="8063860" cy="625477"/>
          </a:xfrm>
        </p:spPr>
        <p:txBody>
          <a:bodyPr anchor="b" anchorCtr="0"/>
          <a:lstStyle>
            <a:lvl1pPr algn="l">
              <a:defRPr sz="2000" b="1"/>
            </a:lvl1pPr>
          </a:lstStyle>
          <a:p>
            <a:pPr lvl="0"/>
            <a:r>
              <a:rPr lang="de-DE"/>
              <a:t>Titelmasterformat durch Klicken bearbeiten</a:t>
            </a:r>
            <a:endParaRPr lang="de-CH"/>
          </a:p>
        </p:txBody>
      </p:sp>
      <p:sp>
        <p:nvSpPr>
          <p:cNvPr id="3" name="Bildplatzhalter 2"/>
          <p:cNvSpPr txBox="1">
            <a:spLocks noGrp="1"/>
          </p:cNvSpPr>
          <p:nvPr>
            <p:ph type="pic" idx="1"/>
          </p:nvPr>
        </p:nvSpPr>
        <p:spPr>
          <a:xfrm>
            <a:off x="2635046" y="674693"/>
            <a:ext cx="8063860" cy="4537079"/>
          </a:xfrm>
        </p:spPr>
        <p:txBody>
          <a:bodyPr/>
          <a:lstStyle>
            <a:lvl1pPr marL="0" indent="0">
              <a:buNone/>
              <a:defRPr lang="de-CH"/>
            </a:lvl1pPr>
          </a:lstStyle>
          <a:p>
            <a:pPr lvl="0"/>
            <a:endParaRPr lang="de-CH"/>
          </a:p>
        </p:txBody>
      </p:sp>
      <p:sp>
        <p:nvSpPr>
          <p:cNvPr id="4" name="Textplatzhalter 3"/>
          <p:cNvSpPr txBox="1">
            <a:spLocks noGrp="1"/>
          </p:cNvSpPr>
          <p:nvPr>
            <p:ph type="body" idx="2"/>
          </p:nvPr>
        </p:nvSpPr>
        <p:spPr>
          <a:xfrm>
            <a:off x="2635046" y="5916616"/>
            <a:ext cx="8063860" cy="887416"/>
          </a:xfrm>
        </p:spPr>
        <p:txBody>
          <a:bodyPr/>
          <a:lstStyle>
            <a:lvl1pPr marL="0" indent="0">
              <a:buNone/>
              <a:defRPr sz="140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373B43F1-FEEC-44B0-A9A9-FA00EC1AB654}" type="slidenum">
              <a:t>‹#›</a:t>
            </a:fld>
            <a:endParaRPr lang="de-DE"/>
          </a:p>
        </p:txBody>
      </p:sp>
    </p:spTree>
    <p:extLst>
      <p:ext uri="{BB962C8B-B14F-4D97-AF65-F5344CB8AC3E}">
        <p14:creationId xmlns:p14="http://schemas.microsoft.com/office/powerpoint/2010/main" val="19652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endParaRPr lang="de-CH"/>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791DB3DB-CA75-47BA-B21E-8897A5A0B0EB}" type="slidenum">
              <a:t>‹#›</a:t>
            </a:fld>
            <a:endParaRPr lang="de-DE"/>
          </a:p>
        </p:txBody>
      </p:sp>
    </p:spTree>
    <p:extLst>
      <p:ext uri="{BB962C8B-B14F-4D97-AF65-F5344CB8AC3E}">
        <p14:creationId xmlns:p14="http://schemas.microsoft.com/office/powerpoint/2010/main" val="1466821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9744373" y="301623"/>
            <a:ext cx="3022366" cy="6456358"/>
          </a:xfrm>
        </p:spPr>
        <p:txBody>
          <a:bodyPr vert="eaVert"/>
          <a:lstStyle>
            <a:lvl1pPr>
              <a:defRPr/>
            </a:lvl1pPr>
          </a:lstStyle>
          <a:p>
            <a:pPr lvl="0"/>
            <a:r>
              <a:rPr lang="de-DE"/>
              <a:t>Titelmasterformat durch Klicken bearbeiten</a:t>
            </a:r>
            <a:endParaRPr lang="de-CH"/>
          </a:p>
        </p:txBody>
      </p:sp>
      <p:sp>
        <p:nvSpPr>
          <p:cNvPr id="3" name="Vertikaler Textplatzhalter 2"/>
          <p:cNvSpPr txBox="1">
            <a:spLocks noGrp="1"/>
          </p:cNvSpPr>
          <p:nvPr>
            <p:ph type="body" orient="vert" idx="1"/>
          </p:nvPr>
        </p:nvSpPr>
        <p:spPr>
          <a:xfrm>
            <a:off x="670934" y="301623"/>
            <a:ext cx="8870248" cy="6456358"/>
          </a:xfrm>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25845F67-9241-4307-AE60-BF8B52BFF743}" type="slidenum">
              <a:t>‹#›</a:t>
            </a:fld>
            <a:endParaRPr lang="de-DE"/>
          </a:p>
        </p:txBody>
      </p:sp>
    </p:spTree>
    <p:extLst>
      <p:ext uri="{BB962C8B-B14F-4D97-AF65-F5344CB8AC3E}">
        <p14:creationId xmlns:p14="http://schemas.microsoft.com/office/powerpoint/2010/main" val="928872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endParaRPr lang="de-CH"/>
          </a:p>
        </p:txBody>
      </p:sp>
      <p:sp>
        <p:nvSpPr>
          <p:cNvPr id="3" name="Inhaltsplatzhalter 2"/>
          <p:cNvSpPr txBox="1">
            <a:spLocks noGrp="1"/>
          </p:cNvSpPr>
          <p:nvPr>
            <p:ph idx="1"/>
          </p:nvPr>
        </p:nvSpPr>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sz="2000"/>
            </a:lvl1pPr>
          </a:lstStyle>
          <a:p>
            <a:fld id="{179EEDD1-DF31-41F6-84E4-0BDF1C36C209}" type="slidenum">
              <a:rPr lang="en-GB" smtClean="0"/>
              <a:pPr/>
              <a:t>‹#›</a:t>
            </a:fld>
            <a:endParaRPr lang="en-GB" dirty="0"/>
          </a:p>
        </p:txBody>
      </p:sp>
    </p:spTree>
    <p:extLst>
      <p:ext uri="{BB962C8B-B14F-4D97-AF65-F5344CB8AC3E}">
        <p14:creationId xmlns:p14="http://schemas.microsoft.com/office/powerpoint/2010/main" val="52174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p:cNvSpPr txBox="1">
            <a:spLocks noGrp="1"/>
          </p:cNvSpPr>
          <p:nvPr>
            <p:ph type="title"/>
          </p:nvPr>
        </p:nvSpPr>
        <p:spPr>
          <a:xfrm>
            <a:off x="1062488" y="4857752"/>
            <a:ext cx="11422747" cy="1501773"/>
          </a:xfrm>
        </p:spPr>
        <p:txBody>
          <a:bodyPr anchor="t" anchorCtr="0"/>
          <a:lstStyle>
            <a:lvl1pPr algn="l">
              <a:defRPr sz="4000" b="1" cap="all"/>
            </a:lvl1pPr>
          </a:lstStyle>
          <a:p>
            <a:pPr lvl="0"/>
            <a:r>
              <a:rPr lang="de-DE"/>
              <a:t>Titelmasterformat durch Klicken bearbeiten</a:t>
            </a:r>
            <a:endParaRPr lang="de-CH"/>
          </a:p>
        </p:txBody>
      </p:sp>
      <p:sp>
        <p:nvSpPr>
          <p:cNvPr id="3" name="Textplatzhalter 2"/>
          <p:cNvSpPr txBox="1">
            <a:spLocks noGrp="1"/>
          </p:cNvSpPr>
          <p:nvPr>
            <p:ph type="body" idx="1"/>
          </p:nvPr>
        </p:nvSpPr>
        <p:spPr>
          <a:xfrm>
            <a:off x="1062488" y="3203575"/>
            <a:ext cx="11422747" cy="1654177"/>
          </a:xfrm>
        </p:spPr>
        <p:txBody>
          <a:bodyPr anchor="b"/>
          <a:lstStyle>
            <a:lvl1pPr marL="0" indent="0">
              <a:buNone/>
              <a:defRPr sz="2000">
                <a:solidFill>
                  <a:srgbClr val="898989"/>
                </a:solidFill>
              </a:defRPr>
            </a:lvl1pPr>
          </a:lstStyle>
          <a:p>
            <a:pPr lvl="0"/>
            <a:r>
              <a:rPr lang="de-DE"/>
              <a:t>Textmasterformat bearbeiten</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DA63462E-92C4-425D-9D86-9517BC24AA7E}" type="slidenum">
              <a:t>‹#›</a:t>
            </a:fld>
            <a:endParaRPr lang="de-DE"/>
          </a:p>
        </p:txBody>
      </p:sp>
    </p:spTree>
    <p:extLst>
      <p:ext uri="{BB962C8B-B14F-4D97-AF65-F5344CB8AC3E}">
        <p14:creationId xmlns:p14="http://schemas.microsoft.com/office/powerpoint/2010/main" val="177898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3B308-53E9-0B71-A351-8D92F7A0A4F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241DC8B-0066-D4B5-6D26-58D2797D0AEA}"/>
              </a:ext>
            </a:extLst>
          </p:cNvPr>
          <p:cNvSpPr>
            <a:spLocks noGrp="1"/>
          </p:cNvSpPr>
          <p:nvPr>
            <p:ph type="dt" sz="half" idx="10"/>
          </p:nvPr>
        </p:nvSpPr>
        <p:spPr/>
        <p:txBody>
          <a:bodyPr/>
          <a:lstStyle/>
          <a:p>
            <a:pPr lvl="0"/>
            <a:endParaRPr lang="de-DE"/>
          </a:p>
        </p:txBody>
      </p:sp>
      <p:sp>
        <p:nvSpPr>
          <p:cNvPr id="4" name="Footer Placeholder 3">
            <a:extLst>
              <a:ext uri="{FF2B5EF4-FFF2-40B4-BE49-F238E27FC236}">
                <a16:creationId xmlns:a16="http://schemas.microsoft.com/office/drawing/2014/main" id="{9FF31A84-8E7E-8E12-7642-DB563F117470}"/>
              </a:ext>
            </a:extLst>
          </p:cNvPr>
          <p:cNvSpPr>
            <a:spLocks noGrp="1"/>
          </p:cNvSpPr>
          <p:nvPr>
            <p:ph type="ftr" sz="quarter" idx="11"/>
          </p:nvPr>
        </p:nvSpPr>
        <p:spPr/>
        <p:txBody>
          <a:bodyPr/>
          <a:lstStyle/>
          <a:p>
            <a:pPr lvl="0"/>
            <a:endParaRPr lang="de-DE"/>
          </a:p>
        </p:txBody>
      </p:sp>
      <p:sp>
        <p:nvSpPr>
          <p:cNvPr id="5" name="Slide Number Placeholder 4">
            <a:extLst>
              <a:ext uri="{FF2B5EF4-FFF2-40B4-BE49-F238E27FC236}">
                <a16:creationId xmlns:a16="http://schemas.microsoft.com/office/drawing/2014/main" id="{BF2E1E25-D6F1-18F7-BEF6-B7DD8DF37C88}"/>
              </a:ext>
            </a:extLst>
          </p:cNvPr>
          <p:cNvSpPr>
            <a:spLocks noGrp="1"/>
          </p:cNvSpPr>
          <p:nvPr>
            <p:ph type="sldNum" sz="quarter" idx="12"/>
          </p:nvPr>
        </p:nvSpPr>
        <p:spPr/>
        <p:txBody>
          <a:bodyPr/>
          <a:lstStyle>
            <a:lvl1pPr>
              <a:defRPr sz="2000">
                <a:latin typeface="Bell MT" panose="02020503060305020303" pitchFamily="18" charset="0"/>
              </a:defRPr>
            </a:lvl1pPr>
          </a:lstStyle>
          <a:p>
            <a:fld id="{FB071FDF-BDAF-4020-820D-DBFEFBF44576}" type="slidenum">
              <a:rPr lang="en-GB" smtClean="0"/>
              <a:pPr/>
              <a:t>‹#›</a:t>
            </a:fld>
            <a:endParaRPr lang="en-GB"/>
          </a:p>
        </p:txBody>
      </p:sp>
    </p:spTree>
    <p:extLst>
      <p:ext uri="{BB962C8B-B14F-4D97-AF65-F5344CB8AC3E}">
        <p14:creationId xmlns:p14="http://schemas.microsoft.com/office/powerpoint/2010/main" val="362946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endParaRPr lang="de-CH"/>
          </a:p>
        </p:txBody>
      </p:sp>
      <p:sp>
        <p:nvSpPr>
          <p:cNvPr id="3" name="Inhaltsplatzhalter 2"/>
          <p:cNvSpPr txBox="1">
            <a:spLocks noGrp="1"/>
          </p:cNvSpPr>
          <p:nvPr>
            <p:ph idx="1"/>
          </p:nvPr>
        </p:nvSpPr>
        <p:spPr>
          <a:xfrm>
            <a:off x="670936" y="1768480"/>
            <a:ext cx="5945253" cy="4989515"/>
          </a:xfrm>
        </p:spPr>
        <p:txBody>
          <a:bodyPr/>
          <a:lstStyle>
            <a:lvl1pPr>
              <a:defRPr sz="2800"/>
            </a:lvl1pPr>
            <a:lvl2pPr>
              <a:defRPr sz="2400"/>
            </a:lvl2pPr>
            <a:lvl3pPr>
              <a:defRPr sz="20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txBox="1">
            <a:spLocks noGrp="1"/>
          </p:cNvSpPr>
          <p:nvPr>
            <p:ph idx="2"/>
          </p:nvPr>
        </p:nvSpPr>
        <p:spPr>
          <a:xfrm>
            <a:off x="6819363" y="1768480"/>
            <a:ext cx="5947361" cy="4989515"/>
          </a:xfrm>
        </p:spPr>
        <p:txBody>
          <a:bodyPr/>
          <a:lstStyle>
            <a:lvl1pPr>
              <a:defRPr sz="2800"/>
            </a:lvl1pPr>
            <a:lvl2pPr>
              <a:defRPr sz="2400"/>
            </a:lvl2pPr>
            <a:lvl3pPr>
              <a:defRPr sz="20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D4AD75A8-F2F5-4627-A838-097A3F20837B}" type="slidenum">
              <a:t>‹#›</a:t>
            </a:fld>
            <a:endParaRPr lang="de-DE"/>
          </a:p>
        </p:txBody>
      </p:sp>
    </p:spTree>
    <p:extLst>
      <p:ext uri="{BB962C8B-B14F-4D97-AF65-F5344CB8AC3E}">
        <p14:creationId xmlns:p14="http://schemas.microsoft.com/office/powerpoint/2010/main" val="384692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673044" y="303218"/>
            <a:ext cx="12095803" cy="1258891"/>
          </a:xfrm>
        </p:spPr>
        <p:txBody>
          <a:bodyPr/>
          <a:lstStyle>
            <a:lvl1pPr>
              <a:defRPr/>
            </a:lvl1pPr>
          </a:lstStyle>
          <a:p>
            <a:pPr lvl="0"/>
            <a:r>
              <a:rPr lang="de-DE"/>
              <a:t>Titelmasterformat durch Klicken bearbeiten</a:t>
            </a:r>
            <a:endParaRPr lang="de-CH"/>
          </a:p>
        </p:txBody>
      </p:sp>
      <p:sp>
        <p:nvSpPr>
          <p:cNvPr id="3" name="Textplatzhalter 2"/>
          <p:cNvSpPr txBox="1">
            <a:spLocks noGrp="1"/>
          </p:cNvSpPr>
          <p:nvPr>
            <p:ph type="body" idx="1"/>
          </p:nvPr>
        </p:nvSpPr>
        <p:spPr>
          <a:xfrm>
            <a:off x="673044" y="1692270"/>
            <a:ext cx="5936779" cy="704846"/>
          </a:xfrm>
        </p:spPr>
        <p:txBody>
          <a:bodyPr anchor="b"/>
          <a:lstStyle>
            <a:lvl1pPr marL="0" indent="0">
              <a:buNone/>
              <a:defRPr sz="2400" b="1"/>
            </a:lvl1pPr>
          </a:lstStyle>
          <a:p>
            <a:pPr lvl="0"/>
            <a:r>
              <a:rPr lang="de-DE"/>
              <a:t>Textmasterformat bearbeiten</a:t>
            </a:r>
          </a:p>
        </p:txBody>
      </p:sp>
      <p:sp>
        <p:nvSpPr>
          <p:cNvPr id="4" name="Inhaltsplatzhalter 3"/>
          <p:cNvSpPr txBox="1">
            <a:spLocks noGrp="1"/>
          </p:cNvSpPr>
          <p:nvPr>
            <p:ph idx="2"/>
          </p:nvPr>
        </p:nvSpPr>
        <p:spPr>
          <a:xfrm>
            <a:off x="673044" y="2397130"/>
            <a:ext cx="5936779" cy="4356101"/>
          </a:xfrm>
        </p:spPr>
        <p:txBody>
          <a:bodyPr/>
          <a:lstStyle>
            <a:lvl1pPr>
              <a:defRPr sz="2400"/>
            </a:lvl1pPr>
            <a:lvl2pPr>
              <a:defRPr sz="2000"/>
            </a:lvl2pPr>
            <a:lvl3pPr>
              <a:defRPr sz="18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txBox="1">
            <a:spLocks noGrp="1"/>
          </p:cNvSpPr>
          <p:nvPr>
            <p:ph type="body" idx="3"/>
          </p:nvPr>
        </p:nvSpPr>
        <p:spPr>
          <a:xfrm>
            <a:off x="6827822" y="1692270"/>
            <a:ext cx="5941010" cy="704846"/>
          </a:xfrm>
        </p:spPr>
        <p:txBody>
          <a:bodyPr anchor="b"/>
          <a:lstStyle>
            <a:lvl1pPr marL="0" indent="0">
              <a:buNone/>
              <a:defRPr sz="2400" b="1"/>
            </a:lvl1pPr>
          </a:lstStyle>
          <a:p>
            <a:pPr lvl="0"/>
            <a:r>
              <a:rPr lang="de-DE"/>
              <a:t>Textmasterformat bearbeiten</a:t>
            </a:r>
          </a:p>
        </p:txBody>
      </p:sp>
      <p:sp>
        <p:nvSpPr>
          <p:cNvPr id="6" name="Inhaltsplatzhalter 5"/>
          <p:cNvSpPr txBox="1">
            <a:spLocks noGrp="1"/>
          </p:cNvSpPr>
          <p:nvPr>
            <p:ph idx="4"/>
          </p:nvPr>
        </p:nvSpPr>
        <p:spPr>
          <a:xfrm>
            <a:off x="6827822" y="2397130"/>
            <a:ext cx="5941010" cy="4356101"/>
          </a:xfrm>
        </p:spPr>
        <p:txBody>
          <a:bodyPr/>
          <a:lstStyle>
            <a:lvl1pPr>
              <a:defRPr sz="2400"/>
            </a:lvl1pPr>
            <a:lvl2pPr>
              <a:defRPr sz="2000"/>
            </a:lvl2pPr>
            <a:lvl3pPr>
              <a:defRPr sz="18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txBox="1">
            <a:spLocks noGrp="1"/>
          </p:cNvSpPr>
          <p:nvPr>
            <p:ph type="dt" sz="half" idx="7"/>
          </p:nvPr>
        </p:nvSpPr>
        <p:spPr/>
        <p:txBody>
          <a:bodyPr/>
          <a:lstStyle>
            <a:lvl1pPr>
              <a:defRPr/>
            </a:lvl1pPr>
          </a:lstStyle>
          <a:p>
            <a:pPr lvl="0"/>
            <a:endParaRPr lang="de-DE"/>
          </a:p>
        </p:txBody>
      </p:sp>
      <p:sp>
        <p:nvSpPr>
          <p:cNvPr id="8" name="Fußzeilenplatzhalter 7"/>
          <p:cNvSpPr txBox="1">
            <a:spLocks noGrp="1"/>
          </p:cNvSpPr>
          <p:nvPr>
            <p:ph type="ftr" sz="quarter" idx="9"/>
          </p:nvPr>
        </p:nvSpPr>
        <p:spPr/>
        <p:txBody>
          <a:bodyPr/>
          <a:lstStyle>
            <a:lvl1pPr>
              <a:defRPr/>
            </a:lvl1pPr>
          </a:lstStyle>
          <a:p>
            <a:pPr lvl="0"/>
            <a:endParaRPr lang="de-DE"/>
          </a:p>
        </p:txBody>
      </p:sp>
      <p:sp>
        <p:nvSpPr>
          <p:cNvPr id="9" name="Foliennummernplatzhalter 8"/>
          <p:cNvSpPr txBox="1">
            <a:spLocks noGrp="1"/>
          </p:cNvSpPr>
          <p:nvPr>
            <p:ph type="sldNum" sz="quarter" idx="8"/>
          </p:nvPr>
        </p:nvSpPr>
        <p:spPr/>
        <p:txBody>
          <a:bodyPr/>
          <a:lstStyle>
            <a:lvl1pPr>
              <a:defRPr/>
            </a:lvl1pPr>
          </a:lstStyle>
          <a:p>
            <a:pPr lvl="0"/>
            <a:fld id="{5E19F716-0502-4BAF-8036-A70C25F9A69D}" type="slidenum">
              <a:t>‹#›</a:t>
            </a:fld>
            <a:endParaRPr lang="de-DE"/>
          </a:p>
        </p:txBody>
      </p:sp>
    </p:spTree>
    <p:extLst>
      <p:ext uri="{BB962C8B-B14F-4D97-AF65-F5344CB8AC3E}">
        <p14:creationId xmlns:p14="http://schemas.microsoft.com/office/powerpoint/2010/main" val="3078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endParaRPr lang="de-CH"/>
          </a:p>
        </p:txBody>
      </p:sp>
      <p:sp>
        <p:nvSpPr>
          <p:cNvPr id="3" name="Datumsplatzhalter 2"/>
          <p:cNvSpPr txBox="1">
            <a:spLocks noGrp="1"/>
          </p:cNvSpPr>
          <p:nvPr>
            <p:ph type="dt" sz="half" idx="7"/>
          </p:nvPr>
        </p:nvSpPr>
        <p:spPr/>
        <p:txBody>
          <a:bodyPr/>
          <a:lstStyle>
            <a:lvl1pPr>
              <a:defRPr/>
            </a:lvl1pPr>
          </a:lstStyle>
          <a:p>
            <a:pPr lvl="0"/>
            <a:endParaRPr lang="de-DE"/>
          </a:p>
        </p:txBody>
      </p:sp>
      <p:sp>
        <p:nvSpPr>
          <p:cNvPr id="4" name="Fußzeilenplatzhalter 3"/>
          <p:cNvSpPr txBox="1">
            <a:spLocks noGrp="1"/>
          </p:cNvSpPr>
          <p:nvPr>
            <p:ph type="ftr" sz="quarter" idx="9"/>
          </p:nvPr>
        </p:nvSpPr>
        <p:spPr/>
        <p:txBody>
          <a:bodyPr/>
          <a:lstStyle>
            <a:lvl1pPr>
              <a:defRPr/>
            </a:lvl1pPr>
          </a:lstStyle>
          <a:p>
            <a:pPr lvl="0"/>
            <a:endParaRPr lang="de-DE"/>
          </a:p>
        </p:txBody>
      </p:sp>
      <p:sp>
        <p:nvSpPr>
          <p:cNvPr id="5" name="Foliennummernplatzhalter 4"/>
          <p:cNvSpPr txBox="1">
            <a:spLocks noGrp="1"/>
          </p:cNvSpPr>
          <p:nvPr>
            <p:ph type="sldNum" sz="quarter" idx="8"/>
          </p:nvPr>
        </p:nvSpPr>
        <p:spPr/>
        <p:txBody>
          <a:bodyPr/>
          <a:lstStyle>
            <a:lvl1pPr>
              <a:defRPr/>
            </a:lvl1pPr>
          </a:lstStyle>
          <a:p>
            <a:pPr lvl="0"/>
            <a:fld id="{6CFF7B6F-204A-4491-8A8C-5C943455F9FC}" type="slidenum">
              <a:t>‹#›</a:t>
            </a:fld>
            <a:endParaRPr lang="de-DE"/>
          </a:p>
        </p:txBody>
      </p:sp>
    </p:spTree>
    <p:extLst>
      <p:ext uri="{BB962C8B-B14F-4D97-AF65-F5344CB8AC3E}">
        <p14:creationId xmlns:p14="http://schemas.microsoft.com/office/powerpoint/2010/main" val="86926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txBox="1">
            <a:spLocks noGrp="1"/>
          </p:cNvSpPr>
          <p:nvPr>
            <p:ph type="dt" sz="half" idx="7"/>
          </p:nvPr>
        </p:nvSpPr>
        <p:spPr/>
        <p:txBody>
          <a:bodyPr/>
          <a:lstStyle>
            <a:lvl1pPr>
              <a:defRPr/>
            </a:lvl1pPr>
          </a:lstStyle>
          <a:p>
            <a:pPr lvl="0"/>
            <a:endParaRPr lang="de-DE"/>
          </a:p>
        </p:txBody>
      </p:sp>
      <p:sp>
        <p:nvSpPr>
          <p:cNvPr id="3" name="Fußzeilenplatzhalter 2"/>
          <p:cNvSpPr txBox="1">
            <a:spLocks noGrp="1"/>
          </p:cNvSpPr>
          <p:nvPr>
            <p:ph type="ftr" sz="quarter" idx="9"/>
          </p:nvPr>
        </p:nvSpPr>
        <p:spPr/>
        <p:txBody>
          <a:bodyPr/>
          <a:lstStyle>
            <a:lvl1pPr>
              <a:defRPr/>
            </a:lvl1pPr>
          </a:lstStyle>
          <a:p>
            <a:pPr lvl="0"/>
            <a:endParaRPr lang="de-DE"/>
          </a:p>
        </p:txBody>
      </p:sp>
      <p:sp>
        <p:nvSpPr>
          <p:cNvPr id="4" name="Foliennummernplatzhalter 3"/>
          <p:cNvSpPr txBox="1">
            <a:spLocks noGrp="1"/>
          </p:cNvSpPr>
          <p:nvPr>
            <p:ph type="sldNum" sz="quarter" idx="8"/>
          </p:nvPr>
        </p:nvSpPr>
        <p:spPr/>
        <p:txBody>
          <a:bodyPr/>
          <a:lstStyle>
            <a:lvl1pPr>
              <a:defRPr sz="2000">
                <a:latin typeface="Bell MT" panose="02020503060305020303" pitchFamily="18" charset="0"/>
              </a:defRPr>
            </a:lvl1pPr>
          </a:lstStyle>
          <a:p>
            <a:fld id="{D8E8AC99-364F-40C2-896C-3046AA64A242}" type="slidenum">
              <a:rPr lang="en-GB" smtClean="0"/>
              <a:pPr/>
              <a:t>‹#›</a:t>
            </a:fld>
            <a:endParaRPr lang="en-GB" dirty="0"/>
          </a:p>
        </p:txBody>
      </p:sp>
    </p:spTree>
    <p:extLst>
      <p:ext uri="{BB962C8B-B14F-4D97-AF65-F5344CB8AC3E}">
        <p14:creationId xmlns:p14="http://schemas.microsoft.com/office/powerpoint/2010/main" val="3902647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673044" y="301626"/>
            <a:ext cx="4421373" cy="1279529"/>
          </a:xfrm>
        </p:spPr>
        <p:txBody>
          <a:bodyPr anchor="b" anchorCtr="0"/>
          <a:lstStyle>
            <a:lvl1pPr algn="l">
              <a:defRPr sz="2000" b="1"/>
            </a:lvl1pPr>
          </a:lstStyle>
          <a:p>
            <a:pPr lvl="0"/>
            <a:r>
              <a:rPr lang="de-DE"/>
              <a:t>Titelmasterformat durch Klicken bearbeiten</a:t>
            </a:r>
            <a:endParaRPr lang="de-CH"/>
          </a:p>
        </p:txBody>
      </p:sp>
      <p:sp>
        <p:nvSpPr>
          <p:cNvPr id="3" name="Inhaltsplatzhalter 2"/>
          <p:cNvSpPr txBox="1">
            <a:spLocks noGrp="1"/>
          </p:cNvSpPr>
          <p:nvPr>
            <p:ph idx="1"/>
          </p:nvPr>
        </p:nvSpPr>
        <p:spPr>
          <a:xfrm>
            <a:off x="5255264" y="301623"/>
            <a:ext cx="7513568" cy="6451604"/>
          </a:xfrm>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txBox="1">
            <a:spLocks noGrp="1"/>
          </p:cNvSpPr>
          <p:nvPr>
            <p:ph type="body" idx="2"/>
          </p:nvPr>
        </p:nvSpPr>
        <p:spPr>
          <a:xfrm>
            <a:off x="673044" y="1581154"/>
            <a:ext cx="4421373" cy="5172075"/>
          </a:xfrm>
        </p:spPr>
        <p:txBody>
          <a:bodyPr/>
          <a:lstStyle>
            <a:lvl1pPr marL="0" indent="0">
              <a:buNone/>
              <a:defRPr sz="140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C45D7065-ACFA-4EBF-B6FC-4AB4A651970E}" type="slidenum">
              <a:t>‹#›</a:t>
            </a:fld>
            <a:endParaRPr lang="de-DE"/>
          </a:p>
        </p:txBody>
      </p:sp>
    </p:spTree>
    <p:extLst>
      <p:ext uri="{BB962C8B-B14F-4D97-AF65-F5344CB8AC3E}">
        <p14:creationId xmlns:p14="http://schemas.microsoft.com/office/powerpoint/2010/main" val="60678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txBox="1">
            <a:spLocks noGrp="1"/>
          </p:cNvSpPr>
          <p:nvPr>
            <p:ph type="title"/>
          </p:nvPr>
        </p:nvSpPr>
        <p:spPr>
          <a:xfrm>
            <a:off x="671946" y="301325"/>
            <a:ext cx="12094572" cy="1262155"/>
          </a:xfrm>
          <a:prstGeom prst="rect">
            <a:avLst/>
          </a:prstGeom>
          <a:noFill/>
          <a:ln>
            <a:noFill/>
          </a:ln>
        </p:spPr>
        <p:txBody>
          <a:bodyPr vert="horz" wrap="square" lIns="0" tIns="0" rIns="0" bIns="0" anchor="ctr" anchorCtr="1" compatLnSpc="1"/>
          <a:lstStyle/>
          <a:p>
            <a:pPr lvl="0"/>
            <a:endParaRPr lang="de-DE"/>
          </a:p>
        </p:txBody>
      </p:sp>
      <p:sp>
        <p:nvSpPr>
          <p:cNvPr id="3" name="Textplatzhalter 2"/>
          <p:cNvSpPr txBox="1">
            <a:spLocks noGrp="1"/>
          </p:cNvSpPr>
          <p:nvPr>
            <p:ph type="body" idx="1"/>
          </p:nvPr>
        </p:nvSpPr>
        <p:spPr>
          <a:xfrm>
            <a:off x="671946" y="1769043"/>
            <a:ext cx="12094572" cy="4989240"/>
          </a:xfrm>
          <a:prstGeom prst="rect">
            <a:avLst/>
          </a:prstGeom>
          <a:noFill/>
          <a:ln>
            <a:noFill/>
          </a:ln>
        </p:spPr>
        <p:txBody>
          <a:bodyPr vert="horz" wrap="square" lIns="0" tIns="0" rIns="0" bIns="0" anchor="t" anchorCtr="0" compatLnSpc="1"/>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2"/>
          </p:nvPr>
        </p:nvSpPr>
        <p:spPr>
          <a:xfrm>
            <a:off x="671945" y="6887163"/>
            <a:ext cx="3130792" cy="521281"/>
          </a:xfrm>
          <a:prstGeom prst="rect">
            <a:avLst/>
          </a:prstGeom>
          <a:noFill/>
          <a:ln>
            <a:noFill/>
          </a:ln>
        </p:spPr>
        <p:txBody>
          <a:bodyPr vert="horz" wrap="square" lIns="0" tIns="0" rIns="0" bIns="0" anchor="t" anchorCtr="0" compatLnSpc="1"/>
          <a:lstStyle>
            <a:lvl1pPr marL="0" marR="0" lvl="0" indent="0" algn="l" defTabSz="91443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5" name="Fußzeilenplatzhalter 4"/>
          <p:cNvSpPr txBox="1">
            <a:spLocks noGrp="1"/>
          </p:cNvSpPr>
          <p:nvPr>
            <p:ph type="ftr" sz="quarter" idx="3"/>
          </p:nvPr>
        </p:nvSpPr>
        <p:spPr>
          <a:xfrm>
            <a:off x="4596120" y="6887163"/>
            <a:ext cx="4259658" cy="521281"/>
          </a:xfrm>
          <a:prstGeom prst="rect">
            <a:avLst/>
          </a:prstGeom>
          <a:noFill/>
          <a:ln>
            <a:noFill/>
          </a:ln>
        </p:spPr>
        <p:txBody>
          <a:bodyPr vert="horz" wrap="square" lIns="0" tIns="0" rIns="0" bIns="0" anchor="t" anchorCtr="1" compatLnSpc="1"/>
          <a:lstStyle>
            <a:lvl1pPr marL="0" marR="0" lvl="0" indent="0" algn="ctr" defTabSz="91443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de-DE"/>
          </a:p>
        </p:txBody>
      </p:sp>
      <p:sp>
        <p:nvSpPr>
          <p:cNvPr id="6" name="Foliennummernplatzhalter 5"/>
          <p:cNvSpPr txBox="1">
            <a:spLocks noGrp="1"/>
          </p:cNvSpPr>
          <p:nvPr>
            <p:ph type="sldNum" sz="quarter" idx="4"/>
          </p:nvPr>
        </p:nvSpPr>
        <p:spPr>
          <a:xfrm>
            <a:off x="9635726" y="6887163"/>
            <a:ext cx="3130792" cy="521281"/>
          </a:xfrm>
          <a:prstGeom prst="rect">
            <a:avLst/>
          </a:prstGeom>
          <a:noFill/>
          <a:ln>
            <a:noFill/>
          </a:ln>
        </p:spPr>
        <p:txBody>
          <a:bodyPr vert="horz" wrap="square" lIns="0" tIns="0" rIns="0" bIns="0" anchor="t" anchorCtr="0" compatLnSpc="1"/>
          <a:lstStyle>
            <a:lvl1pPr marL="0" marR="0" lvl="0" indent="0" algn="r" defTabSz="914430" rtl="0" fontAlgn="auto" hangingPunct="0">
              <a:lnSpc>
                <a:spcPct val="100000"/>
              </a:lnSpc>
              <a:spcBef>
                <a:spcPts val="0"/>
              </a:spcBef>
              <a:spcAft>
                <a:spcPts val="0"/>
              </a:spcAft>
              <a:buNone/>
              <a:tabLst/>
              <a:defRPr lang="de-DE" sz="1800" b="0" i="0" u="none" strike="noStrike" kern="1200" cap="none" spc="0" baseline="0">
                <a:solidFill>
                  <a:srgbClr val="000000"/>
                </a:solidFill>
                <a:uFillTx/>
                <a:latin typeface="Bell MT" panose="02020503060305020303" pitchFamily="18" charset="0"/>
                <a:ea typeface="Bell MT" panose="02020503060305020303" pitchFamily="18" charset="0"/>
                <a:cs typeface="Tahoma" pitchFamily="2"/>
              </a:defRPr>
            </a:lvl1pPr>
          </a:lstStyle>
          <a:p>
            <a:fld id="{FB071FDF-BDAF-4020-820D-DBFEFBF44576}"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p:titleStyle>
    <p:bodyStyle>
      <a:lvl1pPr marL="432013" marR="0" lvl="0" indent="-324009" defTabSz="914430" rtl="0" fontAlgn="auto" hangingPunct="0">
        <a:lnSpc>
          <a:spcPct val="100000"/>
        </a:lnSpc>
        <a:spcBef>
          <a:spcPts val="0"/>
        </a:spcBef>
        <a:spcAft>
          <a:spcPts val="1415"/>
        </a:spcAft>
        <a:buSzPct val="45000"/>
        <a:buFont typeface="StarSymbol"/>
        <a:buChar char="●"/>
        <a:tabLst/>
        <a:defRPr lang="de-DE" sz="3200" b="0" i="0" u="none" strike="noStrike" kern="1200" cap="none" spc="0" baseline="0">
          <a:solidFill>
            <a:srgbClr val="000000"/>
          </a:solidFill>
          <a:uFillTx/>
          <a:latin typeface="Arial" pitchFamily="18"/>
          <a:ea typeface="Lucida Sans Unicode" pitchFamily="2"/>
          <a:cs typeface="Tahoma" pitchFamily="2"/>
        </a:defRPr>
      </a:lvl1pPr>
      <a:lvl2pPr marL="864027" marR="0" lvl="1" indent="-324009" defTabSz="914430" rtl="0" fontAlgn="auto" hangingPunct="1">
        <a:lnSpc>
          <a:spcPct val="100000"/>
        </a:lnSpc>
        <a:spcBef>
          <a:spcPts val="0"/>
        </a:spcBef>
        <a:spcAft>
          <a:spcPts val="1135"/>
        </a:spcAft>
        <a:buSzPct val="45000"/>
        <a:buFont typeface="StarSymbol"/>
        <a:buChar char="●"/>
        <a:tabLst/>
        <a:defRPr lang="de-DE" sz="2800" b="0" i="0" u="none" strike="noStrike" kern="1200" cap="none" spc="0" baseline="0">
          <a:solidFill>
            <a:srgbClr val="000000"/>
          </a:solidFill>
          <a:uFillTx/>
          <a:latin typeface="Arial" pitchFamily="18"/>
          <a:ea typeface="Lucida Sans Unicode" pitchFamily="2"/>
          <a:cs typeface="Tahoma" pitchFamily="2"/>
        </a:defRPr>
      </a:lvl2pPr>
      <a:lvl3pPr marL="1296040" marR="0" lvl="2" indent="-288008" defTabSz="914430" rtl="0" fontAlgn="auto" hangingPunct="1">
        <a:lnSpc>
          <a:spcPct val="100000"/>
        </a:lnSpc>
        <a:spcBef>
          <a:spcPts val="0"/>
        </a:spcBef>
        <a:spcAft>
          <a:spcPts val="850"/>
        </a:spcAft>
        <a:buSzPct val="75000"/>
        <a:buFont typeface="StarSymbol"/>
        <a:buChar char="–"/>
        <a:tabLst/>
        <a:defRPr lang="de-DE" sz="2400" b="0" i="0" u="none" strike="noStrike" kern="1200" cap="none" spc="0" baseline="0">
          <a:solidFill>
            <a:srgbClr val="000000"/>
          </a:solidFill>
          <a:uFillTx/>
          <a:latin typeface="Arial" pitchFamily="18"/>
          <a:ea typeface="Lucida Sans Unicode" pitchFamily="2"/>
          <a:cs typeface="Tahoma" pitchFamily="2"/>
        </a:defRPr>
      </a:lvl3pPr>
      <a:lvl4pPr marL="1728053" marR="0" lvl="3" indent="-216006" defTabSz="914430" rtl="0" fontAlgn="auto" hangingPunct="1">
        <a:lnSpc>
          <a:spcPct val="100000"/>
        </a:lnSpc>
        <a:spcBef>
          <a:spcPts val="0"/>
        </a:spcBef>
        <a:spcAft>
          <a:spcPts val="565"/>
        </a:spcAft>
        <a:buSzPct val="45000"/>
        <a:buFont typeface="StarSymbol"/>
        <a:buChar char="●"/>
        <a:tabLst/>
        <a:defRPr lang="de-DE" sz="2000" b="0" i="0" u="none" strike="noStrike" kern="1200" cap="none" spc="0" baseline="0">
          <a:solidFill>
            <a:srgbClr val="000000"/>
          </a:solidFill>
          <a:uFillTx/>
          <a:latin typeface="Arial" pitchFamily="18"/>
          <a:ea typeface="Lucida Sans Unicode" pitchFamily="2"/>
          <a:cs typeface="Tahoma" pitchFamily="2"/>
        </a:defRPr>
      </a:lvl4pPr>
      <a:lvl5pPr marL="2160067" marR="0" lvl="4" indent="-216006" defTabSz="914430" rtl="0" fontAlgn="auto" hangingPunct="1">
        <a:lnSpc>
          <a:spcPct val="100000"/>
        </a:lnSpc>
        <a:spcBef>
          <a:spcPts val="0"/>
        </a:spcBef>
        <a:spcAft>
          <a:spcPts val="285"/>
        </a:spcAft>
        <a:buSzPct val="75000"/>
        <a:buFont typeface="StarSymbol"/>
        <a:buChar char="–"/>
        <a:tabLst/>
        <a:defRPr lang="de-DE" sz="2000" b="0" i="0" u="none" strike="noStrike" kern="1200" cap="none" spc="0" baseline="0">
          <a:solidFill>
            <a:srgbClr val="000000"/>
          </a:solidFill>
          <a:uFillTx/>
          <a:latin typeface="Arial" pitchFamily="18"/>
          <a:ea typeface="Lucida Sans Unicode" pitchFamily="2"/>
          <a:cs typeface="Tahoma" pitchFamily="2"/>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emf"/></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6.png"/></Relationships>
</file>

<file path=ppt/slides/_rels/slide2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emf"/><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108.png"/></Relationships>
</file>

<file path=ppt/slides/_rels/slide27.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110.emf"/><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emf"/><Relationship Id="rId7" Type="http://schemas.openxmlformats.org/officeDocument/2006/relationships/image" Target="../media/image13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0.emf"/><Relationship Id="rId5" Type="http://schemas.openxmlformats.org/officeDocument/2006/relationships/image" Target="../media/image129.emf"/><Relationship Id="rId4" Type="http://schemas.openxmlformats.org/officeDocument/2006/relationships/image" Target="../media/image1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37.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40.png"/><Relationship Id="rId7" Type="http://schemas.openxmlformats.org/officeDocument/2006/relationships/image" Target="../media/image143.png"/><Relationship Id="rId2"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38.png"/><Relationship Id="rId9" Type="http://schemas.openxmlformats.org/officeDocument/2006/relationships/image" Target="../media/image145.png"/></Relationships>
</file>

<file path=ppt/slides/_rels/slide38.xml.rels><?xml version="1.0" encoding="UTF-8" standalone="yes"?>
<Relationships xmlns="http://schemas.openxmlformats.org/package/2006/relationships"><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3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54.png"/><Relationship Id="rId7" Type="http://schemas.openxmlformats.org/officeDocument/2006/relationships/image" Target="../media/image158.png"/><Relationship Id="rId2" Type="http://schemas.openxmlformats.org/officeDocument/2006/relationships/image" Target="../media/image153.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56.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s>
</file>

<file path=ppt/slides/_rels/slide42.xml.rels><?xml version="1.0" encoding="UTF-8" standalone="yes"?>
<Relationships xmlns="http://schemas.openxmlformats.org/package/2006/relationships"><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43.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image" Target="../media/image168.png"/><Relationship Id="rId1" Type="http://schemas.openxmlformats.org/officeDocument/2006/relationships/slideLayout" Target="../slideLayouts/slideLayout2.xml"/><Relationship Id="rId6" Type="http://schemas.openxmlformats.org/officeDocument/2006/relationships/image" Target="../media/image172.png"/><Relationship Id="rId11" Type="http://schemas.openxmlformats.org/officeDocument/2006/relationships/image" Target="../media/image177.png"/><Relationship Id="rId5" Type="http://schemas.openxmlformats.org/officeDocument/2006/relationships/image" Target="../media/image171.png"/><Relationship Id="rId10" Type="http://schemas.openxmlformats.org/officeDocument/2006/relationships/image" Target="../media/image176.png"/><Relationship Id="rId4" Type="http://schemas.openxmlformats.org/officeDocument/2006/relationships/image" Target="../media/image170.png"/><Relationship Id="rId9" Type="http://schemas.openxmlformats.org/officeDocument/2006/relationships/image" Target="../media/image175.png"/></Relationships>
</file>

<file path=ppt/slides/_rels/slide44.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79.png"/><Relationship Id="rId7" Type="http://schemas.openxmlformats.org/officeDocument/2006/relationships/image" Target="../media/image183.png"/><Relationship Id="rId2" Type="http://schemas.openxmlformats.org/officeDocument/2006/relationships/image" Target="../media/image178.png"/><Relationship Id="rId1" Type="http://schemas.openxmlformats.org/officeDocument/2006/relationships/slideLayout" Target="../slideLayouts/slideLayout2.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s>
</file>

<file path=ppt/slides/_rels/slide45.xml.rels><?xml version="1.0" encoding="UTF-8" standalone="yes"?>
<Relationships xmlns="http://schemas.openxmlformats.org/package/2006/relationships"><Relationship Id="rId3" Type="http://schemas.openxmlformats.org/officeDocument/2006/relationships/image" Target="../media/image185.png"/><Relationship Id="rId7" Type="http://schemas.openxmlformats.org/officeDocument/2006/relationships/image" Target="../media/image189.png"/><Relationship Id="rId2" Type="http://schemas.openxmlformats.org/officeDocument/2006/relationships/image" Target="../media/image182.png"/><Relationship Id="rId1" Type="http://schemas.openxmlformats.org/officeDocument/2006/relationships/slideLayout" Target="../slideLayouts/slideLayout2.xml"/><Relationship Id="rId6" Type="http://schemas.openxmlformats.org/officeDocument/2006/relationships/image" Target="../media/image188.png"/><Relationship Id="rId5" Type="http://schemas.openxmlformats.org/officeDocument/2006/relationships/image" Target="../media/image187.png"/><Relationship Id="rId4" Type="http://schemas.openxmlformats.org/officeDocument/2006/relationships/image" Target="../media/image18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2.png"/><Relationship Id="rId7" Type="http://schemas.openxmlformats.org/officeDocument/2006/relationships/image" Target="../media/image196.png"/><Relationship Id="rId2" Type="http://schemas.openxmlformats.org/officeDocument/2006/relationships/image" Target="../media/image191.png"/><Relationship Id="rId1" Type="http://schemas.openxmlformats.org/officeDocument/2006/relationships/slideLayout" Target="../slideLayouts/slideLayout2.xml"/><Relationship Id="rId6" Type="http://schemas.openxmlformats.org/officeDocument/2006/relationships/image" Target="../media/image195.png"/><Relationship Id="rId5" Type="http://schemas.openxmlformats.org/officeDocument/2006/relationships/image" Target="../media/image194.png"/><Relationship Id="rId4" Type="http://schemas.openxmlformats.org/officeDocument/2006/relationships/image" Target="../media/image193.png"/></Relationships>
</file>

<file path=ppt/slides/_rels/slide49.xml.rels><?xml version="1.0" encoding="UTF-8" standalone="yes"?>
<Relationships xmlns="http://schemas.openxmlformats.org/package/2006/relationships"><Relationship Id="rId2" Type="http://schemas.openxmlformats.org/officeDocument/2006/relationships/image" Target="../media/image19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19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0.png"/><Relationship Id="rId1" Type="http://schemas.openxmlformats.org/officeDocument/2006/relationships/slideLayout" Target="../slideLayouts/slideLayout8.xml"/><Relationship Id="rId5" Type="http://schemas.openxmlformats.org/officeDocument/2006/relationships/image" Target="../media/image203.png"/><Relationship Id="rId4" Type="http://schemas.openxmlformats.org/officeDocument/2006/relationships/image" Target="../media/image20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gif"/><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gif"/><Relationship Id="rId2" Type="http://schemas.openxmlformats.org/officeDocument/2006/relationships/image" Target="../media/image29.gif"/><Relationship Id="rId16"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71215" y="683493"/>
            <a:ext cx="11737304" cy="933397"/>
          </a:xfrm>
          <a:prstGeom prst="rect">
            <a:avLst/>
          </a:prstGeom>
          <a:noFill/>
          <a:ln>
            <a:noFill/>
          </a:ln>
        </p:spPr>
        <p:txBody>
          <a:bodyPr vert="horz" wrap="square" lIns="91440" tIns="45720" rIns="91440" bIns="45720" anchor="t" anchorCtr="1" compatLnSpc="1">
            <a:spAutoFit/>
          </a:bodyPr>
          <a:lstStyle/>
          <a:p>
            <a:pPr lvl="0" algn="ctr">
              <a:lnSpc>
                <a:spcPct val="150000"/>
              </a:lnSpc>
              <a:defRPr sz="1800" b="0" i="0" u="none" strike="noStrike" kern="0" cap="none" spc="0" baseline="0">
                <a:solidFill>
                  <a:srgbClr val="000000"/>
                </a:solidFill>
                <a:uFillTx/>
              </a:defRPr>
            </a:pPr>
            <a:r>
              <a:rPr lang="en-GB" sz="4000" dirty="0">
                <a:latin typeface="Bell MT" panose="02020503060305020303" pitchFamily="18" charset="0"/>
              </a:rPr>
              <a:t>Quantum computing for quantum chemistry</a:t>
            </a:r>
          </a:p>
        </p:txBody>
      </p:sp>
      <p:sp>
        <p:nvSpPr>
          <p:cNvPr id="4" name="Textfeld 3"/>
          <p:cNvSpPr txBox="1"/>
          <p:nvPr/>
        </p:nvSpPr>
        <p:spPr>
          <a:xfrm>
            <a:off x="851235" y="2483693"/>
            <a:ext cx="11557284" cy="1692771"/>
          </a:xfrm>
          <a:prstGeom prst="rect">
            <a:avLst/>
          </a:prstGeom>
          <a:noFill/>
          <a:ln>
            <a:noFill/>
          </a:ln>
        </p:spPr>
        <p:txBody>
          <a:bodyPr vert="horz" wrap="square" lIns="91440" tIns="45720" rIns="91440" bIns="45720" anchor="t" anchorCtr="0" compatLnSpc="1">
            <a:spAutoFit/>
          </a:bodyPr>
          <a:lstStyle/>
          <a:p>
            <a:pPr algn="ctr" defTabSz="914430">
              <a:lnSpc>
                <a:spcPct val="150000"/>
              </a:lnSpc>
              <a:defRPr sz="1800" b="0" i="0" u="none" strike="noStrike" kern="0" cap="none" spc="0" baseline="0">
                <a:solidFill>
                  <a:srgbClr val="000000"/>
                </a:solidFill>
                <a:uFillTx/>
              </a:defRPr>
            </a:pPr>
            <a:r>
              <a:rPr lang="de-CH" sz="3200" dirty="0">
                <a:latin typeface="Bell MT" panose="02020503060305020303" pitchFamily="18" charset="0"/>
              </a:rPr>
              <a:t>Christian Schilling</a:t>
            </a:r>
          </a:p>
          <a:p>
            <a:pPr algn="ctr">
              <a:defRPr sz="1800" b="0" i="0" u="none" strike="noStrike" kern="0" cap="none" spc="0" baseline="0">
                <a:solidFill>
                  <a:srgbClr val="000000"/>
                </a:solidFill>
                <a:uFillTx/>
              </a:defRPr>
            </a:pPr>
            <a:endParaRPr lang="de-CH" sz="2800" dirty="0">
              <a:latin typeface="Bell MT" panose="02020503060305020303" pitchFamily="18" charset="0"/>
            </a:endParaRPr>
          </a:p>
          <a:p>
            <a:pPr algn="ctr">
              <a:defRPr sz="1800" b="0" i="0" u="none" strike="noStrike" kern="0" cap="none" spc="0" baseline="0">
                <a:solidFill>
                  <a:srgbClr val="000000"/>
                </a:solidFill>
                <a:uFillTx/>
              </a:defRPr>
            </a:pPr>
            <a:r>
              <a:rPr lang="de-CH" sz="2800" dirty="0">
                <a:latin typeface="Bell MT" panose="02020503060305020303" pitchFamily="18" charset="0"/>
              </a:rPr>
              <a:t>6th </a:t>
            </a:r>
            <a:r>
              <a:rPr lang="de-CH" sz="2800" dirty="0" err="1">
                <a:latin typeface="Bell MT" panose="02020503060305020303" pitchFamily="18" charset="0"/>
              </a:rPr>
              <a:t>October</a:t>
            </a:r>
            <a:r>
              <a:rPr lang="de-CH" sz="2800" dirty="0">
                <a:latin typeface="Bell MT" panose="02020503060305020303" pitchFamily="18" charset="0"/>
              </a:rPr>
              <a:t> 2025</a:t>
            </a:r>
          </a:p>
        </p:txBody>
      </p:sp>
      <p:sp>
        <p:nvSpPr>
          <p:cNvPr id="3" name="Slide Number Placeholder 2">
            <a:extLst>
              <a:ext uri="{FF2B5EF4-FFF2-40B4-BE49-F238E27FC236}">
                <a16:creationId xmlns:a16="http://schemas.microsoft.com/office/drawing/2014/main" id="{4513716B-FF16-FF99-D9DD-68CEAFD68C7D}"/>
              </a:ext>
            </a:extLst>
          </p:cNvPr>
          <p:cNvSpPr>
            <a:spLocks noGrp="1"/>
          </p:cNvSpPr>
          <p:nvPr>
            <p:ph type="sldNum" sz="quarter" idx="8"/>
          </p:nvPr>
        </p:nvSpPr>
        <p:spPr/>
        <p:txBody>
          <a:bodyPr/>
          <a:lstStyle/>
          <a:p>
            <a:pPr lvl="0"/>
            <a:fld id="{D8E8AC99-364F-40C2-896C-3046AA64A242}" type="slidenum">
              <a:rPr lang="en-GB" smtClean="0"/>
              <a:t>1</a:t>
            </a:fld>
            <a:endParaRPr lang="en-GB" dirty="0"/>
          </a:p>
        </p:txBody>
      </p:sp>
      <p:sp>
        <p:nvSpPr>
          <p:cNvPr id="8" name="Textfeld 3">
            <a:extLst>
              <a:ext uri="{FF2B5EF4-FFF2-40B4-BE49-F238E27FC236}">
                <a16:creationId xmlns:a16="http://schemas.microsoft.com/office/drawing/2014/main" id="{F5F854BD-C9F3-2FF2-31EC-32BF06A81929}"/>
              </a:ext>
            </a:extLst>
          </p:cNvPr>
          <p:cNvSpPr txBox="1"/>
          <p:nvPr/>
        </p:nvSpPr>
        <p:spPr>
          <a:xfrm>
            <a:off x="1823343" y="5219997"/>
            <a:ext cx="6768752" cy="2958630"/>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de-CH" sz="2400" dirty="0" err="1">
                <a:latin typeface="Bell MT" panose="02020503060305020303" pitchFamily="18" charset="0"/>
              </a:rPr>
              <a:t>partly</a:t>
            </a:r>
            <a:r>
              <a:rPr lang="de-CH" sz="2400" dirty="0">
                <a:latin typeface="Bell MT" panose="02020503060305020303" pitchFamily="18" charset="0"/>
              </a:rPr>
              <a:t> </a:t>
            </a:r>
            <a:r>
              <a:rPr lang="de-CH" sz="2400" dirty="0" err="1">
                <a:latin typeface="Bell MT" panose="02020503060305020303" pitchFamily="18" charset="0"/>
              </a:rPr>
              <a:t>based</a:t>
            </a:r>
            <a:r>
              <a:rPr lang="de-CH" sz="2400" dirty="0">
                <a:latin typeface="Bell MT" panose="02020503060305020303" pitchFamily="18" charset="0"/>
              </a:rPr>
              <a:t> on </a:t>
            </a:r>
            <a:r>
              <a:rPr lang="de-CH" sz="2400" dirty="0" err="1">
                <a:latin typeface="Bell MT" panose="02020503060305020303" pitchFamily="18" charset="0"/>
              </a:rPr>
              <a:t>lectures</a:t>
            </a:r>
            <a:r>
              <a:rPr lang="de-CH" sz="2400" dirty="0">
                <a:latin typeface="Bell MT" panose="02020503060305020303" pitchFamily="18" charset="0"/>
              </a:rPr>
              <a:t>/</a:t>
            </a:r>
            <a:r>
              <a:rPr lang="de-CH" sz="2400" dirty="0" err="1">
                <a:latin typeface="Bell MT" panose="02020503060305020303" pitchFamily="18" charset="0"/>
              </a:rPr>
              <a:t>tutorials</a:t>
            </a:r>
            <a:r>
              <a:rPr lang="de-CH" sz="2400" dirty="0">
                <a:latin typeface="Bell MT" panose="02020503060305020303" pitchFamily="18" charset="0"/>
              </a:rPr>
              <a:t>/</a:t>
            </a:r>
            <a:r>
              <a:rPr lang="de-CH" sz="2400" dirty="0" err="1">
                <a:latin typeface="Bell MT" panose="02020503060305020303" pitchFamily="18" charset="0"/>
              </a:rPr>
              <a:t>articles</a:t>
            </a:r>
            <a:r>
              <a:rPr lang="de-CH" sz="2400" dirty="0">
                <a:latin typeface="Bell MT" panose="02020503060305020303" pitchFamily="18" charset="0"/>
              </a:rPr>
              <a:t> </a:t>
            </a:r>
            <a:r>
              <a:rPr lang="de-CH" sz="2400" dirty="0" err="1">
                <a:latin typeface="Bell MT" panose="02020503060305020303" pitchFamily="18" charset="0"/>
              </a:rPr>
              <a:t>by</a:t>
            </a:r>
            <a:endParaRPr lang="de-CH" sz="2400" dirty="0">
              <a:latin typeface="Bell MT" panose="02020503060305020303" pitchFamily="18" charset="0"/>
            </a:endParaRPr>
          </a:p>
          <a:p>
            <a:pPr marL="342900" indent="-342900">
              <a:buFontTx/>
              <a:buChar char="-"/>
              <a:defRPr sz="1800" b="0" i="0" u="none" strike="noStrike" kern="0" cap="none" spc="0" baseline="0">
                <a:solidFill>
                  <a:srgbClr val="000000"/>
                </a:solidFill>
                <a:uFillTx/>
              </a:defRPr>
            </a:pPr>
            <a:r>
              <a:rPr lang="de-CH" sz="2400" dirty="0">
                <a:latin typeface="Bell MT" panose="02020503060305020303" pitchFamily="18" charset="0"/>
              </a:rPr>
              <a:t>Artur Izmaylov (</a:t>
            </a:r>
            <a:r>
              <a:rPr lang="de-CH" sz="2400" dirty="0" err="1">
                <a:latin typeface="Bell MT" panose="02020503060305020303" pitchFamily="18" charset="0"/>
              </a:rPr>
              <a:t>Youtube</a:t>
            </a:r>
            <a:r>
              <a:rPr lang="de-CH" sz="2400" dirty="0">
                <a:latin typeface="Bell MT" panose="02020503060305020303" pitchFamily="18" charset="0"/>
              </a:rPr>
              <a:t>)</a:t>
            </a:r>
          </a:p>
          <a:p>
            <a:pPr marL="342900" indent="-342900">
              <a:buFontTx/>
              <a:buChar char="-"/>
              <a:defRPr sz="1800" b="0" i="0" u="none" strike="noStrike" kern="0" cap="none" spc="0" baseline="0">
                <a:solidFill>
                  <a:srgbClr val="000000"/>
                </a:solidFill>
                <a:uFillTx/>
              </a:defRPr>
            </a:pPr>
            <a:r>
              <a:rPr lang="de-CH" sz="2400" dirty="0">
                <a:latin typeface="Bell MT" panose="02020503060305020303" pitchFamily="18" charset="0"/>
              </a:rPr>
              <a:t>Stefan Knecht (ESQC)</a:t>
            </a:r>
          </a:p>
          <a:p>
            <a:pPr marL="342900" indent="-342900">
              <a:buFontTx/>
              <a:buChar char="-"/>
              <a:defRPr sz="1800" b="0" i="0" u="none" strike="noStrike" kern="0" cap="none" spc="0" baseline="0">
                <a:solidFill>
                  <a:srgbClr val="000000"/>
                </a:solidFill>
                <a:uFillTx/>
              </a:defRPr>
            </a:pPr>
            <a:r>
              <a:rPr lang="de-CH" sz="2400" dirty="0">
                <a:latin typeface="Bell MT" panose="02020503060305020303" pitchFamily="18" charset="0"/>
              </a:rPr>
              <a:t>Cheng-Lin Hong (MQV) </a:t>
            </a:r>
          </a:p>
          <a:p>
            <a:pPr marL="342900" indent="-342900">
              <a:buFontTx/>
              <a:buChar char="-"/>
              <a:defRPr sz="1800" b="0" i="0" u="none" strike="noStrike" kern="0" cap="none" spc="0" baseline="0">
                <a:solidFill>
                  <a:srgbClr val="000000"/>
                </a:solidFill>
                <a:uFillTx/>
              </a:defRPr>
            </a:pPr>
            <a:r>
              <a:rPr lang="de-CH" sz="2400" dirty="0">
                <a:latin typeface="Bell MT" panose="02020503060305020303" pitchFamily="18" charset="0"/>
              </a:rPr>
              <a:t>Garnet Chan (Faraday </a:t>
            </a:r>
            <a:r>
              <a:rPr lang="de-CH" sz="2400" dirty="0" err="1">
                <a:latin typeface="Bell MT" panose="02020503060305020303" pitchFamily="18" charset="0"/>
              </a:rPr>
              <a:t>discuss</a:t>
            </a:r>
            <a:r>
              <a:rPr lang="de-CH" sz="2400" dirty="0">
                <a:latin typeface="Bell MT" panose="02020503060305020303" pitchFamily="18" charset="0"/>
              </a:rPr>
              <a:t>. 24)</a:t>
            </a:r>
          </a:p>
          <a:p>
            <a:pPr>
              <a:defRPr sz="1800" b="0" i="0" u="none" strike="noStrike" kern="0" cap="none" spc="0" baseline="0">
                <a:solidFill>
                  <a:srgbClr val="000000"/>
                </a:solidFill>
                <a:uFillTx/>
              </a:defRPr>
            </a:pPr>
            <a:endParaRPr lang="de-CH" sz="2800" dirty="0">
              <a:latin typeface="Bell MT" panose="02020503060305020303" pitchFamily="18" charset="0"/>
            </a:endParaRPr>
          </a:p>
          <a:p>
            <a:pPr algn="ctr">
              <a:lnSpc>
                <a:spcPct val="150000"/>
              </a:lnSpc>
              <a:defRPr sz="1800" b="0" i="0" u="none" strike="noStrike" kern="0" cap="none" spc="0" baseline="0">
                <a:solidFill>
                  <a:srgbClr val="000000"/>
                </a:solidFill>
                <a:uFillTx/>
              </a:defRPr>
            </a:pPr>
            <a:endParaRPr lang="de-CH" sz="2800" dirty="0">
              <a:latin typeface="Bell MT" panose="02020503060305020303" pitchFamily="18" charset="0"/>
            </a:endParaRPr>
          </a:p>
        </p:txBody>
      </p:sp>
      <p:pic>
        <p:nvPicPr>
          <p:cNvPr id="10" name="Picture 9" descr="A picture containing party supply, balloon, sphere&#10;&#10;Description automatically generated">
            <a:extLst>
              <a:ext uri="{FF2B5EF4-FFF2-40B4-BE49-F238E27FC236}">
                <a16:creationId xmlns:a16="http://schemas.microsoft.com/office/drawing/2014/main" id="{05465457-9D11-BBA4-836C-A4EAC02E18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5881" y="2483693"/>
            <a:ext cx="2852888" cy="1900924"/>
          </a:xfrm>
          <a:prstGeom prst="rect">
            <a:avLst/>
          </a:prstGeom>
        </p:spPr>
      </p:pic>
      <p:pic>
        <p:nvPicPr>
          <p:cNvPr id="11" name="Picture 10" descr="A machine with a round structure&#10;&#10;Description automatically generated with medium confidence">
            <a:extLst>
              <a:ext uri="{FF2B5EF4-FFF2-40B4-BE49-F238E27FC236}">
                <a16:creationId xmlns:a16="http://schemas.microsoft.com/office/drawing/2014/main" id="{EB9AFB71-6F9E-9D96-08F8-A9CDD4BA43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7279" y="2483693"/>
            <a:ext cx="3326616" cy="1900924"/>
          </a:xfrm>
          <a:prstGeom prst="rect">
            <a:avLst/>
          </a:prstGeom>
        </p:spPr>
      </p:pic>
    </p:spTree>
    <p:extLst>
      <p:ext uri="{BB962C8B-B14F-4D97-AF65-F5344CB8AC3E}">
        <p14:creationId xmlns:p14="http://schemas.microsoft.com/office/powerpoint/2010/main" val="4176389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A3FE2-4F8E-194C-5008-1727129AD9B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08F5F7-7812-5259-8013-682C946BAD24}"/>
              </a:ext>
            </a:extLst>
          </p:cNvPr>
          <p:cNvSpPr>
            <a:spLocks noGrp="1"/>
          </p:cNvSpPr>
          <p:nvPr>
            <p:ph type="sldNum" sz="quarter" idx="8"/>
          </p:nvPr>
        </p:nvSpPr>
        <p:spPr/>
        <p:txBody>
          <a:bodyPr/>
          <a:lstStyle/>
          <a:p>
            <a:pPr lvl="0"/>
            <a:fld id="{179EEDD1-DF31-41F6-84E4-0BDF1C36C209}" type="slidenum">
              <a:rPr lang="en-GB" smtClean="0"/>
              <a:t>10</a:t>
            </a:fld>
            <a:endParaRPr lang="en-GB"/>
          </a:p>
        </p:txBody>
      </p:sp>
      <p:sp>
        <p:nvSpPr>
          <p:cNvPr id="6" name="Title 1">
            <a:extLst>
              <a:ext uri="{FF2B5EF4-FFF2-40B4-BE49-F238E27FC236}">
                <a16:creationId xmlns:a16="http://schemas.microsoft.com/office/drawing/2014/main" id="{A77E8929-E116-4763-2993-374748750403}"/>
              </a:ext>
            </a:extLst>
          </p:cNvPr>
          <p:cNvSpPr txBox="1">
            <a:spLocks/>
          </p:cNvSpPr>
          <p:nvPr/>
        </p:nvSpPr>
        <p:spPr>
          <a:xfrm>
            <a:off x="3119487" y="1729393"/>
            <a:ext cx="7200800" cy="3278379"/>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buFont typeface="StarSymbol"/>
              <a:buNone/>
            </a:pPr>
            <a:r>
              <a:rPr lang="en-US" dirty="0">
                <a:latin typeface="Bell MT" panose="02020503060305020303" pitchFamily="18" charset="0"/>
              </a:rPr>
              <a:t>classical computer </a:t>
            </a:r>
          </a:p>
          <a:p>
            <a:pPr>
              <a:buFont typeface="StarSymbol"/>
              <a:buNone/>
            </a:pPr>
            <a:r>
              <a:rPr lang="en-US" dirty="0">
                <a:latin typeface="Bell MT" panose="02020503060305020303" pitchFamily="18" charset="0"/>
              </a:rPr>
              <a:t>or </a:t>
            </a:r>
          </a:p>
          <a:p>
            <a:pPr>
              <a:buFont typeface="StarSymbol"/>
              <a:buNone/>
            </a:pPr>
            <a:r>
              <a:rPr lang="en-US" dirty="0">
                <a:latin typeface="Bell MT" panose="02020503060305020303" pitchFamily="18" charset="0"/>
              </a:rPr>
              <a:t>quantum computer?</a:t>
            </a:r>
          </a:p>
        </p:txBody>
      </p:sp>
    </p:spTree>
    <p:extLst>
      <p:ext uri="{BB962C8B-B14F-4D97-AF65-F5344CB8AC3E}">
        <p14:creationId xmlns:p14="http://schemas.microsoft.com/office/powerpoint/2010/main" val="541895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06292-F8B6-12CB-F5E4-CF6E62FDFC9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B2DED0-95D1-E6B2-F66A-56D53AAD71B2}"/>
              </a:ext>
            </a:extLst>
          </p:cNvPr>
          <p:cNvSpPr>
            <a:spLocks noGrp="1"/>
          </p:cNvSpPr>
          <p:nvPr>
            <p:ph type="sldNum" sz="quarter" idx="8"/>
          </p:nvPr>
        </p:nvSpPr>
        <p:spPr/>
        <p:txBody>
          <a:bodyPr/>
          <a:lstStyle/>
          <a:p>
            <a:pPr lvl="0"/>
            <a:fld id="{179EEDD1-DF31-41F6-84E4-0BDF1C36C209}" type="slidenum">
              <a:rPr lang="en-GB" smtClean="0"/>
              <a:t>11</a:t>
            </a:fld>
            <a:endParaRPr lang="en-GB"/>
          </a:p>
        </p:txBody>
      </p:sp>
      <p:pic>
        <p:nvPicPr>
          <p:cNvPr id="3" name="Picture 2" descr="A person wearing glasses and a blue shirt&#10;&#10;AI-generated content may be incorrect.">
            <a:extLst>
              <a:ext uri="{FF2B5EF4-FFF2-40B4-BE49-F238E27FC236}">
                <a16:creationId xmlns:a16="http://schemas.microsoft.com/office/drawing/2014/main" id="{FB76FE48-C749-1C76-52D5-65F6A13D2123}"/>
              </a:ext>
            </a:extLst>
          </p:cNvPr>
          <p:cNvPicPr>
            <a:picLocks noChangeAspect="1"/>
          </p:cNvPicPr>
          <p:nvPr/>
        </p:nvPicPr>
        <p:blipFill>
          <a:blip r:embed="rId2">
            <a:extLst>
              <a:ext uri="{28A0092B-C50C-407E-A947-70E740481C1C}">
                <a14:useLocalDpi xmlns:a14="http://schemas.microsoft.com/office/drawing/2010/main" val="0"/>
              </a:ext>
            </a:extLst>
          </a:blip>
          <a:srcRect b="11762"/>
          <a:stretch>
            <a:fillRect/>
          </a:stretch>
        </p:blipFill>
        <p:spPr>
          <a:xfrm>
            <a:off x="2759447" y="3275781"/>
            <a:ext cx="1816906" cy="2414461"/>
          </a:xfrm>
          <a:prstGeom prst="rect">
            <a:avLst/>
          </a:prstGeom>
        </p:spPr>
      </p:pic>
      <p:pic>
        <p:nvPicPr>
          <p:cNvPr id="6" name="Picture 5" descr="A person in a white shirt&#10;&#10;AI-generated content may be incorrect.">
            <a:extLst>
              <a:ext uri="{FF2B5EF4-FFF2-40B4-BE49-F238E27FC236}">
                <a16:creationId xmlns:a16="http://schemas.microsoft.com/office/drawing/2014/main" id="{54BE2AEA-7E06-9582-4AA9-C10205896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8079" y="3275781"/>
            <a:ext cx="1788210" cy="2414461"/>
          </a:xfrm>
          <a:prstGeom prst="rect">
            <a:avLst/>
          </a:prstGeom>
        </p:spPr>
      </p:pic>
      <p:sp>
        <p:nvSpPr>
          <p:cNvPr id="7" name="Title 1">
            <a:extLst>
              <a:ext uri="{FF2B5EF4-FFF2-40B4-BE49-F238E27FC236}">
                <a16:creationId xmlns:a16="http://schemas.microsoft.com/office/drawing/2014/main" id="{C2B92605-52CC-CDB1-622E-A9D900D249F7}"/>
              </a:ext>
            </a:extLst>
          </p:cNvPr>
          <p:cNvSpPr txBox="1">
            <a:spLocks/>
          </p:cNvSpPr>
          <p:nvPr/>
        </p:nvSpPr>
        <p:spPr>
          <a:xfrm>
            <a:off x="1615672" y="5859608"/>
            <a:ext cx="4104456" cy="1262155"/>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buFont typeface="StarSymbol"/>
              <a:buNone/>
            </a:pPr>
            <a:r>
              <a:rPr lang="en-US" sz="2800" dirty="0">
                <a:latin typeface="Bell MT" panose="02020503060305020303" pitchFamily="18" charset="0"/>
              </a:rPr>
              <a:t>Yurin Manin</a:t>
            </a:r>
          </a:p>
          <a:p>
            <a:pPr>
              <a:buFont typeface="StarSymbol"/>
              <a:buNone/>
            </a:pPr>
            <a:r>
              <a:rPr lang="en-US" sz="2800" dirty="0">
                <a:latin typeface="Bell MT" panose="02020503060305020303" pitchFamily="18" charset="0"/>
              </a:rPr>
              <a:t>“Computable and </a:t>
            </a:r>
            <a:r>
              <a:rPr lang="en-US" sz="2800" dirty="0" err="1">
                <a:latin typeface="Bell MT" panose="02020503060305020303" pitchFamily="18" charset="0"/>
              </a:rPr>
              <a:t>uncomputable</a:t>
            </a:r>
            <a:r>
              <a:rPr lang="en-US" sz="2800" dirty="0">
                <a:latin typeface="Bell MT" panose="02020503060305020303" pitchFamily="18" charset="0"/>
              </a:rPr>
              <a:t>” (1980)</a:t>
            </a:r>
          </a:p>
        </p:txBody>
      </p:sp>
      <p:sp>
        <p:nvSpPr>
          <p:cNvPr id="8" name="Title 1">
            <a:extLst>
              <a:ext uri="{FF2B5EF4-FFF2-40B4-BE49-F238E27FC236}">
                <a16:creationId xmlns:a16="http://schemas.microsoft.com/office/drawing/2014/main" id="{4747E703-93EF-B3C7-06F2-79003A704BCC}"/>
              </a:ext>
            </a:extLst>
          </p:cNvPr>
          <p:cNvSpPr txBox="1">
            <a:spLocks/>
          </p:cNvSpPr>
          <p:nvPr/>
        </p:nvSpPr>
        <p:spPr>
          <a:xfrm>
            <a:off x="7151935" y="5859609"/>
            <a:ext cx="4104456" cy="1262155"/>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buFont typeface="StarSymbol"/>
              <a:buNone/>
            </a:pPr>
            <a:r>
              <a:rPr lang="en-US" sz="2800" dirty="0">
                <a:latin typeface="Bell MT" panose="02020503060305020303" pitchFamily="18" charset="0"/>
              </a:rPr>
              <a:t>Richard Feynman</a:t>
            </a:r>
          </a:p>
          <a:p>
            <a:pPr>
              <a:buFont typeface="StarSymbol"/>
              <a:buNone/>
            </a:pPr>
            <a:r>
              <a:rPr lang="en-US" sz="2800" dirty="0">
                <a:latin typeface="Bell MT" panose="02020503060305020303" pitchFamily="18" charset="0"/>
              </a:rPr>
              <a:t>“Simulating Physics with computers” (1982)</a:t>
            </a:r>
          </a:p>
        </p:txBody>
      </p:sp>
      <p:sp>
        <p:nvSpPr>
          <p:cNvPr id="9" name="Speech Bubble: Oval 8">
            <a:extLst>
              <a:ext uri="{FF2B5EF4-FFF2-40B4-BE49-F238E27FC236}">
                <a16:creationId xmlns:a16="http://schemas.microsoft.com/office/drawing/2014/main" id="{6CFF01AA-21A9-67A1-D47B-E54E00C0DF96}"/>
              </a:ext>
            </a:extLst>
          </p:cNvPr>
          <p:cNvSpPr/>
          <p:nvPr/>
        </p:nvSpPr>
        <p:spPr>
          <a:xfrm flipH="1">
            <a:off x="3045463" y="581654"/>
            <a:ext cx="8318940" cy="2495009"/>
          </a:xfrm>
          <a:prstGeom prst="wedgeEllipseCallou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C3652AC1-6E9F-250C-07DE-83BBB665126A}"/>
              </a:ext>
            </a:extLst>
          </p:cNvPr>
          <p:cNvSpPr txBox="1">
            <a:spLocks/>
          </p:cNvSpPr>
          <p:nvPr/>
        </p:nvSpPr>
        <p:spPr>
          <a:xfrm>
            <a:off x="3623543" y="680585"/>
            <a:ext cx="7272808" cy="2377696"/>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buFont typeface="StarSymbol"/>
              <a:buNone/>
            </a:pPr>
            <a:r>
              <a:rPr lang="en-US" sz="2800" dirty="0">
                <a:latin typeface="Bell MT" panose="02020503060305020303" pitchFamily="18" charset="0"/>
              </a:rPr>
              <a:t>[...] </a:t>
            </a:r>
            <a:r>
              <a:rPr lang="en-GB" sz="2800" dirty="0">
                <a:latin typeface="Bell MT" panose="02020503060305020303" pitchFamily="18" charset="0"/>
              </a:rPr>
              <a:t>nature isn’t classical, </a:t>
            </a:r>
          </a:p>
          <a:p>
            <a:pPr>
              <a:buFont typeface="StarSymbol"/>
              <a:buNone/>
            </a:pPr>
            <a:r>
              <a:rPr lang="en-GB" sz="2800" dirty="0">
                <a:latin typeface="Bell MT" panose="02020503060305020303" pitchFamily="18" charset="0"/>
              </a:rPr>
              <a:t>dammit, and if you want to make a simulation of nature, you’d better make it quantum mechanical, and by golly it’s a wonderful problem, because </a:t>
            </a:r>
          </a:p>
          <a:p>
            <a:pPr>
              <a:buFont typeface="StarSymbol"/>
              <a:buNone/>
            </a:pPr>
            <a:r>
              <a:rPr lang="en-GB" sz="2800" dirty="0">
                <a:latin typeface="Bell MT" panose="02020503060305020303" pitchFamily="18" charset="0"/>
              </a:rPr>
              <a:t>it doesn’t look so easy.</a:t>
            </a:r>
            <a:endParaRPr lang="en-US" sz="2800" dirty="0">
              <a:latin typeface="Bell MT" panose="02020503060305020303" pitchFamily="18" charset="0"/>
            </a:endParaRPr>
          </a:p>
        </p:txBody>
      </p:sp>
    </p:spTree>
    <p:extLst>
      <p:ext uri="{BB962C8B-B14F-4D97-AF65-F5344CB8AC3E}">
        <p14:creationId xmlns:p14="http://schemas.microsoft.com/office/powerpoint/2010/main" val="127698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42443-539A-A136-764B-AB93BAD1D37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93DDD1-E198-78D1-B063-7BA42227FAAD}"/>
              </a:ext>
            </a:extLst>
          </p:cNvPr>
          <p:cNvSpPr>
            <a:spLocks noGrp="1"/>
          </p:cNvSpPr>
          <p:nvPr>
            <p:ph type="sldNum" sz="quarter" idx="8"/>
          </p:nvPr>
        </p:nvSpPr>
        <p:spPr/>
        <p:txBody>
          <a:bodyPr/>
          <a:lstStyle/>
          <a:p>
            <a:pPr lvl="0"/>
            <a:fld id="{179EEDD1-DF31-41F6-84E4-0BDF1C36C209}" type="slidenum">
              <a:rPr lang="en-GB" smtClean="0"/>
              <a:t>12</a:t>
            </a:fld>
            <a:endParaRPr lang="en-GB" dirty="0"/>
          </a:p>
        </p:txBody>
      </p:sp>
      <p:sp>
        <p:nvSpPr>
          <p:cNvPr id="2" name="Title 1">
            <a:extLst>
              <a:ext uri="{FF2B5EF4-FFF2-40B4-BE49-F238E27FC236}">
                <a16:creationId xmlns:a16="http://schemas.microsoft.com/office/drawing/2014/main" id="{E41AFC78-BF21-BAAF-E017-1B9FCFDB3D14}"/>
              </a:ext>
            </a:extLst>
          </p:cNvPr>
          <p:cNvSpPr>
            <a:spLocks noGrp="1"/>
          </p:cNvSpPr>
          <p:nvPr>
            <p:ph type="title"/>
          </p:nvPr>
        </p:nvSpPr>
        <p:spPr>
          <a:xfrm>
            <a:off x="1949357" y="323453"/>
            <a:ext cx="9541060" cy="1262155"/>
          </a:xfrm>
        </p:spPr>
        <p:txBody>
          <a:bodyPr/>
          <a:lstStyle/>
          <a:p>
            <a:pPr>
              <a:buNone/>
            </a:pPr>
            <a:r>
              <a:rPr lang="en-US" dirty="0">
                <a:latin typeface="Bell MT" panose="02020503060305020303" pitchFamily="18" charset="0"/>
              </a:rPr>
              <a:t>Quantum versus classical: An estimation</a:t>
            </a:r>
          </a:p>
        </p:txBody>
      </p:sp>
      <p:sp>
        <p:nvSpPr>
          <p:cNvPr id="3" name="Title 1">
            <a:extLst>
              <a:ext uri="{FF2B5EF4-FFF2-40B4-BE49-F238E27FC236}">
                <a16:creationId xmlns:a16="http://schemas.microsoft.com/office/drawing/2014/main" id="{792444F1-1136-5A2A-E456-AD4F01A96C48}"/>
              </a:ext>
            </a:extLst>
          </p:cNvPr>
          <p:cNvSpPr txBox="1">
            <a:spLocks/>
          </p:cNvSpPr>
          <p:nvPr/>
        </p:nvSpPr>
        <p:spPr>
          <a:xfrm>
            <a:off x="355361" y="2207694"/>
            <a:ext cx="2448272" cy="1262155"/>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buFont typeface="StarSymbol"/>
              <a:buNone/>
            </a:pPr>
            <a:r>
              <a:rPr lang="en-US" sz="3200" dirty="0">
                <a:latin typeface="Bell MT" panose="02020503060305020303" pitchFamily="18" charset="0"/>
              </a:rPr>
              <a:t>Ideal gas:</a:t>
            </a:r>
          </a:p>
        </p:txBody>
      </p:sp>
      <p:sp>
        <p:nvSpPr>
          <p:cNvPr id="10" name="Rectangle 9">
            <a:extLst>
              <a:ext uri="{FF2B5EF4-FFF2-40B4-BE49-F238E27FC236}">
                <a16:creationId xmlns:a16="http://schemas.microsoft.com/office/drawing/2014/main" id="{1D8245E6-8CA4-B9A1-0427-60001E4548AB}"/>
              </a:ext>
            </a:extLst>
          </p:cNvPr>
          <p:cNvSpPr/>
          <p:nvPr/>
        </p:nvSpPr>
        <p:spPr>
          <a:xfrm>
            <a:off x="6395852" y="2821980"/>
            <a:ext cx="216024" cy="2756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C5FCBB84-3148-F4E9-A7EB-BE12BBA5BA61}"/>
              </a:ext>
            </a:extLst>
          </p:cNvPr>
          <p:cNvCxnSpPr>
            <a:cxnSpLocks/>
          </p:cNvCxnSpPr>
          <p:nvPr/>
        </p:nvCxnSpPr>
        <p:spPr>
          <a:xfrm>
            <a:off x="7212923" y="2821980"/>
            <a:ext cx="1152128" cy="0"/>
          </a:xfrm>
          <a:prstGeom prst="straightConnector1">
            <a:avLst/>
          </a:prstGeom>
          <a:ln w="57150">
            <a:solidFill>
              <a:srgbClr val="FF0000"/>
            </a:solidFill>
            <a:headEnd type="triangle"/>
            <a:tailEnd type="triangle"/>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4C4AF06C-A81E-A3D1-DF97-73F2A329DC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4971" y="2059844"/>
            <a:ext cx="295238" cy="580952"/>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0E6490A9-65D6-6F4B-6095-CADED46C2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0167" y="2195661"/>
            <a:ext cx="1361905" cy="1095238"/>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658148A2-8547-7A60-675E-A9833B0F8B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039" y="2207694"/>
            <a:ext cx="2561905" cy="1228571"/>
          </a:xfrm>
          <a:prstGeom prst="rect">
            <a:avLst/>
          </a:prstGeom>
        </p:spPr>
      </p:pic>
      <p:sp>
        <p:nvSpPr>
          <p:cNvPr id="21" name="Title 1">
            <a:extLst>
              <a:ext uri="{FF2B5EF4-FFF2-40B4-BE49-F238E27FC236}">
                <a16:creationId xmlns:a16="http://schemas.microsoft.com/office/drawing/2014/main" id="{73595C31-D294-68F8-6A57-D42EB71E3BF2}"/>
              </a:ext>
            </a:extLst>
          </p:cNvPr>
          <p:cNvSpPr txBox="1">
            <a:spLocks/>
          </p:cNvSpPr>
          <p:nvPr/>
        </p:nvSpPr>
        <p:spPr>
          <a:xfrm>
            <a:off x="358038" y="4275839"/>
            <a:ext cx="2448272" cy="1262155"/>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buFont typeface="StarSymbol"/>
              <a:buNone/>
            </a:pPr>
            <a:r>
              <a:rPr lang="en-US" sz="3200" dirty="0">
                <a:latin typeface="Bell MT" panose="02020503060305020303" pitchFamily="18" charset="0"/>
              </a:rPr>
              <a:t>electrons </a:t>
            </a:r>
          </a:p>
          <a:p>
            <a:pPr>
              <a:buFont typeface="StarSymbol"/>
              <a:buNone/>
            </a:pPr>
            <a:r>
              <a:rPr lang="en-US" sz="3200" dirty="0">
                <a:latin typeface="Bell MT" panose="02020503060305020303" pitchFamily="18" charset="0"/>
              </a:rPr>
              <a:t>&amp; nuclei:</a:t>
            </a:r>
          </a:p>
          <a:p>
            <a:pPr>
              <a:buFont typeface="StarSymbol"/>
              <a:buNone/>
            </a:pPr>
            <a:r>
              <a:rPr lang="en-US" sz="3200" dirty="0">
                <a:latin typeface="Bell MT" panose="02020503060305020303" pitchFamily="18" charset="0"/>
              </a:rPr>
              <a:t>(T=298K)</a:t>
            </a:r>
          </a:p>
        </p:txBody>
      </p:sp>
      <p:pic>
        <p:nvPicPr>
          <p:cNvPr id="27" name="Picture 26" descr="A black background with a black square&#10;&#10;AI-generated content may be incorrect.">
            <a:extLst>
              <a:ext uri="{FF2B5EF4-FFF2-40B4-BE49-F238E27FC236}">
                <a16:creationId xmlns:a16="http://schemas.microsoft.com/office/drawing/2014/main" id="{9B2F506E-D8E3-C602-8A66-EDE1A1EFBD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9911" y="5064553"/>
            <a:ext cx="3580952" cy="552381"/>
          </a:xfrm>
          <a:prstGeom prst="rect">
            <a:avLst/>
          </a:prstGeom>
        </p:spPr>
      </p:pic>
      <p:pic>
        <p:nvPicPr>
          <p:cNvPr id="29" name="Picture 28" descr="A black background with a black square&#10;&#10;AI-generated content may be incorrect.">
            <a:extLst>
              <a:ext uri="{FF2B5EF4-FFF2-40B4-BE49-F238E27FC236}">
                <a16:creationId xmlns:a16="http://schemas.microsoft.com/office/drawing/2014/main" id="{8DD44B81-A7F2-DA9F-CB5D-258D5FAA5B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5600" y="4278607"/>
            <a:ext cx="2171429" cy="552381"/>
          </a:xfrm>
          <a:prstGeom prst="rect">
            <a:avLst/>
          </a:prstGeom>
        </p:spPr>
      </p:pic>
      <p:pic>
        <p:nvPicPr>
          <p:cNvPr id="31" name="Picture 30">
            <a:extLst>
              <a:ext uri="{FF2B5EF4-FFF2-40B4-BE49-F238E27FC236}">
                <a16:creationId xmlns:a16="http://schemas.microsoft.com/office/drawing/2014/main" id="{C0669ECA-AF9D-9EAB-52C5-7B1278C6AC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55803" y="4556742"/>
            <a:ext cx="1161905" cy="361905"/>
          </a:xfrm>
          <a:prstGeom prst="rect">
            <a:avLst/>
          </a:prstGeom>
        </p:spPr>
      </p:pic>
      <p:sp>
        <p:nvSpPr>
          <p:cNvPr id="32" name="Title 1">
            <a:extLst>
              <a:ext uri="{FF2B5EF4-FFF2-40B4-BE49-F238E27FC236}">
                <a16:creationId xmlns:a16="http://schemas.microsoft.com/office/drawing/2014/main" id="{20379CB3-41D0-3334-0413-FE9035C54D0D}"/>
              </a:ext>
            </a:extLst>
          </p:cNvPr>
          <p:cNvSpPr txBox="1">
            <a:spLocks/>
          </p:cNvSpPr>
          <p:nvPr/>
        </p:nvSpPr>
        <p:spPr>
          <a:xfrm>
            <a:off x="7304288" y="4737694"/>
            <a:ext cx="4896544" cy="1262155"/>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buFont typeface="StarSymbol"/>
              <a:buNone/>
            </a:pPr>
            <a:r>
              <a:rPr lang="en-US" sz="3200" dirty="0">
                <a:latin typeface="Bell MT" panose="02020503060305020303" pitchFamily="18" charset="0"/>
              </a:rPr>
              <a:t>atomic scale</a:t>
            </a:r>
          </a:p>
        </p:txBody>
      </p:sp>
      <p:pic>
        <p:nvPicPr>
          <p:cNvPr id="34" name="Picture 33">
            <a:extLst>
              <a:ext uri="{FF2B5EF4-FFF2-40B4-BE49-F238E27FC236}">
                <a16:creationId xmlns:a16="http://schemas.microsoft.com/office/drawing/2014/main" id="{B1A23FEB-D3B3-DC2A-FA4F-5F5EA84DE8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74107" y="4509123"/>
            <a:ext cx="257143" cy="228571"/>
          </a:xfrm>
          <a:prstGeom prst="rect">
            <a:avLst/>
          </a:prstGeom>
        </p:spPr>
      </p:pic>
      <p:pic>
        <p:nvPicPr>
          <p:cNvPr id="38" name="Picture 37">
            <a:extLst>
              <a:ext uri="{FF2B5EF4-FFF2-40B4-BE49-F238E27FC236}">
                <a16:creationId xmlns:a16="http://schemas.microsoft.com/office/drawing/2014/main" id="{BA2BB3A5-06AB-C476-50A4-BEAC9F86B6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74106" y="5250720"/>
            <a:ext cx="257143" cy="314286"/>
          </a:xfrm>
          <a:prstGeom prst="rect">
            <a:avLst/>
          </a:prstGeom>
        </p:spPr>
      </p:pic>
      <p:sp>
        <p:nvSpPr>
          <p:cNvPr id="39" name="Arrow: Right 38">
            <a:extLst>
              <a:ext uri="{FF2B5EF4-FFF2-40B4-BE49-F238E27FC236}">
                <a16:creationId xmlns:a16="http://schemas.microsoft.com/office/drawing/2014/main" id="{1B15E12B-ABED-C23C-0C87-13F08257D022}"/>
              </a:ext>
            </a:extLst>
          </p:cNvPr>
          <p:cNvSpPr/>
          <p:nvPr/>
        </p:nvSpPr>
        <p:spPr>
          <a:xfrm>
            <a:off x="3119506" y="6673498"/>
            <a:ext cx="846094" cy="521281"/>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itle 1">
            <a:extLst>
              <a:ext uri="{FF2B5EF4-FFF2-40B4-BE49-F238E27FC236}">
                <a16:creationId xmlns:a16="http://schemas.microsoft.com/office/drawing/2014/main" id="{69112594-ACBC-129A-06D4-E577EA6583F2}"/>
              </a:ext>
            </a:extLst>
          </p:cNvPr>
          <p:cNvSpPr txBox="1">
            <a:spLocks/>
          </p:cNvSpPr>
          <p:nvPr/>
        </p:nvSpPr>
        <p:spPr>
          <a:xfrm>
            <a:off x="4292547" y="6249760"/>
            <a:ext cx="4044939" cy="1262155"/>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buFont typeface="StarSymbol"/>
              <a:buNone/>
            </a:pPr>
            <a:r>
              <a:rPr lang="en-US" sz="3200" dirty="0">
                <a:latin typeface="Bell MT" panose="02020503060305020303" pitchFamily="18" charset="0"/>
              </a:rPr>
              <a:t>electrons: quantum</a:t>
            </a:r>
          </a:p>
          <a:p>
            <a:pPr>
              <a:buFont typeface="StarSymbol"/>
              <a:buNone/>
            </a:pPr>
            <a:r>
              <a:rPr lang="en-US" sz="3200" dirty="0">
                <a:latin typeface="Bell MT" panose="02020503060305020303" pitchFamily="18" charset="0"/>
              </a:rPr>
              <a:t>nuclei: classical  </a:t>
            </a:r>
          </a:p>
        </p:txBody>
      </p:sp>
      <p:sp>
        <p:nvSpPr>
          <p:cNvPr id="41" name="Rectangle 40">
            <a:extLst>
              <a:ext uri="{FF2B5EF4-FFF2-40B4-BE49-F238E27FC236}">
                <a16:creationId xmlns:a16="http://schemas.microsoft.com/office/drawing/2014/main" id="{B33E0387-35D7-0415-EB66-823559CC1698}"/>
              </a:ext>
            </a:extLst>
          </p:cNvPr>
          <p:cNvSpPr/>
          <p:nvPr/>
        </p:nvSpPr>
        <p:spPr>
          <a:xfrm>
            <a:off x="4415631" y="6249760"/>
            <a:ext cx="3921855" cy="1262155"/>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71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21" grpId="0"/>
      <p:bldP spid="32" grpId="0"/>
      <p:bldP spid="39" grpId="0" animBg="1"/>
      <p:bldP spid="40" grpId="0"/>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A4535C-026F-194C-B8F8-DA2936F3B9CA}"/>
              </a:ext>
            </a:extLst>
          </p:cNvPr>
          <p:cNvSpPr>
            <a:spLocks noGrp="1"/>
          </p:cNvSpPr>
          <p:nvPr>
            <p:ph type="sldNum" sz="quarter" idx="8"/>
          </p:nvPr>
        </p:nvSpPr>
        <p:spPr/>
        <p:txBody>
          <a:bodyPr/>
          <a:lstStyle/>
          <a:p>
            <a:fld id="{D8E8AC99-364F-40C2-896C-3046AA64A242}" type="slidenum">
              <a:rPr lang="en-GB" smtClean="0"/>
              <a:pPr/>
              <a:t>13</a:t>
            </a:fld>
            <a:endParaRPr lang="en-GB" dirty="0"/>
          </a:p>
        </p:txBody>
      </p:sp>
      <p:sp>
        <p:nvSpPr>
          <p:cNvPr id="3" name="Textfeld 12">
            <a:extLst>
              <a:ext uri="{FF2B5EF4-FFF2-40B4-BE49-F238E27FC236}">
                <a16:creationId xmlns:a16="http://schemas.microsoft.com/office/drawing/2014/main" id="{CD73BC10-63FE-467B-2FC1-6491CB35DEF2}"/>
              </a:ext>
            </a:extLst>
          </p:cNvPr>
          <p:cNvSpPr txBox="1"/>
          <p:nvPr/>
        </p:nvSpPr>
        <p:spPr>
          <a:xfrm>
            <a:off x="5711775" y="611485"/>
            <a:ext cx="2590963" cy="714057"/>
          </a:xfrm>
          <a:prstGeom prst="rect">
            <a:avLst/>
          </a:prstGeom>
          <a:noFill/>
          <a:ln>
            <a:noFill/>
          </a:ln>
        </p:spPr>
        <p:txBody>
          <a:bodyPr vert="horz" wrap="square" lIns="90004" tIns="44997" rIns="90004" bIns="44997" anchor="t" anchorCtr="0" compatLnSpc="0">
            <a:spAutoFit/>
          </a:bodyPr>
          <a:lstStyle/>
          <a:p>
            <a:pPr defTabSz="914430" hangingPunct="0">
              <a:defRPr sz="1800" b="0" i="0" u="none" strike="noStrike" kern="0" cap="none" spc="0" baseline="0">
                <a:solidFill>
                  <a:srgbClr val="000000"/>
                </a:solidFill>
                <a:uFillTx/>
              </a:defRPr>
            </a:pPr>
            <a:r>
              <a:rPr lang="de-DE" sz="4400" kern="0" dirty="0">
                <a:latin typeface="Bell MT" panose="02020503060305020303" pitchFamily="18" charset="0"/>
                <a:ea typeface="Lucida Sans Unicode" pitchFamily="2"/>
                <a:cs typeface="Tahoma" pitchFamily="2"/>
              </a:rPr>
              <a:t>Outline</a:t>
            </a:r>
            <a:endParaRPr lang="de-DE" sz="4400" dirty="0">
              <a:latin typeface="Bell MT" panose="02020503060305020303" pitchFamily="18" charset="0"/>
              <a:ea typeface="Lucida Sans Unicode" pitchFamily="2"/>
              <a:cs typeface="Tahoma" pitchFamily="2"/>
            </a:endParaRPr>
          </a:p>
        </p:txBody>
      </p:sp>
      <p:sp>
        <p:nvSpPr>
          <p:cNvPr id="4" name="Textfeld 12">
            <a:extLst>
              <a:ext uri="{FF2B5EF4-FFF2-40B4-BE49-F238E27FC236}">
                <a16:creationId xmlns:a16="http://schemas.microsoft.com/office/drawing/2014/main" id="{361F4F0C-CD26-EA29-E663-684E75760DA8}"/>
              </a:ext>
            </a:extLst>
          </p:cNvPr>
          <p:cNvSpPr txBox="1"/>
          <p:nvPr/>
        </p:nvSpPr>
        <p:spPr>
          <a:xfrm>
            <a:off x="1391295" y="2128074"/>
            <a:ext cx="9361040" cy="4820116"/>
          </a:xfrm>
          <a:prstGeom prst="rect">
            <a:avLst/>
          </a:prstGeom>
          <a:noFill/>
          <a:ln>
            <a:noFill/>
          </a:ln>
        </p:spPr>
        <p:txBody>
          <a:bodyPr vert="horz" wrap="square" lIns="90004" tIns="44997" rIns="90004" bIns="44997" anchor="t" anchorCtr="0" compatLnSpc="0">
            <a:spAutoFit/>
          </a:bodyPr>
          <a:lstStyle/>
          <a:p>
            <a:pPr marL="514350" indent="-514350" defTabSz="914430" hangingPunct="0">
              <a:lnSpc>
                <a:spcPct val="150000"/>
              </a:lnSpc>
              <a:buAutoNum type="arabicParenR"/>
              <a:defRPr sz="1800" b="0" i="0" u="none" strike="noStrike" kern="0" cap="none" spc="0" baseline="0">
                <a:solidFill>
                  <a:srgbClr val="000000"/>
                </a:solidFill>
                <a:uFillTx/>
              </a:defRPr>
            </a:pPr>
            <a:r>
              <a:rPr lang="de-DE" sz="3200" kern="0" dirty="0">
                <a:latin typeface="Bell MT" panose="02020503060305020303" pitchFamily="18" charset="0"/>
                <a:ea typeface="Lucida Sans Unicode" pitchFamily="2"/>
                <a:cs typeface="Tahoma" pitchFamily="2"/>
              </a:rPr>
              <a:t>Notation &amp; </a:t>
            </a:r>
            <a:r>
              <a:rPr lang="de-DE" sz="3200" kern="0" dirty="0" err="1">
                <a:latin typeface="Bell MT" panose="02020503060305020303" pitchFamily="18" charset="0"/>
                <a:ea typeface="Lucida Sans Unicode" pitchFamily="2"/>
                <a:cs typeface="Tahoma" pitchFamily="2"/>
              </a:rPr>
              <a:t>concepts</a:t>
            </a:r>
            <a:r>
              <a:rPr lang="de-DE" sz="3200" kern="0" dirty="0">
                <a:latin typeface="Bell MT" panose="02020503060305020303" pitchFamily="18" charset="0"/>
                <a:ea typeface="Lucida Sans Unicode" pitchFamily="2"/>
                <a:cs typeface="Tahoma" pitchFamily="2"/>
              </a:rPr>
              <a:t>   </a:t>
            </a:r>
          </a:p>
          <a:p>
            <a:pPr marL="514350" indent="-514350" defTabSz="914430" hangingPunct="0">
              <a:lnSpc>
                <a:spcPct val="150000"/>
              </a:lnSpc>
              <a:buAutoNum type="arabicParenR"/>
              <a:defRPr sz="1800" b="0" i="0" u="none" strike="noStrike" kern="0" cap="none" spc="0" baseline="0">
                <a:solidFill>
                  <a:srgbClr val="000000"/>
                </a:solidFill>
                <a:uFillTx/>
              </a:defRPr>
            </a:pPr>
            <a:r>
              <a:rPr lang="de-DE" sz="3200" kern="0" dirty="0" err="1">
                <a:latin typeface="Bell MT" panose="02020503060305020303" pitchFamily="18" charset="0"/>
                <a:ea typeface="Lucida Sans Unicode" pitchFamily="2"/>
                <a:cs typeface="Tahoma" pitchFamily="2"/>
              </a:rPr>
              <a:t>Variational</a:t>
            </a:r>
            <a:r>
              <a:rPr lang="de-DE" sz="3200" kern="0" dirty="0">
                <a:latin typeface="Bell MT" panose="02020503060305020303" pitchFamily="18" charset="0"/>
                <a:ea typeface="Lucida Sans Unicode" pitchFamily="2"/>
                <a:cs typeface="Tahoma" pitchFamily="2"/>
              </a:rPr>
              <a:t> </a:t>
            </a:r>
            <a:r>
              <a:rPr lang="de-DE" sz="3200" kern="0" dirty="0" err="1">
                <a:latin typeface="Bell MT" panose="02020503060305020303" pitchFamily="18" charset="0"/>
                <a:ea typeface="Lucida Sans Unicode" pitchFamily="2"/>
                <a:cs typeface="Tahoma" pitchFamily="2"/>
              </a:rPr>
              <a:t>principles</a:t>
            </a:r>
            <a:endParaRPr lang="de-DE" sz="3200" kern="0" dirty="0">
              <a:latin typeface="Bell MT" panose="02020503060305020303" pitchFamily="18" charset="0"/>
              <a:ea typeface="Lucida Sans Unicode" pitchFamily="2"/>
              <a:cs typeface="Tahoma" pitchFamily="2"/>
            </a:endParaRPr>
          </a:p>
          <a:p>
            <a:pPr marL="514350" indent="-514350" defTabSz="914430" hangingPunct="0">
              <a:lnSpc>
                <a:spcPct val="150000"/>
              </a:lnSpc>
              <a:buAutoNum type="arabicParenR"/>
              <a:defRPr sz="1800" b="0" i="0" u="none" strike="noStrike" kern="0" cap="none" spc="0" baseline="0">
                <a:solidFill>
                  <a:srgbClr val="000000"/>
                </a:solidFill>
                <a:uFillTx/>
              </a:defRPr>
            </a:pPr>
            <a:r>
              <a:rPr lang="de-DE" sz="3200" kern="0" dirty="0" err="1">
                <a:latin typeface="Bell MT" panose="02020503060305020303" pitchFamily="18" charset="0"/>
                <a:ea typeface="Lucida Sans Unicode" pitchFamily="2"/>
                <a:cs typeface="Tahoma" pitchFamily="2"/>
              </a:rPr>
              <a:t>Classical</a:t>
            </a:r>
            <a:r>
              <a:rPr lang="de-DE" sz="3200" kern="0" dirty="0">
                <a:latin typeface="Bell MT" panose="02020503060305020303" pitchFamily="18" charset="0"/>
                <a:ea typeface="Lucida Sans Unicode" pitchFamily="2"/>
                <a:cs typeface="Tahoma" pitchFamily="2"/>
              </a:rPr>
              <a:t> </a:t>
            </a:r>
            <a:r>
              <a:rPr lang="de-DE" sz="3200" kern="0" dirty="0" err="1">
                <a:latin typeface="Bell MT" panose="02020503060305020303" pitchFamily="18" charset="0"/>
                <a:ea typeface="Lucida Sans Unicode" pitchFamily="2"/>
                <a:cs typeface="Tahoma" pitchFamily="2"/>
              </a:rPr>
              <a:t>methods</a:t>
            </a:r>
            <a:r>
              <a:rPr lang="de-DE" sz="3200" kern="0" dirty="0">
                <a:latin typeface="Bell MT" panose="02020503060305020303" pitchFamily="18" charset="0"/>
                <a:ea typeface="Lucida Sans Unicode" pitchFamily="2"/>
                <a:cs typeface="Tahoma" pitchFamily="2"/>
              </a:rPr>
              <a:t> in Quantum Chemistry </a:t>
            </a:r>
          </a:p>
          <a:p>
            <a:pPr marL="514350" indent="-514350" defTabSz="914430" hangingPunct="0">
              <a:lnSpc>
                <a:spcPct val="150000"/>
              </a:lnSpc>
              <a:buAutoNum type="arabicParenR"/>
              <a:defRPr sz="1800" b="0" i="0" u="none" strike="noStrike" kern="0" cap="none" spc="0" baseline="0">
                <a:solidFill>
                  <a:srgbClr val="000000"/>
                </a:solidFill>
                <a:uFillTx/>
              </a:defRPr>
            </a:pPr>
            <a:r>
              <a:rPr lang="de-DE" sz="3200" kern="0" dirty="0">
                <a:latin typeface="Bell MT" panose="02020503060305020303" pitchFamily="18" charset="0"/>
                <a:ea typeface="Lucida Sans Unicode" pitchFamily="2"/>
                <a:cs typeface="Tahoma" pitchFamily="2"/>
              </a:rPr>
              <a:t>Fermion-</a:t>
            </a:r>
            <a:r>
              <a:rPr lang="de-DE" sz="3200" kern="0" dirty="0" err="1">
                <a:latin typeface="Bell MT" panose="02020503060305020303" pitchFamily="18" charset="0"/>
                <a:ea typeface="Lucida Sans Unicode" pitchFamily="2"/>
                <a:cs typeface="Tahoma" pitchFamily="2"/>
              </a:rPr>
              <a:t>to</a:t>
            </a:r>
            <a:r>
              <a:rPr lang="de-DE" sz="3200" kern="0" dirty="0">
                <a:latin typeface="Bell MT" panose="02020503060305020303" pitchFamily="18" charset="0"/>
                <a:ea typeface="Lucida Sans Unicode" pitchFamily="2"/>
                <a:cs typeface="Tahoma" pitchFamily="2"/>
              </a:rPr>
              <a:t>-</a:t>
            </a:r>
            <a:r>
              <a:rPr lang="de-DE" sz="3200" kern="0" dirty="0" err="1">
                <a:latin typeface="Bell MT" panose="02020503060305020303" pitchFamily="18" charset="0"/>
                <a:ea typeface="Lucida Sans Unicode" pitchFamily="2"/>
                <a:cs typeface="Tahoma" pitchFamily="2"/>
              </a:rPr>
              <a:t>qubit</a:t>
            </a:r>
            <a:r>
              <a:rPr lang="de-DE" sz="3200" kern="0" dirty="0">
                <a:latin typeface="Bell MT" panose="02020503060305020303" pitchFamily="18" charset="0"/>
                <a:ea typeface="Lucida Sans Unicode" pitchFamily="2"/>
                <a:cs typeface="Tahoma" pitchFamily="2"/>
              </a:rPr>
              <a:t> </a:t>
            </a:r>
            <a:r>
              <a:rPr lang="de-DE" sz="3200" kern="0" dirty="0" err="1">
                <a:latin typeface="Bell MT" panose="02020503060305020303" pitchFamily="18" charset="0"/>
                <a:ea typeface="Lucida Sans Unicode" pitchFamily="2"/>
                <a:cs typeface="Tahoma" pitchFamily="2"/>
              </a:rPr>
              <a:t>mapping</a:t>
            </a:r>
            <a:endParaRPr lang="de-DE" sz="3200" kern="0" dirty="0">
              <a:latin typeface="Bell MT" panose="02020503060305020303" pitchFamily="18" charset="0"/>
              <a:ea typeface="Lucida Sans Unicode" pitchFamily="2"/>
              <a:cs typeface="Tahoma" pitchFamily="2"/>
            </a:endParaRPr>
          </a:p>
          <a:p>
            <a:pPr marL="514350" indent="-514350" defTabSz="914430" hangingPunct="0">
              <a:lnSpc>
                <a:spcPct val="150000"/>
              </a:lnSpc>
              <a:buAutoNum type="arabicParenR"/>
              <a:defRPr sz="1800" b="0" i="0" u="none" strike="noStrike" kern="0" cap="none" spc="0" baseline="0">
                <a:solidFill>
                  <a:srgbClr val="000000"/>
                </a:solidFill>
                <a:uFillTx/>
              </a:defRPr>
            </a:pPr>
            <a:r>
              <a:rPr lang="de-DE" sz="3200" kern="0" dirty="0" err="1">
                <a:latin typeface="Bell MT" panose="02020503060305020303" pitchFamily="18" charset="0"/>
                <a:ea typeface="Lucida Sans Unicode" pitchFamily="2"/>
                <a:cs typeface="Tahoma" pitchFamily="2"/>
              </a:rPr>
              <a:t>Estimating</a:t>
            </a:r>
            <a:r>
              <a:rPr lang="de-DE" sz="3200" kern="0" dirty="0">
                <a:latin typeface="Bell MT" panose="02020503060305020303" pitchFamily="18" charset="0"/>
                <a:ea typeface="Lucida Sans Unicode" pitchFamily="2"/>
                <a:cs typeface="Tahoma" pitchFamily="2"/>
              </a:rPr>
              <a:t> </a:t>
            </a:r>
            <a:r>
              <a:rPr lang="de-DE" sz="3200" kern="0" dirty="0" err="1">
                <a:latin typeface="Bell MT" panose="02020503060305020303" pitchFamily="18" charset="0"/>
                <a:ea typeface="Lucida Sans Unicode" pitchFamily="2"/>
                <a:cs typeface="Tahoma" pitchFamily="2"/>
              </a:rPr>
              <a:t>energy</a:t>
            </a:r>
            <a:r>
              <a:rPr lang="de-DE" sz="3200" kern="0" dirty="0">
                <a:latin typeface="Bell MT" panose="02020503060305020303" pitchFamily="18" charset="0"/>
                <a:ea typeface="Lucida Sans Unicode" pitchFamily="2"/>
                <a:cs typeface="Tahoma" pitchFamily="2"/>
              </a:rPr>
              <a:t> </a:t>
            </a:r>
            <a:r>
              <a:rPr lang="de-DE" sz="3200" kern="0" dirty="0" err="1">
                <a:latin typeface="Bell MT" panose="02020503060305020303" pitchFamily="18" charset="0"/>
                <a:ea typeface="Lucida Sans Unicode" pitchFamily="2"/>
                <a:cs typeface="Tahoma" pitchFamily="2"/>
              </a:rPr>
              <a:t>expectation</a:t>
            </a:r>
            <a:r>
              <a:rPr lang="de-DE" sz="3200" kern="0" dirty="0">
                <a:latin typeface="Bell MT" panose="02020503060305020303" pitchFamily="18" charset="0"/>
                <a:ea typeface="Lucida Sans Unicode" pitchFamily="2"/>
                <a:cs typeface="Tahoma" pitchFamily="2"/>
              </a:rPr>
              <a:t> </a:t>
            </a:r>
            <a:r>
              <a:rPr lang="de-DE" sz="3200" kern="0" dirty="0" err="1">
                <a:latin typeface="Bell MT" panose="02020503060305020303" pitchFamily="18" charset="0"/>
                <a:ea typeface="Lucida Sans Unicode" pitchFamily="2"/>
                <a:cs typeface="Tahoma" pitchFamily="2"/>
              </a:rPr>
              <a:t>values</a:t>
            </a:r>
            <a:endParaRPr lang="de-DE" sz="3200" kern="0" dirty="0">
              <a:latin typeface="Bell MT" panose="02020503060305020303" pitchFamily="18" charset="0"/>
              <a:ea typeface="Lucida Sans Unicode" pitchFamily="2"/>
              <a:cs typeface="Tahoma" pitchFamily="2"/>
            </a:endParaRPr>
          </a:p>
          <a:p>
            <a:pPr marL="514350" indent="-514350" defTabSz="914430" hangingPunct="0">
              <a:lnSpc>
                <a:spcPct val="150000"/>
              </a:lnSpc>
              <a:buAutoNum type="arabicParenR"/>
              <a:defRPr sz="1800" b="0" i="0" u="none" strike="noStrike" kern="0" cap="none" spc="0" baseline="0">
                <a:solidFill>
                  <a:srgbClr val="000000"/>
                </a:solidFill>
                <a:uFillTx/>
              </a:defRPr>
            </a:pPr>
            <a:r>
              <a:rPr lang="de-DE" sz="3200" kern="0" dirty="0" err="1">
                <a:latin typeface="Bell MT" panose="02020503060305020303" pitchFamily="18" charset="0"/>
                <a:ea typeface="Lucida Sans Unicode" pitchFamily="2"/>
                <a:cs typeface="Tahoma" pitchFamily="2"/>
              </a:rPr>
              <a:t>Variational</a:t>
            </a:r>
            <a:r>
              <a:rPr lang="de-DE" sz="3200" kern="0" dirty="0">
                <a:latin typeface="Bell MT" panose="02020503060305020303" pitchFamily="18" charset="0"/>
                <a:ea typeface="Lucida Sans Unicode" pitchFamily="2"/>
                <a:cs typeface="Tahoma" pitchFamily="2"/>
              </a:rPr>
              <a:t> </a:t>
            </a:r>
            <a:r>
              <a:rPr lang="de-DE" sz="3200" kern="0" dirty="0" err="1">
                <a:latin typeface="Bell MT" panose="02020503060305020303" pitchFamily="18" charset="0"/>
                <a:ea typeface="Lucida Sans Unicode" pitchFamily="2"/>
                <a:cs typeface="Tahoma" pitchFamily="2"/>
              </a:rPr>
              <a:t>quantum</a:t>
            </a:r>
            <a:r>
              <a:rPr lang="de-DE" sz="3200" kern="0" dirty="0">
                <a:latin typeface="Bell MT" panose="02020503060305020303" pitchFamily="18" charset="0"/>
                <a:ea typeface="Lucida Sans Unicode" pitchFamily="2"/>
                <a:cs typeface="Tahoma" pitchFamily="2"/>
              </a:rPr>
              <a:t> </a:t>
            </a:r>
            <a:r>
              <a:rPr lang="de-DE" sz="3200" kern="0" dirty="0" err="1">
                <a:latin typeface="Bell MT" panose="02020503060305020303" pitchFamily="18" charset="0"/>
                <a:ea typeface="Lucida Sans Unicode" pitchFamily="2"/>
                <a:cs typeface="Tahoma" pitchFamily="2"/>
              </a:rPr>
              <a:t>eigensolver</a:t>
            </a:r>
            <a:r>
              <a:rPr lang="de-DE" sz="3200" kern="0" dirty="0">
                <a:latin typeface="Bell MT" panose="02020503060305020303" pitchFamily="18" charset="0"/>
                <a:ea typeface="Lucida Sans Unicode" pitchFamily="2"/>
                <a:cs typeface="Tahoma" pitchFamily="2"/>
              </a:rPr>
              <a:t>  </a:t>
            </a:r>
          </a:p>
          <a:p>
            <a:pPr marL="514350" indent="-514350" defTabSz="914430" hangingPunct="0">
              <a:lnSpc>
                <a:spcPct val="150000"/>
              </a:lnSpc>
              <a:buAutoNum type="arabicParenR"/>
              <a:defRPr sz="1800" b="0" i="0" u="none" strike="noStrike" kern="0" cap="none" spc="0" baseline="0">
                <a:solidFill>
                  <a:srgbClr val="000000"/>
                </a:solidFill>
                <a:uFillTx/>
              </a:defRPr>
            </a:pPr>
            <a:endParaRPr lang="de-DE" sz="3200" dirty="0">
              <a:latin typeface="Bell MT" panose="02020503060305020303" pitchFamily="18" charset="0"/>
              <a:ea typeface="Lucida Sans Unicode" pitchFamily="2"/>
              <a:cs typeface="Tahoma" pitchFamily="2"/>
            </a:endParaRPr>
          </a:p>
        </p:txBody>
      </p:sp>
    </p:spTree>
    <p:extLst>
      <p:ext uri="{BB962C8B-B14F-4D97-AF65-F5344CB8AC3E}">
        <p14:creationId xmlns:p14="http://schemas.microsoft.com/office/powerpoint/2010/main" val="1765996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9930F-FB25-8A81-111D-A85A4885B02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A0BDC5-F050-013C-CF7E-EC330BD37D33}"/>
              </a:ext>
            </a:extLst>
          </p:cNvPr>
          <p:cNvSpPr>
            <a:spLocks noGrp="1"/>
          </p:cNvSpPr>
          <p:nvPr>
            <p:ph type="sldNum" sz="quarter" idx="8"/>
          </p:nvPr>
        </p:nvSpPr>
        <p:spPr/>
        <p:txBody>
          <a:bodyPr/>
          <a:lstStyle/>
          <a:p>
            <a:pPr lvl="0"/>
            <a:fld id="{179EEDD1-DF31-41F6-84E4-0BDF1C36C209}" type="slidenum">
              <a:rPr lang="en-GB" smtClean="0"/>
              <a:t>14</a:t>
            </a:fld>
            <a:endParaRPr lang="en-GB"/>
          </a:p>
        </p:txBody>
      </p:sp>
      <p:sp>
        <p:nvSpPr>
          <p:cNvPr id="2" name="TextBox 1">
            <a:extLst>
              <a:ext uri="{FF2B5EF4-FFF2-40B4-BE49-F238E27FC236}">
                <a16:creationId xmlns:a16="http://schemas.microsoft.com/office/drawing/2014/main" id="{6EB6597D-DC7C-78FE-F2B9-EF83B50BD10B}"/>
              </a:ext>
            </a:extLst>
          </p:cNvPr>
          <p:cNvSpPr txBox="1"/>
          <p:nvPr/>
        </p:nvSpPr>
        <p:spPr>
          <a:xfrm>
            <a:off x="3839567" y="2987749"/>
            <a:ext cx="6054863" cy="1046440"/>
          </a:xfrm>
          <a:prstGeom prst="rect">
            <a:avLst/>
          </a:prstGeom>
          <a:noFill/>
        </p:spPr>
        <p:txBody>
          <a:bodyPr wrap="none" rtlCol="0">
            <a:spAutoFit/>
          </a:bodyPr>
          <a:lstStyle/>
          <a:p>
            <a:r>
              <a:rPr lang="de-DE" sz="4400" kern="0" dirty="0">
                <a:latin typeface="Bell MT" panose="02020503060305020303" pitchFamily="18" charset="0"/>
                <a:ea typeface="Lucida Sans Unicode" pitchFamily="2"/>
                <a:cs typeface="Tahoma" pitchFamily="2"/>
              </a:rPr>
              <a:t>1) Notation &amp; </a:t>
            </a:r>
            <a:r>
              <a:rPr lang="de-DE" sz="4400" kern="0" dirty="0" err="1">
                <a:latin typeface="Bell MT" panose="02020503060305020303" pitchFamily="18" charset="0"/>
                <a:ea typeface="Lucida Sans Unicode" pitchFamily="2"/>
                <a:cs typeface="Tahoma" pitchFamily="2"/>
              </a:rPr>
              <a:t>concepts</a:t>
            </a:r>
            <a:r>
              <a:rPr lang="de-DE" sz="4400" kern="0" dirty="0">
                <a:latin typeface="Bell MT" panose="02020503060305020303" pitchFamily="18" charset="0"/>
                <a:ea typeface="Lucida Sans Unicode" pitchFamily="2"/>
                <a:cs typeface="Tahoma" pitchFamily="2"/>
              </a:rPr>
              <a:t>    </a:t>
            </a:r>
          </a:p>
          <a:p>
            <a:endParaRPr lang="en-GB" dirty="0"/>
          </a:p>
        </p:txBody>
      </p:sp>
    </p:spTree>
    <p:extLst>
      <p:ext uri="{BB962C8B-B14F-4D97-AF65-F5344CB8AC3E}">
        <p14:creationId xmlns:p14="http://schemas.microsoft.com/office/powerpoint/2010/main" val="2631701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B122B-128D-1367-352C-FDD9A4EEEE7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21C8BF-3B4F-33E7-C892-BAFA334D00D9}"/>
              </a:ext>
            </a:extLst>
          </p:cNvPr>
          <p:cNvSpPr>
            <a:spLocks noGrp="1"/>
          </p:cNvSpPr>
          <p:nvPr>
            <p:ph type="sldNum" sz="quarter" idx="8"/>
          </p:nvPr>
        </p:nvSpPr>
        <p:spPr/>
        <p:txBody>
          <a:bodyPr/>
          <a:lstStyle/>
          <a:p>
            <a:pPr lvl="0"/>
            <a:fld id="{179EEDD1-DF31-41F6-84E4-0BDF1C36C209}" type="slidenum">
              <a:rPr lang="en-GB" smtClean="0"/>
              <a:t>15</a:t>
            </a:fld>
            <a:endParaRPr lang="en-GB"/>
          </a:p>
        </p:txBody>
      </p:sp>
      <p:sp>
        <p:nvSpPr>
          <p:cNvPr id="2" name="TextBox 1">
            <a:extLst>
              <a:ext uri="{FF2B5EF4-FFF2-40B4-BE49-F238E27FC236}">
                <a16:creationId xmlns:a16="http://schemas.microsoft.com/office/drawing/2014/main" id="{A03AD7BC-2DA6-C56D-13D3-029AB61C051A}"/>
              </a:ext>
            </a:extLst>
          </p:cNvPr>
          <p:cNvSpPr txBox="1"/>
          <p:nvPr/>
        </p:nvSpPr>
        <p:spPr>
          <a:xfrm>
            <a:off x="1547664" y="2052170"/>
            <a:ext cx="5004703" cy="584775"/>
          </a:xfrm>
          <a:prstGeom prst="rect">
            <a:avLst/>
          </a:prstGeom>
          <a:noFill/>
        </p:spPr>
        <p:txBody>
          <a:bodyPr wrap="none" rtlCol="0">
            <a:spAutoFit/>
          </a:bodyPr>
          <a:lstStyle/>
          <a:p>
            <a:r>
              <a:rPr lang="en-GB" sz="3200" dirty="0">
                <a:latin typeface="Bell MT" panose="02020503060305020303" pitchFamily="18" charset="0"/>
              </a:rPr>
              <a:t>use of Hartree atomic units: </a:t>
            </a:r>
            <a:endParaRPr lang="en-GB" dirty="0"/>
          </a:p>
        </p:txBody>
      </p:sp>
      <p:sp>
        <p:nvSpPr>
          <p:cNvPr id="3" name="TextBox 2">
            <a:extLst>
              <a:ext uri="{FF2B5EF4-FFF2-40B4-BE49-F238E27FC236}">
                <a16:creationId xmlns:a16="http://schemas.microsoft.com/office/drawing/2014/main" id="{4A4ECF16-C8E8-6AE3-93C2-CC71D03178A0}"/>
              </a:ext>
            </a:extLst>
          </p:cNvPr>
          <p:cNvSpPr txBox="1"/>
          <p:nvPr/>
        </p:nvSpPr>
        <p:spPr>
          <a:xfrm>
            <a:off x="4847679" y="611485"/>
            <a:ext cx="3065711" cy="769441"/>
          </a:xfrm>
          <a:prstGeom prst="rect">
            <a:avLst/>
          </a:prstGeom>
          <a:noFill/>
        </p:spPr>
        <p:txBody>
          <a:bodyPr wrap="none" rtlCol="0">
            <a:spAutoFit/>
          </a:bodyPr>
          <a:lstStyle/>
          <a:p>
            <a:r>
              <a:rPr lang="en-GB" sz="4400" dirty="0">
                <a:latin typeface="Bell MT" panose="02020503060305020303" pitchFamily="18" charset="0"/>
              </a:rPr>
              <a:t>Conventions</a:t>
            </a:r>
            <a:endParaRPr lang="en-GB" sz="4400" dirty="0"/>
          </a:p>
        </p:txBody>
      </p:sp>
      <p:sp>
        <p:nvSpPr>
          <p:cNvPr id="5" name="Rectangle 4">
            <a:extLst>
              <a:ext uri="{FF2B5EF4-FFF2-40B4-BE49-F238E27FC236}">
                <a16:creationId xmlns:a16="http://schemas.microsoft.com/office/drawing/2014/main" id="{647D50B9-C17F-E1C7-CFAF-57441B7B4B25}"/>
              </a:ext>
            </a:extLst>
          </p:cNvPr>
          <p:cNvSpPr/>
          <p:nvPr/>
        </p:nvSpPr>
        <p:spPr>
          <a:xfrm>
            <a:off x="971600" y="2272550"/>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CF06D20-6C89-4F3C-CA5A-C0542449B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101" y="2177890"/>
            <a:ext cx="3990476" cy="333333"/>
          </a:xfrm>
          <a:prstGeom prst="rect">
            <a:avLst/>
          </a:prstGeom>
        </p:spPr>
      </p:pic>
      <p:sp>
        <p:nvSpPr>
          <p:cNvPr id="8" name="TextBox 7">
            <a:extLst>
              <a:ext uri="{FF2B5EF4-FFF2-40B4-BE49-F238E27FC236}">
                <a16:creationId xmlns:a16="http://schemas.microsoft.com/office/drawing/2014/main" id="{6ED0EA3B-CF49-2820-1923-94BFCB362BCF}"/>
              </a:ext>
            </a:extLst>
          </p:cNvPr>
          <p:cNvSpPr txBox="1"/>
          <p:nvPr/>
        </p:nvSpPr>
        <p:spPr>
          <a:xfrm>
            <a:off x="1547664" y="3771653"/>
            <a:ext cx="6634701" cy="584775"/>
          </a:xfrm>
          <a:prstGeom prst="rect">
            <a:avLst/>
          </a:prstGeom>
          <a:noFill/>
        </p:spPr>
        <p:txBody>
          <a:bodyPr wrap="none" rtlCol="0">
            <a:spAutoFit/>
          </a:bodyPr>
          <a:lstStyle/>
          <a:p>
            <a:r>
              <a:rPr lang="en-GB" sz="3200" dirty="0">
                <a:latin typeface="Bell MT" panose="02020503060305020303" pitchFamily="18" charset="0"/>
              </a:rPr>
              <a:t>energy (gaps) with chemical accuracy: </a:t>
            </a:r>
            <a:endParaRPr lang="en-GB" dirty="0"/>
          </a:p>
        </p:txBody>
      </p:sp>
      <p:sp>
        <p:nvSpPr>
          <p:cNvPr id="9" name="Rectangle 8">
            <a:extLst>
              <a:ext uri="{FF2B5EF4-FFF2-40B4-BE49-F238E27FC236}">
                <a16:creationId xmlns:a16="http://schemas.microsoft.com/office/drawing/2014/main" id="{AE58D5DD-5428-E3E2-A4E3-407BEFF8A85B}"/>
              </a:ext>
            </a:extLst>
          </p:cNvPr>
          <p:cNvSpPr/>
          <p:nvPr/>
        </p:nvSpPr>
        <p:spPr>
          <a:xfrm>
            <a:off x="971600" y="3994678"/>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6F9744F8-E4B4-00AD-9996-B4588E2D26BB}"/>
              </a:ext>
            </a:extLst>
          </p:cNvPr>
          <p:cNvSpPr/>
          <p:nvPr/>
        </p:nvSpPr>
        <p:spPr>
          <a:xfrm>
            <a:off x="1979712" y="2931042"/>
            <a:ext cx="576064" cy="28803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4D27433-E615-02D1-456D-B3D248E41308}"/>
              </a:ext>
            </a:extLst>
          </p:cNvPr>
          <p:cNvSpPr txBox="1"/>
          <p:nvPr/>
        </p:nvSpPr>
        <p:spPr>
          <a:xfrm>
            <a:off x="2987824" y="2774059"/>
            <a:ext cx="9124806" cy="584775"/>
          </a:xfrm>
          <a:prstGeom prst="rect">
            <a:avLst/>
          </a:prstGeom>
          <a:noFill/>
        </p:spPr>
        <p:txBody>
          <a:bodyPr wrap="none" rtlCol="0">
            <a:spAutoFit/>
          </a:bodyPr>
          <a:lstStyle/>
          <a:p>
            <a:r>
              <a:rPr lang="en-GB" sz="3200" dirty="0">
                <a:latin typeface="Bell MT" panose="02020503060305020303" pitchFamily="18" charset="0"/>
              </a:rPr>
              <a:t>length in units of Bohr radius, energies in </a:t>
            </a:r>
            <a:r>
              <a:rPr lang="en-GB" sz="3200" dirty="0" err="1">
                <a:latin typeface="Bell MT" panose="02020503060305020303" pitchFamily="18" charset="0"/>
              </a:rPr>
              <a:t>Hartrees</a:t>
            </a:r>
            <a:r>
              <a:rPr lang="en-GB" sz="3200" dirty="0">
                <a:latin typeface="Bell MT" panose="02020503060305020303" pitchFamily="18" charset="0"/>
              </a:rPr>
              <a:t> </a:t>
            </a:r>
            <a:endParaRPr lang="en-GB" dirty="0"/>
          </a:p>
        </p:txBody>
      </p:sp>
      <p:pic>
        <p:nvPicPr>
          <p:cNvPr id="13" name="Picture 12">
            <a:extLst>
              <a:ext uri="{FF2B5EF4-FFF2-40B4-BE49-F238E27FC236}">
                <a16:creationId xmlns:a16="http://schemas.microsoft.com/office/drawing/2014/main" id="{A03D5D46-A9AF-2CB6-2C52-A26926DB4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3603" y="3892611"/>
            <a:ext cx="2523809" cy="342857"/>
          </a:xfrm>
          <a:prstGeom prst="rect">
            <a:avLst/>
          </a:prstGeom>
        </p:spPr>
      </p:pic>
      <p:sp>
        <p:nvSpPr>
          <p:cNvPr id="14" name="Arrow: Right 13">
            <a:extLst>
              <a:ext uri="{FF2B5EF4-FFF2-40B4-BE49-F238E27FC236}">
                <a16:creationId xmlns:a16="http://schemas.microsoft.com/office/drawing/2014/main" id="{F9ECA1E4-C35D-2C1D-D6A0-3C81C732C80F}"/>
              </a:ext>
            </a:extLst>
          </p:cNvPr>
          <p:cNvSpPr/>
          <p:nvPr/>
        </p:nvSpPr>
        <p:spPr>
          <a:xfrm>
            <a:off x="1979712" y="4575769"/>
            <a:ext cx="576064" cy="28803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EA5727A-B873-1894-9E9E-5780D114302B}"/>
              </a:ext>
            </a:extLst>
          </p:cNvPr>
          <p:cNvSpPr txBox="1"/>
          <p:nvPr/>
        </p:nvSpPr>
        <p:spPr>
          <a:xfrm>
            <a:off x="2987824" y="4396647"/>
            <a:ext cx="8408071" cy="584775"/>
          </a:xfrm>
          <a:prstGeom prst="rect">
            <a:avLst/>
          </a:prstGeom>
          <a:noFill/>
        </p:spPr>
        <p:txBody>
          <a:bodyPr wrap="none" rtlCol="0">
            <a:spAutoFit/>
          </a:bodyPr>
          <a:lstStyle/>
          <a:p>
            <a:r>
              <a:rPr lang="en-GB" sz="3200" dirty="0">
                <a:latin typeface="Bell MT" panose="02020503060305020303" pitchFamily="18" charset="0"/>
              </a:rPr>
              <a:t>leading order of reaction rates correct (Eyring) </a:t>
            </a:r>
            <a:endParaRPr lang="en-GB" dirty="0"/>
          </a:p>
        </p:txBody>
      </p:sp>
      <p:sp>
        <p:nvSpPr>
          <p:cNvPr id="16" name="Rectangle 15">
            <a:extLst>
              <a:ext uri="{FF2B5EF4-FFF2-40B4-BE49-F238E27FC236}">
                <a16:creationId xmlns:a16="http://schemas.microsoft.com/office/drawing/2014/main" id="{51F6DE03-E38D-9AC4-A222-1D5C1D0D8220}"/>
              </a:ext>
            </a:extLst>
          </p:cNvPr>
          <p:cNvSpPr/>
          <p:nvPr/>
        </p:nvSpPr>
        <p:spPr>
          <a:xfrm>
            <a:off x="971600" y="5587091"/>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AB8A181-067A-BCF3-270E-D20F8F3A24E0}"/>
              </a:ext>
            </a:extLst>
          </p:cNvPr>
          <p:cNvSpPr txBox="1"/>
          <p:nvPr/>
        </p:nvSpPr>
        <p:spPr>
          <a:xfrm>
            <a:off x="1535311" y="5219997"/>
            <a:ext cx="4426596" cy="765146"/>
          </a:xfrm>
          <a:prstGeom prst="rect">
            <a:avLst/>
          </a:prstGeom>
          <a:noFill/>
        </p:spPr>
        <p:txBody>
          <a:bodyPr wrap="none" rtlCol="0">
            <a:spAutoFit/>
          </a:bodyPr>
          <a:lstStyle/>
          <a:p>
            <a:pPr>
              <a:lnSpc>
                <a:spcPct val="150000"/>
              </a:lnSpc>
            </a:pPr>
            <a:r>
              <a:rPr lang="en-GB" sz="3200" dirty="0">
                <a:latin typeface="Bell MT" panose="02020503060305020303" pitchFamily="18" charset="0"/>
              </a:rPr>
              <a:t>Pauli matrices/operators:</a:t>
            </a:r>
          </a:p>
        </p:txBody>
      </p:sp>
      <p:pic>
        <p:nvPicPr>
          <p:cNvPr id="21" name="Picture 20" descr="A black background with a black square&#10;&#10;AI-generated content may be incorrect.">
            <a:extLst>
              <a:ext uri="{FF2B5EF4-FFF2-40B4-BE49-F238E27FC236}">
                <a16:creationId xmlns:a16="http://schemas.microsoft.com/office/drawing/2014/main" id="{BF081A9D-2064-9D38-87DE-E6BE12CF2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9009" y="5219997"/>
            <a:ext cx="2203356" cy="961634"/>
          </a:xfrm>
          <a:prstGeom prst="rect">
            <a:avLst/>
          </a:prstGeom>
        </p:spPr>
      </p:pic>
      <p:pic>
        <p:nvPicPr>
          <p:cNvPr id="23" name="Picture 22" descr="A black background with a black square&#10;&#10;AI-generated content may be incorrect.">
            <a:extLst>
              <a:ext uri="{FF2B5EF4-FFF2-40B4-BE49-F238E27FC236}">
                <a16:creationId xmlns:a16="http://schemas.microsoft.com/office/drawing/2014/main" id="{DDE5FA93-B459-4FB7-4C78-A2CCD86DCF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7528" y="5219997"/>
            <a:ext cx="2427426" cy="961634"/>
          </a:xfrm>
          <a:prstGeom prst="rect">
            <a:avLst/>
          </a:prstGeom>
        </p:spPr>
      </p:pic>
      <p:pic>
        <p:nvPicPr>
          <p:cNvPr id="27" name="Picture 26">
            <a:extLst>
              <a:ext uri="{FF2B5EF4-FFF2-40B4-BE49-F238E27FC236}">
                <a16:creationId xmlns:a16="http://schemas.microsoft.com/office/drawing/2014/main" id="{ACE3CEF6-49F0-C8E1-4FCC-F8BF42F15E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7824" y="6212767"/>
            <a:ext cx="1466667" cy="257143"/>
          </a:xfrm>
          <a:prstGeom prst="rect">
            <a:avLst/>
          </a:prstGeom>
        </p:spPr>
      </p:pic>
      <p:sp>
        <p:nvSpPr>
          <p:cNvPr id="28" name="TextBox 27">
            <a:extLst>
              <a:ext uri="{FF2B5EF4-FFF2-40B4-BE49-F238E27FC236}">
                <a16:creationId xmlns:a16="http://schemas.microsoft.com/office/drawing/2014/main" id="{FFFF38E0-494E-72C3-F2DD-6B093A51CB06}"/>
              </a:ext>
            </a:extLst>
          </p:cNvPr>
          <p:cNvSpPr txBox="1"/>
          <p:nvPr/>
        </p:nvSpPr>
        <p:spPr>
          <a:xfrm>
            <a:off x="2169403" y="5830194"/>
            <a:ext cx="546945" cy="765146"/>
          </a:xfrm>
          <a:prstGeom prst="rect">
            <a:avLst/>
          </a:prstGeom>
          <a:noFill/>
        </p:spPr>
        <p:txBody>
          <a:bodyPr wrap="none" rtlCol="0">
            <a:spAutoFit/>
          </a:bodyPr>
          <a:lstStyle/>
          <a:p>
            <a:pPr>
              <a:lnSpc>
                <a:spcPct val="150000"/>
              </a:lnSpc>
            </a:pPr>
            <a:r>
              <a:rPr lang="en-GB" sz="3200" dirty="0">
                <a:latin typeface="Bell MT" panose="02020503060305020303" pitchFamily="18" charset="0"/>
              </a:rPr>
              <a:t>or</a:t>
            </a:r>
          </a:p>
        </p:txBody>
      </p:sp>
      <p:sp>
        <p:nvSpPr>
          <p:cNvPr id="30" name="TextBox 29">
            <a:extLst>
              <a:ext uri="{FF2B5EF4-FFF2-40B4-BE49-F238E27FC236}">
                <a16:creationId xmlns:a16="http://schemas.microsoft.com/office/drawing/2014/main" id="{5AA91423-0780-13A8-ED35-71518DFAAB96}"/>
              </a:ext>
            </a:extLst>
          </p:cNvPr>
          <p:cNvSpPr txBox="1"/>
          <p:nvPr/>
        </p:nvSpPr>
        <p:spPr>
          <a:xfrm>
            <a:off x="2169402" y="6447280"/>
            <a:ext cx="546945" cy="765146"/>
          </a:xfrm>
          <a:prstGeom prst="rect">
            <a:avLst/>
          </a:prstGeom>
          <a:noFill/>
        </p:spPr>
        <p:txBody>
          <a:bodyPr wrap="none" rtlCol="0">
            <a:spAutoFit/>
          </a:bodyPr>
          <a:lstStyle/>
          <a:p>
            <a:pPr>
              <a:lnSpc>
                <a:spcPct val="150000"/>
              </a:lnSpc>
            </a:pPr>
            <a:r>
              <a:rPr lang="en-GB" sz="3200" dirty="0">
                <a:latin typeface="Bell MT" panose="02020503060305020303" pitchFamily="18" charset="0"/>
              </a:rPr>
              <a:t>or</a:t>
            </a:r>
          </a:p>
        </p:txBody>
      </p:sp>
      <p:pic>
        <p:nvPicPr>
          <p:cNvPr id="32" name="Picture 31">
            <a:extLst>
              <a:ext uri="{FF2B5EF4-FFF2-40B4-BE49-F238E27FC236}">
                <a16:creationId xmlns:a16="http://schemas.microsoft.com/office/drawing/2014/main" id="{ACF5AB6E-FC50-D5B4-99F2-EF698C79E9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7824" y="6808571"/>
            <a:ext cx="1247619" cy="352381"/>
          </a:xfrm>
          <a:prstGeom prst="rect">
            <a:avLst/>
          </a:prstGeom>
        </p:spPr>
      </p:pic>
      <p:pic>
        <p:nvPicPr>
          <p:cNvPr id="34" name="Picture 33" descr="A black background with a black square&#10;&#10;AI-generated content may be incorrect.">
            <a:extLst>
              <a:ext uri="{FF2B5EF4-FFF2-40B4-BE49-F238E27FC236}">
                <a16:creationId xmlns:a16="http://schemas.microsoft.com/office/drawing/2014/main" id="{8666DAEF-D5FF-D760-46B7-264BDF9F8CB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7412" y="5219997"/>
            <a:ext cx="2304762" cy="980952"/>
          </a:xfrm>
          <a:prstGeom prst="rect">
            <a:avLst/>
          </a:prstGeom>
        </p:spPr>
      </p:pic>
    </p:spTree>
    <p:extLst>
      <p:ext uri="{BB962C8B-B14F-4D97-AF65-F5344CB8AC3E}">
        <p14:creationId xmlns:p14="http://schemas.microsoft.com/office/powerpoint/2010/main" val="410450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4" grpId="0" animBg="1"/>
      <p:bldP spid="15" grpId="0"/>
      <p:bldP spid="16" grpId="0" animBg="1"/>
      <p:bldP spid="17" grpId="0"/>
      <p:bldP spid="28"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7ECBE-03FD-6D8D-CBBD-8C21B01E320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ED4211-9236-0DBE-0F64-DFD083BB3E61}"/>
              </a:ext>
            </a:extLst>
          </p:cNvPr>
          <p:cNvSpPr>
            <a:spLocks noGrp="1"/>
          </p:cNvSpPr>
          <p:nvPr>
            <p:ph type="sldNum" sz="quarter" idx="8"/>
          </p:nvPr>
        </p:nvSpPr>
        <p:spPr/>
        <p:txBody>
          <a:bodyPr/>
          <a:lstStyle/>
          <a:p>
            <a:pPr lvl="0"/>
            <a:fld id="{179EEDD1-DF31-41F6-84E4-0BDF1C36C209}" type="slidenum">
              <a:rPr lang="en-GB" smtClean="0"/>
              <a:t>16</a:t>
            </a:fld>
            <a:endParaRPr lang="en-GB"/>
          </a:p>
        </p:txBody>
      </p:sp>
      <p:sp>
        <p:nvSpPr>
          <p:cNvPr id="3" name="TextBox 2">
            <a:extLst>
              <a:ext uri="{FF2B5EF4-FFF2-40B4-BE49-F238E27FC236}">
                <a16:creationId xmlns:a16="http://schemas.microsoft.com/office/drawing/2014/main" id="{929809DA-C533-2BBE-62D5-B778869BBA70}"/>
              </a:ext>
            </a:extLst>
          </p:cNvPr>
          <p:cNvSpPr txBox="1"/>
          <p:nvPr/>
        </p:nvSpPr>
        <p:spPr>
          <a:xfrm>
            <a:off x="3911575" y="686890"/>
            <a:ext cx="5480988" cy="769441"/>
          </a:xfrm>
          <a:prstGeom prst="rect">
            <a:avLst/>
          </a:prstGeom>
          <a:noFill/>
        </p:spPr>
        <p:txBody>
          <a:bodyPr wrap="none" rtlCol="0">
            <a:spAutoFit/>
          </a:bodyPr>
          <a:lstStyle/>
          <a:p>
            <a:r>
              <a:rPr lang="en-GB" sz="4400" dirty="0">
                <a:latin typeface="Bell MT" panose="02020503060305020303" pitchFamily="18" charset="0"/>
              </a:rPr>
              <a:t>molecular Hamiltonian</a:t>
            </a:r>
            <a:endParaRPr lang="en-GB" sz="4400" dirty="0"/>
          </a:p>
        </p:txBody>
      </p:sp>
      <p:pic>
        <p:nvPicPr>
          <p:cNvPr id="18" name="Picture 17">
            <a:extLst>
              <a:ext uri="{FF2B5EF4-FFF2-40B4-BE49-F238E27FC236}">
                <a16:creationId xmlns:a16="http://schemas.microsoft.com/office/drawing/2014/main" id="{51132308-F3F4-2E82-1269-DDBE8B295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671" y="6440724"/>
            <a:ext cx="4378198" cy="400392"/>
          </a:xfrm>
          <a:prstGeom prst="rect">
            <a:avLst/>
          </a:prstGeom>
        </p:spPr>
      </p:pic>
      <p:pic>
        <p:nvPicPr>
          <p:cNvPr id="22" name="Picture 21" descr="A black background with a black square&#10;&#10;AI-generated content may be incorrect.">
            <a:extLst>
              <a:ext uri="{FF2B5EF4-FFF2-40B4-BE49-F238E27FC236}">
                <a16:creationId xmlns:a16="http://schemas.microsoft.com/office/drawing/2014/main" id="{F567E25F-5F19-64A1-080C-BFE74D392D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9727" y="4303639"/>
            <a:ext cx="4639323" cy="1575455"/>
          </a:xfrm>
          <a:prstGeom prst="rect">
            <a:avLst/>
          </a:prstGeom>
        </p:spPr>
      </p:pic>
      <p:pic>
        <p:nvPicPr>
          <p:cNvPr id="26" name="Picture 25">
            <a:extLst>
              <a:ext uri="{FF2B5EF4-FFF2-40B4-BE49-F238E27FC236}">
                <a16:creationId xmlns:a16="http://schemas.microsoft.com/office/drawing/2014/main" id="{C3B9E28C-8C97-EE15-803B-7DDC309CC240}"/>
              </a:ext>
            </a:extLst>
          </p:cNvPr>
          <p:cNvPicPr>
            <a:picLocks noChangeAspect="1"/>
          </p:cNvPicPr>
          <p:nvPr/>
        </p:nvPicPr>
        <p:blipFill>
          <a:blip r:embed="rId4"/>
          <a:stretch>
            <a:fillRect/>
          </a:stretch>
        </p:blipFill>
        <p:spPr>
          <a:xfrm>
            <a:off x="8664103" y="2627709"/>
            <a:ext cx="4511837" cy="3640350"/>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D31AA34E-A198-5E14-651E-9A1845A98F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551" y="2193152"/>
            <a:ext cx="8460455" cy="1540638"/>
          </a:xfrm>
          <a:prstGeom prst="rect">
            <a:avLst/>
          </a:prstGeom>
        </p:spPr>
      </p:pic>
    </p:spTree>
    <p:extLst>
      <p:ext uri="{BB962C8B-B14F-4D97-AF65-F5344CB8AC3E}">
        <p14:creationId xmlns:p14="http://schemas.microsoft.com/office/powerpoint/2010/main" val="149400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EB105-CAFA-5032-3E7E-89D244E0DBE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A0D4D0-E064-C63C-78C1-A5C56CB6B20D}"/>
              </a:ext>
            </a:extLst>
          </p:cNvPr>
          <p:cNvSpPr>
            <a:spLocks noGrp="1"/>
          </p:cNvSpPr>
          <p:nvPr>
            <p:ph type="sldNum" sz="quarter" idx="8"/>
          </p:nvPr>
        </p:nvSpPr>
        <p:spPr/>
        <p:txBody>
          <a:bodyPr/>
          <a:lstStyle/>
          <a:p>
            <a:pPr lvl="0"/>
            <a:fld id="{179EEDD1-DF31-41F6-84E4-0BDF1C36C209}" type="slidenum">
              <a:rPr lang="en-GB" smtClean="0"/>
              <a:t>17</a:t>
            </a:fld>
            <a:endParaRPr lang="en-GB"/>
          </a:p>
        </p:txBody>
      </p:sp>
      <p:sp>
        <p:nvSpPr>
          <p:cNvPr id="3" name="TextBox 2">
            <a:extLst>
              <a:ext uri="{FF2B5EF4-FFF2-40B4-BE49-F238E27FC236}">
                <a16:creationId xmlns:a16="http://schemas.microsoft.com/office/drawing/2014/main" id="{C4C72A45-DEFD-BA7D-0010-0030D7EE85DA}"/>
              </a:ext>
            </a:extLst>
          </p:cNvPr>
          <p:cNvSpPr txBox="1"/>
          <p:nvPr/>
        </p:nvSpPr>
        <p:spPr>
          <a:xfrm>
            <a:off x="2543423" y="755501"/>
            <a:ext cx="8121454" cy="769441"/>
          </a:xfrm>
          <a:prstGeom prst="rect">
            <a:avLst/>
          </a:prstGeom>
          <a:noFill/>
        </p:spPr>
        <p:txBody>
          <a:bodyPr wrap="none" rtlCol="0">
            <a:spAutoFit/>
          </a:bodyPr>
          <a:lstStyle/>
          <a:p>
            <a:r>
              <a:rPr lang="en-GB" sz="4400" dirty="0">
                <a:latin typeface="Bell MT" panose="02020503060305020303" pitchFamily="18" charset="0"/>
              </a:rPr>
              <a:t>Born-Oppenheimer approximation</a:t>
            </a:r>
            <a:endParaRPr lang="en-GB" sz="4400" dirty="0"/>
          </a:p>
        </p:txBody>
      </p:sp>
      <p:pic>
        <p:nvPicPr>
          <p:cNvPr id="6" name="Picture 5">
            <a:extLst>
              <a:ext uri="{FF2B5EF4-FFF2-40B4-BE49-F238E27FC236}">
                <a16:creationId xmlns:a16="http://schemas.microsoft.com/office/drawing/2014/main" id="{B89C9220-E898-CED8-265B-85964714E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271" y="2678178"/>
            <a:ext cx="2428571" cy="333333"/>
          </a:xfrm>
          <a:prstGeom prst="rect">
            <a:avLst/>
          </a:prstGeom>
        </p:spPr>
      </p:pic>
      <p:sp>
        <p:nvSpPr>
          <p:cNvPr id="7" name="Arrow: Right 6">
            <a:extLst>
              <a:ext uri="{FF2B5EF4-FFF2-40B4-BE49-F238E27FC236}">
                <a16:creationId xmlns:a16="http://schemas.microsoft.com/office/drawing/2014/main" id="{89C79DD7-1D81-35DD-51DC-FF6FAAA3FA74}"/>
              </a:ext>
            </a:extLst>
          </p:cNvPr>
          <p:cNvSpPr/>
          <p:nvPr/>
        </p:nvSpPr>
        <p:spPr>
          <a:xfrm>
            <a:off x="4029461" y="2716075"/>
            <a:ext cx="576064" cy="28803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841C122-6D82-A0DF-05E6-4FE462927632}"/>
              </a:ext>
            </a:extLst>
          </p:cNvPr>
          <p:cNvSpPr txBox="1"/>
          <p:nvPr/>
        </p:nvSpPr>
        <p:spPr>
          <a:xfrm>
            <a:off x="4741486" y="2552458"/>
            <a:ext cx="6158289" cy="584775"/>
          </a:xfrm>
          <a:prstGeom prst="rect">
            <a:avLst/>
          </a:prstGeom>
          <a:noFill/>
        </p:spPr>
        <p:txBody>
          <a:bodyPr wrap="none" rtlCol="0">
            <a:spAutoFit/>
          </a:bodyPr>
          <a:lstStyle/>
          <a:p>
            <a:r>
              <a:rPr lang="en-GB" sz="3200" dirty="0">
                <a:latin typeface="Bell MT" panose="02020503060305020303" pitchFamily="18" charset="0"/>
              </a:rPr>
              <a:t>“nuclei move slower than electrons”</a:t>
            </a:r>
            <a:endParaRPr lang="en-GB" dirty="0"/>
          </a:p>
        </p:txBody>
      </p:sp>
      <p:sp>
        <p:nvSpPr>
          <p:cNvPr id="9" name="Arrow: Right 8">
            <a:extLst>
              <a:ext uri="{FF2B5EF4-FFF2-40B4-BE49-F238E27FC236}">
                <a16:creationId xmlns:a16="http://schemas.microsoft.com/office/drawing/2014/main" id="{6CB071E5-7393-FF71-FE92-FCB2002CA481}"/>
              </a:ext>
            </a:extLst>
          </p:cNvPr>
          <p:cNvSpPr/>
          <p:nvPr/>
        </p:nvSpPr>
        <p:spPr>
          <a:xfrm>
            <a:off x="4029461" y="3431798"/>
            <a:ext cx="576064" cy="28803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22E45B0-B60D-8984-B672-A69F48E5FFBF}"/>
              </a:ext>
            </a:extLst>
          </p:cNvPr>
          <p:cNvSpPr txBox="1"/>
          <p:nvPr/>
        </p:nvSpPr>
        <p:spPr>
          <a:xfrm>
            <a:off x="4847679" y="3265004"/>
            <a:ext cx="7661136" cy="584775"/>
          </a:xfrm>
          <a:prstGeom prst="rect">
            <a:avLst/>
          </a:prstGeom>
          <a:noFill/>
        </p:spPr>
        <p:txBody>
          <a:bodyPr wrap="none" rtlCol="0">
            <a:spAutoFit/>
          </a:bodyPr>
          <a:lstStyle/>
          <a:p>
            <a:r>
              <a:rPr lang="en-GB" sz="3200" dirty="0">
                <a:latin typeface="Bell MT" panose="02020503060305020303" pitchFamily="18" charset="0"/>
              </a:rPr>
              <a:t>separation of nuclear and electronic degrees:</a:t>
            </a:r>
            <a:endParaRPr lang="en-GB" dirty="0"/>
          </a:p>
        </p:txBody>
      </p:sp>
      <p:pic>
        <p:nvPicPr>
          <p:cNvPr id="12" name="Picture 11">
            <a:extLst>
              <a:ext uri="{FF2B5EF4-FFF2-40B4-BE49-F238E27FC236}">
                <a16:creationId xmlns:a16="http://schemas.microsoft.com/office/drawing/2014/main" id="{4AB38750-B400-ED74-F34F-EB580878F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9567" y="4555568"/>
            <a:ext cx="4361905" cy="409524"/>
          </a:xfrm>
          <a:prstGeom prst="rect">
            <a:avLst/>
          </a:prstGeom>
        </p:spPr>
      </p:pic>
      <p:pic>
        <p:nvPicPr>
          <p:cNvPr id="14" name="Picture 13">
            <a:extLst>
              <a:ext uri="{FF2B5EF4-FFF2-40B4-BE49-F238E27FC236}">
                <a16:creationId xmlns:a16="http://schemas.microsoft.com/office/drawing/2014/main" id="{F3252452-067B-9528-9B3A-CA1CB77FF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4030" y="5960417"/>
            <a:ext cx="7647619" cy="485714"/>
          </a:xfrm>
          <a:prstGeom prst="rect">
            <a:avLst/>
          </a:prstGeom>
        </p:spPr>
      </p:pic>
      <p:sp>
        <p:nvSpPr>
          <p:cNvPr id="15" name="Rectangle 14">
            <a:extLst>
              <a:ext uri="{FF2B5EF4-FFF2-40B4-BE49-F238E27FC236}">
                <a16:creationId xmlns:a16="http://schemas.microsoft.com/office/drawing/2014/main" id="{EAF3B49A-E7A7-044E-FF99-A5640983CDEF}"/>
              </a:ext>
            </a:extLst>
          </p:cNvPr>
          <p:cNvSpPr/>
          <p:nvPr/>
        </p:nvSpPr>
        <p:spPr>
          <a:xfrm>
            <a:off x="2111375" y="5706714"/>
            <a:ext cx="8352928" cy="99312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976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EFCF6-65AC-59B6-1EEE-FE3F81E0B3E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DB209A-424E-E607-B916-B355B10F4BB8}"/>
              </a:ext>
            </a:extLst>
          </p:cNvPr>
          <p:cNvSpPr>
            <a:spLocks noGrp="1"/>
          </p:cNvSpPr>
          <p:nvPr>
            <p:ph type="sldNum" sz="quarter" idx="8"/>
          </p:nvPr>
        </p:nvSpPr>
        <p:spPr/>
        <p:txBody>
          <a:bodyPr/>
          <a:lstStyle/>
          <a:p>
            <a:pPr lvl="0"/>
            <a:fld id="{179EEDD1-DF31-41F6-84E4-0BDF1C36C209}" type="slidenum">
              <a:rPr lang="en-GB" smtClean="0"/>
              <a:t>18</a:t>
            </a:fld>
            <a:endParaRPr lang="en-GB"/>
          </a:p>
        </p:txBody>
      </p:sp>
      <p:sp>
        <p:nvSpPr>
          <p:cNvPr id="3" name="TextBox 2">
            <a:extLst>
              <a:ext uri="{FF2B5EF4-FFF2-40B4-BE49-F238E27FC236}">
                <a16:creationId xmlns:a16="http://schemas.microsoft.com/office/drawing/2014/main" id="{90E6912E-05BC-F691-D145-512531819B0E}"/>
              </a:ext>
            </a:extLst>
          </p:cNvPr>
          <p:cNvSpPr txBox="1"/>
          <p:nvPr/>
        </p:nvSpPr>
        <p:spPr>
          <a:xfrm>
            <a:off x="3343898" y="611956"/>
            <a:ext cx="6751977" cy="769441"/>
          </a:xfrm>
          <a:prstGeom prst="rect">
            <a:avLst/>
          </a:prstGeom>
          <a:noFill/>
        </p:spPr>
        <p:txBody>
          <a:bodyPr wrap="none" rtlCol="0">
            <a:spAutoFit/>
          </a:bodyPr>
          <a:lstStyle/>
          <a:p>
            <a:r>
              <a:rPr lang="en-GB" sz="4400" dirty="0">
                <a:latin typeface="Bell MT" panose="02020503060305020303" pitchFamily="18" charset="0"/>
              </a:rPr>
              <a:t>Hilbert spaces &amp; truncations</a:t>
            </a:r>
            <a:endParaRPr lang="en-GB" sz="4400" dirty="0"/>
          </a:p>
        </p:txBody>
      </p:sp>
      <p:sp>
        <p:nvSpPr>
          <p:cNvPr id="5" name="Rectangle 4">
            <a:extLst>
              <a:ext uri="{FF2B5EF4-FFF2-40B4-BE49-F238E27FC236}">
                <a16:creationId xmlns:a16="http://schemas.microsoft.com/office/drawing/2014/main" id="{5CD0AE08-9482-C665-A635-968EE0D9A476}"/>
              </a:ext>
            </a:extLst>
          </p:cNvPr>
          <p:cNvSpPr/>
          <p:nvPr/>
        </p:nvSpPr>
        <p:spPr>
          <a:xfrm>
            <a:off x="1031255" y="2416041"/>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feld 1">
            <a:extLst>
              <a:ext uri="{FF2B5EF4-FFF2-40B4-BE49-F238E27FC236}">
                <a16:creationId xmlns:a16="http://schemas.microsoft.com/office/drawing/2014/main" id="{A88E56EE-6E2E-141C-5FCC-E0462AE4BCBA}"/>
              </a:ext>
            </a:extLst>
          </p:cNvPr>
          <p:cNvSpPr txBox="1"/>
          <p:nvPr/>
        </p:nvSpPr>
        <p:spPr>
          <a:xfrm>
            <a:off x="1391295" y="2195661"/>
            <a:ext cx="4276159" cy="584775"/>
          </a:xfrm>
          <a:prstGeom prst="rect">
            <a:avLst/>
          </a:prstGeom>
          <a:noFill/>
          <a:ln>
            <a:noFill/>
          </a:ln>
        </p:spPr>
        <p:txBody>
          <a:bodyPr vert="horz" wrap="square" lIns="91440" tIns="45720" rIns="91440" bIns="45720" anchor="t" anchorCtr="1" compatLnSpc="1">
            <a:spAutoFit/>
          </a:bodyPr>
          <a:lstStyle/>
          <a:p>
            <a:pPr lvl="0">
              <a:spcBef>
                <a:spcPts val="600"/>
              </a:spcBef>
              <a:defRPr sz="1800" b="0" i="0" u="none" strike="noStrike" kern="0" cap="none" spc="0" baseline="0">
                <a:solidFill>
                  <a:srgbClr val="000000"/>
                </a:solidFill>
                <a:uFillTx/>
              </a:defRPr>
            </a:pPr>
            <a:r>
              <a:rPr lang="en-GB" sz="3200" dirty="0">
                <a:latin typeface="Bell MT" panose="02020503060305020303" pitchFamily="18" charset="0"/>
              </a:rPr>
              <a:t>1-particle Hilbert space:</a:t>
            </a:r>
          </a:p>
        </p:txBody>
      </p:sp>
      <p:pic>
        <p:nvPicPr>
          <p:cNvPr id="9" name="Picture 8">
            <a:extLst>
              <a:ext uri="{FF2B5EF4-FFF2-40B4-BE49-F238E27FC236}">
                <a16:creationId xmlns:a16="http://schemas.microsoft.com/office/drawing/2014/main" id="{B1AE257E-5C4D-9091-4CF6-46205D25D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8468" y="2963360"/>
            <a:ext cx="676190" cy="419048"/>
          </a:xfrm>
          <a:prstGeom prst="rect">
            <a:avLst/>
          </a:prstGeom>
        </p:spPr>
      </p:pic>
      <p:pic>
        <p:nvPicPr>
          <p:cNvPr id="32" name="Picture 31">
            <a:extLst>
              <a:ext uri="{FF2B5EF4-FFF2-40B4-BE49-F238E27FC236}">
                <a16:creationId xmlns:a16="http://schemas.microsoft.com/office/drawing/2014/main" id="{2D7B541A-5BFF-E86C-D2AD-A36E8A78D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0556" y="2987749"/>
            <a:ext cx="2447619" cy="466667"/>
          </a:xfrm>
          <a:prstGeom prst="rect">
            <a:avLst/>
          </a:prstGeom>
        </p:spPr>
      </p:pic>
      <p:pic>
        <p:nvPicPr>
          <p:cNvPr id="34" name="Picture 33">
            <a:extLst>
              <a:ext uri="{FF2B5EF4-FFF2-40B4-BE49-F238E27FC236}">
                <a16:creationId xmlns:a16="http://schemas.microsoft.com/office/drawing/2014/main" id="{C7C5DA99-0217-0CB0-EFE8-3EFDA34F4A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5791" y="2987749"/>
            <a:ext cx="2485714" cy="466667"/>
          </a:xfrm>
          <a:prstGeom prst="rect">
            <a:avLst/>
          </a:prstGeom>
        </p:spPr>
      </p:pic>
      <p:pic>
        <p:nvPicPr>
          <p:cNvPr id="36" name="Picture 35" descr="A black background with a black square&#10;&#10;AI-generated content may be incorrect.">
            <a:extLst>
              <a:ext uri="{FF2B5EF4-FFF2-40B4-BE49-F238E27FC236}">
                <a16:creationId xmlns:a16="http://schemas.microsoft.com/office/drawing/2014/main" id="{FCF77F1F-0F6C-431D-2B9D-2428798A20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313" y="2896693"/>
            <a:ext cx="2314286" cy="552381"/>
          </a:xfrm>
          <a:prstGeom prst="rect">
            <a:avLst/>
          </a:prstGeom>
        </p:spPr>
      </p:pic>
      <p:sp>
        <p:nvSpPr>
          <p:cNvPr id="37" name="Arrow: Right 36">
            <a:extLst>
              <a:ext uri="{FF2B5EF4-FFF2-40B4-BE49-F238E27FC236}">
                <a16:creationId xmlns:a16="http://schemas.microsoft.com/office/drawing/2014/main" id="{54283CEC-CC4F-27C6-6E0A-22FEF0A9B976}"/>
              </a:ext>
            </a:extLst>
          </p:cNvPr>
          <p:cNvSpPr/>
          <p:nvPr/>
        </p:nvSpPr>
        <p:spPr>
          <a:xfrm rot="5400000">
            <a:off x="5673816" y="4487873"/>
            <a:ext cx="901600" cy="36004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descr="A red circle with a black background&#10;&#10;AI-generated content may be incorrect.">
            <a:extLst>
              <a:ext uri="{FF2B5EF4-FFF2-40B4-BE49-F238E27FC236}">
                <a16:creationId xmlns:a16="http://schemas.microsoft.com/office/drawing/2014/main" id="{1A0661F1-D442-8C24-CA7D-BF541F18EA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9731" y="5718945"/>
            <a:ext cx="5895238" cy="619048"/>
          </a:xfrm>
          <a:prstGeom prst="rect">
            <a:avLst/>
          </a:prstGeom>
        </p:spPr>
      </p:pic>
      <p:sp>
        <p:nvSpPr>
          <p:cNvPr id="40" name="Textfeld 1">
            <a:extLst>
              <a:ext uri="{FF2B5EF4-FFF2-40B4-BE49-F238E27FC236}">
                <a16:creationId xmlns:a16="http://schemas.microsoft.com/office/drawing/2014/main" id="{B454902A-F3E3-EF4A-500F-8930D2028281}"/>
              </a:ext>
            </a:extLst>
          </p:cNvPr>
          <p:cNvSpPr txBox="1"/>
          <p:nvPr/>
        </p:nvSpPr>
        <p:spPr>
          <a:xfrm>
            <a:off x="3714893" y="4272363"/>
            <a:ext cx="2589743" cy="584775"/>
          </a:xfrm>
          <a:prstGeom prst="rect">
            <a:avLst/>
          </a:prstGeom>
          <a:noFill/>
          <a:ln>
            <a:noFill/>
          </a:ln>
        </p:spPr>
        <p:txBody>
          <a:bodyPr vert="horz" wrap="square" lIns="91440" tIns="45720" rIns="91440" bIns="45720" anchor="t" anchorCtr="1" compatLnSpc="1">
            <a:spAutoFit/>
          </a:bodyPr>
          <a:lstStyle/>
          <a:p>
            <a:pPr lvl="0">
              <a:spcBef>
                <a:spcPts val="600"/>
              </a:spcBef>
              <a:defRPr sz="1800" b="0" i="0" u="none" strike="noStrike" kern="0" cap="none" spc="0" baseline="0">
                <a:solidFill>
                  <a:srgbClr val="000000"/>
                </a:solidFill>
                <a:uFillTx/>
              </a:defRPr>
            </a:pPr>
            <a:r>
              <a:rPr lang="en-GB" sz="3200" dirty="0">
                <a:latin typeface="Bell MT" panose="02020503060305020303" pitchFamily="18" charset="0"/>
              </a:rPr>
              <a:t>truncation</a:t>
            </a:r>
          </a:p>
        </p:txBody>
      </p:sp>
      <p:sp>
        <p:nvSpPr>
          <p:cNvPr id="41" name="Textfeld 1">
            <a:extLst>
              <a:ext uri="{FF2B5EF4-FFF2-40B4-BE49-F238E27FC236}">
                <a16:creationId xmlns:a16="http://schemas.microsoft.com/office/drawing/2014/main" id="{DEFC2D6E-7C27-4287-A3AD-3B8DE53BD0CC}"/>
              </a:ext>
            </a:extLst>
          </p:cNvPr>
          <p:cNvSpPr txBox="1"/>
          <p:nvPr/>
        </p:nvSpPr>
        <p:spPr>
          <a:xfrm>
            <a:off x="6194078" y="4105259"/>
            <a:ext cx="4680521" cy="1154162"/>
          </a:xfrm>
          <a:prstGeom prst="rect">
            <a:avLst/>
          </a:prstGeom>
          <a:noFill/>
          <a:ln>
            <a:noFill/>
          </a:ln>
        </p:spPr>
        <p:txBody>
          <a:bodyPr vert="horz" wrap="square" lIns="91440" tIns="45720" rIns="91440" bIns="45720" anchor="t" anchorCtr="1" compatLnSpc="1">
            <a:spAutoFit/>
          </a:bodyPr>
          <a:lstStyle/>
          <a:p>
            <a:pPr lvl="0">
              <a:spcBef>
                <a:spcPts val="600"/>
              </a:spcBef>
              <a:defRPr sz="1800" b="0" i="0" u="none" strike="noStrike" kern="0" cap="none" spc="0" baseline="0">
                <a:solidFill>
                  <a:srgbClr val="000000"/>
                </a:solidFill>
                <a:uFillTx/>
              </a:defRPr>
            </a:pPr>
            <a:r>
              <a:rPr lang="en-GB" sz="3200" dirty="0">
                <a:latin typeface="Bell MT" panose="02020503060305020303" pitchFamily="18" charset="0"/>
              </a:rPr>
              <a:t>by choosing </a:t>
            </a:r>
            <a:r>
              <a:rPr lang="en-GB" sz="3200" dirty="0">
                <a:solidFill>
                  <a:srgbClr val="FF0000"/>
                </a:solidFill>
                <a:latin typeface="Bell MT" panose="02020503060305020303" pitchFamily="18" charset="0"/>
              </a:rPr>
              <a:t>finite basis </a:t>
            </a:r>
          </a:p>
          <a:p>
            <a:pPr lvl="0">
              <a:spcBef>
                <a:spcPts val="600"/>
              </a:spcBef>
              <a:defRPr sz="1800" b="0" i="0" u="none" strike="noStrike" kern="0" cap="none" spc="0" baseline="0">
                <a:solidFill>
                  <a:srgbClr val="000000"/>
                </a:solidFill>
                <a:uFillTx/>
              </a:defRPr>
            </a:pPr>
            <a:r>
              <a:rPr lang="en-GB" sz="3200" dirty="0">
                <a:solidFill>
                  <a:srgbClr val="FF0000"/>
                </a:solidFill>
                <a:latin typeface="Bell MT" panose="02020503060305020303" pitchFamily="18" charset="0"/>
              </a:rPr>
              <a:t>set</a:t>
            </a:r>
            <a:r>
              <a:rPr lang="en-GB" sz="3200" dirty="0">
                <a:latin typeface="Bell MT" panose="02020503060305020303" pitchFamily="18" charset="0"/>
              </a:rPr>
              <a:t> of atomic orbitals</a:t>
            </a:r>
          </a:p>
        </p:txBody>
      </p:sp>
      <p:sp>
        <p:nvSpPr>
          <p:cNvPr id="42" name="Textfeld 1">
            <a:extLst>
              <a:ext uri="{FF2B5EF4-FFF2-40B4-BE49-F238E27FC236}">
                <a16:creationId xmlns:a16="http://schemas.microsoft.com/office/drawing/2014/main" id="{9AFDF3D8-6567-5737-9C8C-A7E7D3695167}"/>
              </a:ext>
            </a:extLst>
          </p:cNvPr>
          <p:cNvSpPr txBox="1"/>
          <p:nvPr/>
        </p:nvSpPr>
        <p:spPr>
          <a:xfrm>
            <a:off x="3321221" y="6505129"/>
            <a:ext cx="4680521" cy="584775"/>
          </a:xfrm>
          <a:prstGeom prst="rect">
            <a:avLst/>
          </a:prstGeom>
          <a:noFill/>
          <a:ln>
            <a:noFill/>
          </a:ln>
        </p:spPr>
        <p:txBody>
          <a:bodyPr vert="horz" wrap="square" lIns="91440" tIns="45720" rIns="91440" bIns="45720" anchor="t" anchorCtr="1" compatLnSpc="1">
            <a:spAutoFit/>
          </a:bodyPr>
          <a:lstStyle/>
          <a:p>
            <a:pPr lvl="0">
              <a:spcBef>
                <a:spcPts val="600"/>
              </a:spcBef>
              <a:defRPr sz="1800" b="0" i="0" u="none" strike="noStrike" kern="0" cap="none" spc="0" baseline="0">
                <a:solidFill>
                  <a:srgbClr val="000000"/>
                </a:solidFill>
                <a:uFillTx/>
              </a:defRPr>
            </a:pPr>
            <a:r>
              <a:rPr lang="en-GB" sz="3200" dirty="0">
                <a:latin typeface="Bell MT" panose="02020503060305020303" pitchFamily="18" charset="0"/>
              </a:rPr>
              <a:t>with dimension</a:t>
            </a:r>
          </a:p>
        </p:txBody>
      </p:sp>
      <p:pic>
        <p:nvPicPr>
          <p:cNvPr id="44" name="Picture 43">
            <a:extLst>
              <a:ext uri="{FF2B5EF4-FFF2-40B4-BE49-F238E27FC236}">
                <a16:creationId xmlns:a16="http://schemas.microsoft.com/office/drawing/2014/main" id="{EF5FB20E-B16B-2A45-BAD9-CD5D6E17BB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3312" y="6627729"/>
            <a:ext cx="1180952" cy="276190"/>
          </a:xfrm>
          <a:prstGeom prst="rect">
            <a:avLst/>
          </a:prstGeom>
        </p:spPr>
      </p:pic>
    </p:spTree>
    <p:extLst>
      <p:ext uri="{BB962C8B-B14F-4D97-AF65-F5344CB8AC3E}">
        <p14:creationId xmlns:p14="http://schemas.microsoft.com/office/powerpoint/2010/main" val="178298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FFD22-C684-70DE-98AC-95CCA342E2D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E615FD-7069-132B-5897-2CD08580D80F}"/>
              </a:ext>
            </a:extLst>
          </p:cNvPr>
          <p:cNvSpPr>
            <a:spLocks noGrp="1"/>
          </p:cNvSpPr>
          <p:nvPr>
            <p:ph type="sldNum" sz="quarter" idx="8"/>
          </p:nvPr>
        </p:nvSpPr>
        <p:spPr/>
        <p:txBody>
          <a:bodyPr/>
          <a:lstStyle/>
          <a:p>
            <a:pPr lvl="0"/>
            <a:fld id="{179EEDD1-DF31-41F6-84E4-0BDF1C36C209}" type="slidenum">
              <a:rPr lang="en-GB" smtClean="0"/>
              <a:t>19</a:t>
            </a:fld>
            <a:endParaRPr lang="en-GB"/>
          </a:p>
        </p:txBody>
      </p:sp>
      <p:sp>
        <p:nvSpPr>
          <p:cNvPr id="6" name="Rectangle 5">
            <a:extLst>
              <a:ext uri="{FF2B5EF4-FFF2-40B4-BE49-F238E27FC236}">
                <a16:creationId xmlns:a16="http://schemas.microsoft.com/office/drawing/2014/main" id="{64BD8554-3B1E-98AC-7E74-7F5120291547}"/>
              </a:ext>
            </a:extLst>
          </p:cNvPr>
          <p:cNvSpPr/>
          <p:nvPr/>
        </p:nvSpPr>
        <p:spPr>
          <a:xfrm>
            <a:off x="1555619" y="1743094"/>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3E6C0FE-CC66-EE79-1234-A6772EBEFBC5}"/>
              </a:ext>
            </a:extLst>
          </p:cNvPr>
          <p:cNvSpPr/>
          <p:nvPr/>
        </p:nvSpPr>
        <p:spPr>
          <a:xfrm>
            <a:off x="1547850" y="4864313"/>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Textfeld 1">
            <a:extLst>
              <a:ext uri="{FF2B5EF4-FFF2-40B4-BE49-F238E27FC236}">
                <a16:creationId xmlns:a16="http://schemas.microsoft.com/office/drawing/2014/main" id="{20837581-BDAF-92AD-FF29-12C5212A9543}"/>
              </a:ext>
            </a:extLst>
          </p:cNvPr>
          <p:cNvSpPr txBox="1"/>
          <p:nvPr/>
        </p:nvSpPr>
        <p:spPr>
          <a:xfrm>
            <a:off x="2059675" y="1522714"/>
            <a:ext cx="4276159" cy="584775"/>
          </a:xfrm>
          <a:prstGeom prst="rect">
            <a:avLst/>
          </a:prstGeom>
          <a:noFill/>
          <a:ln>
            <a:noFill/>
          </a:ln>
        </p:spPr>
        <p:txBody>
          <a:bodyPr vert="horz" wrap="square" lIns="91440" tIns="45720" rIns="91440" bIns="45720" anchor="t" anchorCtr="1" compatLnSpc="1">
            <a:spAutoFit/>
          </a:bodyPr>
          <a:lstStyle/>
          <a:p>
            <a:pPr lvl="0">
              <a:spcBef>
                <a:spcPts val="600"/>
              </a:spcBef>
              <a:defRPr sz="1800" b="0" i="0" u="none" strike="noStrike" kern="0" cap="none" spc="0" baseline="0">
                <a:solidFill>
                  <a:srgbClr val="000000"/>
                </a:solidFill>
                <a:uFillTx/>
              </a:defRPr>
            </a:pPr>
            <a:r>
              <a:rPr lang="en-GB" sz="3200" dirty="0">
                <a:latin typeface="Bell MT" panose="02020503060305020303" pitchFamily="18" charset="0"/>
              </a:rPr>
              <a:t>N-fermion Hilbert space</a:t>
            </a:r>
          </a:p>
        </p:txBody>
      </p:sp>
      <p:pic>
        <p:nvPicPr>
          <p:cNvPr id="11" name="Picture 10" descr="Shape&#10;&#10;Description automatically generated with medium confidence">
            <a:extLst>
              <a:ext uri="{FF2B5EF4-FFF2-40B4-BE49-F238E27FC236}">
                <a16:creationId xmlns:a16="http://schemas.microsoft.com/office/drawing/2014/main" id="{BE47CB7E-55D8-2EAC-1EE2-D46C3D94B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955" y="2352381"/>
            <a:ext cx="5466667" cy="580952"/>
          </a:xfrm>
          <a:prstGeom prst="rect">
            <a:avLst/>
          </a:prstGeom>
        </p:spPr>
      </p:pic>
      <p:sp>
        <p:nvSpPr>
          <p:cNvPr id="12" name="Textfeld 1">
            <a:extLst>
              <a:ext uri="{FF2B5EF4-FFF2-40B4-BE49-F238E27FC236}">
                <a16:creationId xmlns:a16="http://schemas.microsoft.com/office/drawing/2014/main" id="{DD9D5729-F309-B339-5BA3-A2E364822B4C}"/>
              </a:ext>
            </a:extLst>
          </p:cNvPr>
          <p:cNvSpPr txBox="1"/>
          <p:nvPr/>
        </p:nvSpPr>
        <p:spPr>
          <a:xfrm>
            <a:off x="2083773" y="4643933"/>
            <a:ext cx="2056365" cy="584775"/>
          </a:xfrm>
          <a:prstGeom prst="rect">
            <a:avLst/>
          </a:prstGeom>
          <a:noFill/>
          <a:ln>
            <a:noFill/>
          </a:ln>
        </p:spPr>
        <p:txBody>
          <a:bodyPr vert="horz" wrap="square" lIns="91440" tIns="45720" rIns="91440" bIns="45720" anchor="t" anchorCtr="1" compatLnSpc="1">
            <a:spAutoFit/>
          </a:bodyPr>
          <a:lstStyle/>
          <a:p>
            <a:pPr lvl="0">
              <a:spcBef>
                <a:spcPts val="600"/>
              </a:spcBef>
              <a:defRPr sz="1800" b="0" i="0" u="none" strike="noStrike" kern="0" cap="none" spc="0" baseline="0">
                <a:solidFill>
                  <a:srgbClr val="000000"/>
                </a:solidFill>
                <a:uFillTx/>
              </a:defRPr>
            </a:pPr>
            <a:r>
              <a:rPr lang="en-GB" sz="3200" dirty="0" err="1">
                <a:latin typeface="Bell MT" panose="02020503060305020303" pitchFamily="18" charset="0"/>
              </a:rPr>
              <a:t>Fock</a:t>
            </a:r>
            <a:r>
              <a:rPr lang="en-GB" sz="3200" dirty="0">
                <a:latin typeface="Bell MT" panose="02020503060305020303" pitchFamily="18" charset="0"/>
              </a:rPr>
              <a:t> space</a:t>
            </a:r>
          </a:p>
        </p:txBody>
      </p:sp>
      <p:pic>
        <p:nvPicPr>
          <p:cNvPr id="13" name="Picture 12">
            <a:extLst>
              <a:ext uri="{FF2B5EF4-FFF2-40B4-BE49-F238E27FC236}">
                <a16:creationId xmlns:a16="http://schemas.microsoft.com/office/drawing/2014/main" id="{6D293FF7-E30C-5642-EC29-949765F70069}"/>
              </a:ext>
            </a:extLst>
          </p:cNvPr>
          <p:cNvPicPr>
            <a:picLocks noChangeAspect="1"/>
          </p:cNvPicPr>
          <p:nvPr/>
        </p:nvPicPr>
        <p:blipFill>
          <a:blip r:embed="rId3"/>
          <a:stretch>
            <a:fillRect/>
          </a:stretch>
        </p:blipFill>
        <p:spPr>
          <a:xfrm>
            <a:off x="3091570" y="5089411"/>
            <a:ext cx="3733695" cy="1300499"/>
          </a:xfrm>
          <a:prstGeom prst="rect">
            <a:avLst/>
          </a:prstGeom>
        </p:spPr>
      </p:pic>
      <p:sp>
        <p:nvSpPr>
          <p:cNvPr id="27" name="Textfeld 1">
            <a:extLst>
              <a:ext uri="{FF2B5EF4-FFF2-40B4-BE49-F238E27FC236}">
                <a16:creationId xmlns:a16="http://schemas.microsoft.com/office/drawing/2014/main" id="{FC135791-55FA-8C5D-4EB5-24DB5F0BEEA7}"/>
              </a:ext>
            </a:extLst>
          </p:cNvPr>
          <p:cNvSpPr txBox="1"/>
          <p:nvPr/>
        </p:nvSpPr>
        <p:spPr>
          <a:xfrm>
            <a:off x="2068149" y="3233314"/>
            <a:ext cx="4680521" cy="584775"/>
          </a:xfrm>
          <a:prstGeom prst="rect">
            <a:avLst/>
          </a:prstGeom>
          <a:noFill/>
          <a:ln>
            <a:noFill/>
          </a:ln>
        </p:spPr>
        <p:txBody>
          <a:bodyPr vert="horz" wrap="square" lIns="91440" tIns="45720" rIns="91440" bIns="45720" anchor="t" anchorCtr="1" compatLnSpc="1">
            <a:spAutoFit/>
          </a:bodyPr>
          <a:lstStyle/>
          <a:p>
            <a:pPr lvl="0">
              <a:spcBef>
                <a:spcPts val="600"/>
              </a:spcBef>
              <a:defRPr sz="1800" b="0" i="0" u="none" strike="noStrike" kern="0" cap="none" spc="0" baseline="0">
                <a:solidFill>
                  <a:srgbClr val="000000"/>
                </a:solidFill>
                <a:uFillTx/>
              </a:defRPr>
            </a:pPr>
            <a:r>
              <a:rPr lang="en-GB" sz="3200" dirty="0">
                <a:latin typeface="Bell MT" panose="02020503060305020303" pitchFamily="18" charset="0"/>
              </a:rPr>
              <a:t>with dimension</a:t>
            </a:r>
          </a:p>
        </p:txBody>
      </p:sp>
      <p:pic>
        <p:nvPicPr>
          <p:cNvPr id="29" name="Picture 28" descr="A black background with a black square&#10;&#10;AI-generated content may be incorrect.">
            <a:extLst>
              <a:ext uri="{FF2B5EF4-FFF2-40B4-BE49-F238E27FC236}">
                <a16:creationId xmlns:a16="http://schemas.microsoft.com/office/drawing/2014/main" id="{8CDCD5AE-B9F0-37D3-862A-D1B907970B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535" y="3210389"/>
            <a:ext cx="620786" cy="752246"/>
          </a:xfrm>
          <a:prstGeom prst="rect">
            <a:avLst/>
          </a:prstGeom>
        </p:spPr>
      </p:pic>
      <p:sp>
        <p:nvSpPr>
          <p:cNvPr id="30" name="Textfeld 1">
            <a:extLst>
              <a:ext uri="{FF2B5EF4-FFF2-40B4-BE49-F238E27FC236}">
                <a16:creationId xmlns:a16="http://schemas.microsoft.com/office/drawing/2014/main" id="{023F0781-FEA2-4FFC-E3E2-82FA1D59DEEB}"/>
              </a:ext>
            </a:extLst>
          </p:cNvPr>
          <p:cNvSpPr txBox="1"/>
          <p:nvPr/>
        </p:nvSpPr>
        <p:spPr>
          <a:xfrm>
            <a:off x="2039366" y="6500030"/>
            <a:ext cx="4680521" cy="584775"/>
          </a:xfrm>
          <a:prstGeom prst="rect">
            <a:avLst/>
          </a:prstGeom>
          <a:noFill/>
          <a:ln>
            <a:noFill/>
          </a:ln>
        </p:spPr>
        <p:txBody>
          <a:bodyPr vert="horz" wrap="square" lIns="91440" tIns="45720" rIns="91440" bIns="45720" anchor="t" anchorCtr="1" compatLnSpc="1">
            <a:spAutoFit/>
          </a:bodyPr>
          <a:lstStyle/>
          <a:p>
            <a:pPr lvl="0">
              <a:spcBef>
                <a:spcPts val="600"/>
              </a:spcBef>
              <a:defRPr sz="1800" b="0" i="0" u="none" strike="noStrike" kern="0" cap="none" spc="0" baseline="0">
                <a:solidFill>
                  <a:srgbClr val="000000"/>
                </a:solidFill>
                <a:uFillTx/>
              </a:defRPr>
            </a:pPr>
            <a:r>
              <a:rPr lang="en-GB" sz="3200" dirty="0">
                <a:latin typeface="Bell MT" panose="02020503060305020303" pitchFamily="18" charset="0"/>
              </a:rPr>
              <a:t>with dimension</a:t>
            </a:r>
          </a:p>
        </p:txBody>
      </p:sp>
      <p:pic>
        <p:nvPicPr>
          <p:cNvPr id="32" name="Picture 31">
            <a:extLst>
              <a:ext uri="{FF2B5EF4-FFF2-40B4-BE49-F238E27FC236}">
                <a16:creationId xmlns:a16="http://schemas.microsoft.com/office/drawing/2014/main" id="{AE0B2EE2-D326-22C6-F78F-8996B32C0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2072" y="6553377"/>
            <a:ext cx="333333" cy="371429"/>
          </a:xfrm>
          <a:prstGeom prst="rect">
            <a:avLst/>
          </a:prstGeom>
        </p:spPr>
      </p:pic>
    </p:spTree>
    <p:extLst>
      <p:ext uri="{BB962C8B-B14F-4D97-AF65-F5344CB8AC3E}">
        <p14:creationId xmlns:p14="http://schemas.microsoft.com/office/powerpoint/2010/main" val="370422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27"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D20C1D-9993-4E47-A649-5003B40A5D3F}"/>
              </a:ext>
            </a:extLst>
          </p:cNvPr>
          <p:cNvSpPr/>
          <p:nvPr/>
        </p:nvSpPr>
        <p:spPr>
          <a:xfrm>
            <a:off x="3119488" y="547797"/>
            <a:ext cx="6912769" cy="481621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147" y="2149672"/>
            <a:ext cx="3678213" cy="742950"/>
          </a:xfrm>
          <a:prstGeom prst="rect">
            <a:avLst/>
          </a:prstGeom>
        </p:spPr>
      </p:pic>
      <p:cxnSp>
        <p:nvCxnSpPr>
          <p:cNvPr id="15" name="Straight Arrow Connector 14"/>
          <p:cNvCxnSpPr>
            <a:cxnSpLocks/>
          </p:cNvCxnSpPr>
          <p:nvPr/>
        </p:nvCxnSpPr>
        <p:spPr>
          <a:xfrm flipH="1" flipV="1">
            <a:off x="5999819" y="5161739"/>
            <a:ext cx="699040" cy="4298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6" name="Picture 6" descr="https://latex.codecogs.com/gif.latex?%5Cdpi%7B150%7D%20%5CLARGE%20E_0%20%5C%2C%3D%20%5C%2C%5Cmin_%7B%7C%5CPsi_N%5Crangle%20%5Cin%20%5Cmathcal%7BH%7D_N%7D%5C%2C%5Clangle%5CPsi_N%7C%5Chat%7BH%7D%7C%5CPsi_N%5Cran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3543" y="4409215"/>
            <a:ext cx="4419600" cy="7429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80E7D1E-E499-407F-BBA7-E6CD424E72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073" y="5735514"/>
            <a:ext cx="3905250" cy="371475"/>
          </a:xfrm>
          <a:prstGeom prst="rect">
            <a:avLst/>
          </a:prstGeom>
        </p:spPr>
      </p:pic>
      <p:pic>
        <p:nvPicPr>
          <p:cNvPr id="14" name="Picture 13">
            <a:extLst>
              <a:ext uri="{FF2B5EF4-FFF2-40B4-BE49-F238E27FC236}">
                <a16:creationId xmlns:a16="http://schemas.microsoft.com/office/drawing/2014/main" id="{F246ECDB-7CEA-417C-9EFD-883EEB84CC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3343" y="6166005"/>
            <a:ext cx="3086100" cy="352425"/>
          </a:xfrm>
          <a:prstGeom prst="rect">
            <a:avLst/>
          </a:prstGeom>
        </p:spPr>
      </p:pic>
      <p:pic>
        <p:nvPicPr>
          <p:cNvPr id="4" name="Picture 3">
            <a:extLst>
              <a:ext uri="{FF2B5EF4-FFF2-40B4-BE49-F238E27FC236}">
                <a16:creationId xmlns:a16="http://schemas.microsoft.com/office/drawing/2014/main" id="{6469AF1F-A701-4059-A79B-A5C7884272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3343" y="6796395"/>
            <a:ext cx="2371429" cy="371429"/>
          </a:xfrm>
          <a:prstGeom prst="rect">
            <a:avLst/>
          </a:prstGeom>
        </p:spPr>
      </p:pic>
      <p:pic>
        <p:nvPicPr>
          <p:cNvPr id="7" name="Picture 6">
            <a:extLst>
              <a:ext uri="{FF2B5EF4-FFF2-40B4-BE49-F238E27FC236}">
                <a16:creationId xmlns:a16="http://schemas.microsoft.com/office/drawing/2014/main" id="{0565EC93-098A-4068-9BF8-076A95EFBA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7519" y="803781"/>
            <a:ext cx="6302448" cy="474930"/>
          </a:xfrm>
          <a:prstGeom prst="rect">
            <a:avLst/>
          </a:prstGeom>
        </p:spPr>
      </p:pic>
      <p:pic>
        <p:nvPicPr>
          <p:cNvPr id="9" name="Picture 8">
            <a:extLst>
              <a:ext uri="{FF2B5EF4-FFF2-40B4-BE49-F238E27FC236}">
                <a16:creationId xmlns:a16="http://schemas.microsoft.com/office/drawing/2014/main" id="{7C5FD05B-A71D-43B6-9C1E-45771DAA63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29034" y="3007278"/>
            <a:ext cx="3752381" cy="371429"/>
          </a:xfrm>
          <a:prstGeom prst="rect">
            <a:avLst/>
          </a:prstGeom>
        </p:spPr>
      </p:pic>
      <p:sp>
        <p:nvSpPr>
          <p:cNvPr id="3" name="Slide Number Placeholder 2">
            <a:extLst>
              <a:ext uri="{FF2B5EF4-FFF2-40B4-BE49-F238E27FC236}">
                <a16:creationId xmlns:a16="http://schemas.microsoft.com/office/drawing/2014/main" id="{8F99B9D7-EF04-F905-9D07-D3D9C8523F5A}"/>
              </a:ext>
            </a:extLst>
          </p:cNvPr>
          <p:cNvSpPr>
            <a:spLocks noGrp="1"/>
          </p:cNvSpPr>
          <p:nvPr>
            <p:ph type="sldNum" sz="quarter" idx="8"/>
          </p:nvPr>
        </p:nvSpPr>
        <p:spPr/>
        <p:txBody>
          <a:bodyPr/>
          <a:lstStyle/>
          <a:p>
            <a:fld id="{D8E8AC99-364F-40C2-896C-3046AA64A242}" type="slidenum">
              <a:rPr lang="en-GB" smtClean="0"/>
              <a:pPr/>
              <a:t>2</a:t>
            </a:fld>
            <a:endParaRPr lang="en-GB" dirty="0"/>
          </a:p>
        </p:txBody>
      </p:sp>
    </p:spTree>
    <p:extLst>
      <p:ext uri="{BB962C8B-B14F-4D97-AF65-F5344CB8AC3E}">
        <p14:creationId xmlns:p14="http://schemas.microsoft.com/office/powerpoint/2010/main" val="218927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4F869-F4BC-AB97-47BE-1250BBD26D3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2EAE08-A4B0-E4C5-45F8-EB289D3D5495}"/>
              </a:ext>
            </a:extLst>
          </p:cNvPr>
          <p:cNvSpPr>
            <a:spLocks noGrp="1"/>
          </p:cNvSpPr>
          <p:nvPr>
            <p:ph type="sldNum" sz="quarter" idx="8"/>
          </p:nvPr>
        </p:nvSpPr>
        <p:spPr/>
        <p:txBody>
          <a:bodyPr/>
          <a:lstStyle/>
          <a:p>
            <a:pPr lvl="0"/>
            <a:fld id="{179EEDD1-DF31-41F6-84E4-0BDF1C36C209}" type="slidenum">
              <a:rPr lang="en-GB" smtClean="0"/>
              <a:t>20</a:t>
            </a:fld>
            <a:endParaRPr lang="en-GB"/>
          </a:p>
        </p:txBody>
      </p:sp>
      <p:pic>
        <p:nvPicPr>
          <p:cNvPr id="18" name="Picture 17" descr="A black background with a black square&#10;&#10;AI-generated content may be incorrect.">
            <a:extLst>
              <a:ext uri="{FF2B5EF4-FFF2-40B4-BE49-F238E27FC236}">
                <a16:creationId xmlns:a16="http://schemas.microsoft.com/office/drawing/2014/main" id="{C9AEBD2A-08C8-A265-BF67-AEEBEFA4B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436" y="1491461"/>
            <a:ext cx="7295238" cy="523810"/>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377ECCBC-09AE-32C3-4AE3-E4E61B0B6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572" y="3244863"/>
            <a:ext cx="5619048" cy="600000"/>
          </a:xfrm>
          <a:prstGeom prst="rect">
            <a:avLst/>
          </a:prstGeom>
        </p:spPr>
      </p:pic>
      <p:sp>
        <p:nvSpPr>
          <p:cNvPr id="21" name="Rectangle 20">
            <a:extLst>
              <a:ext uri="{FF2B5EF4-FFF2-40B4-BE49-F238E27FC236}">
                <a16:creationId xmlns:a16="http://schemas.microsoft.com/office/drawing/2014/main" id="{3D945EE9-20C1-2BDC-9FA1-C608E61387B8}"/>
              </a:ext>
            </a:extLst>
          </p:cNvPr>
          <p:cNvSpPr/>
          <p:nvPr/>
        </p:nvSpPr>
        <p:spPr>
          <a:xfrm>
            <a:off x="1329986" y="1009185"/>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Textfeld 1">
            <a:extLst>
              <a:ext uri="{FF2B5EF4-FFF2-40B4-BE49-F238E27FC236}">
                <a16:creationId xmlns:a16="http://schemas.microsoft.com/office/drawing/2014/main" id="{0F54B946-6BD2-7708-DCA7-6DD0A4941E7E}"/>
              </a:ext>
            </a:extLst>
          </p:cNvPr>
          <p:cNvSpPr txBox="1"/>
          <p:nvPr/>
        </p:nvSpPr>
        <p:spPr>
          <a:xfrm>
            <a:off x="1752202" y="810378"/>
            <a:ext cx="8960853" cy="584775"/>
          </a:xfrm>
          <a:prstGeom prst="rect">
            <a:avLst/>
          </a:prstGeom>
          <a:noFill/>
          <a:ln>
            <a:noFill/>
          </a:ln>
        </p:spPr>
        <p:txBody>
          <a:bodyPr vert="horz" wrap="square" lIns="91440" tIns="45720" rIns="91440" bIns="45720" anchor="t" anchorCtr="1" compatLnSpc="1">
            <a:spAutoFit/>
          </a:bodyPr>
          <a:lstStyle/>
          <a:p>
            <a:pPr lvl="0">
              <a:spcBef>
                <a:spcPts val="600"/>
              </a:spcBef>
              <a:defRPr sz="1800" b="0" i="0" u="none" strike="noStrike" kern="0" cap="none" spc="0" baseline="0">
                <a:solidFill>
                  <a:srgbClr val="000000"/>
                </a:solidFill>
                <a:uFillTx/>
              </a:defRPr>
            </a:pPr>
            <a:r>
              <a:rPr lang="en-GB" sz="3200" dirty="0">
                <a:latin typeface="Bell MT" panose="02020503060305020303" pitchFamily="18" charset="0"/>
              </a:rPr>
              <a:t>2</a:t>
            </a:r>
            <a:r>
              <a:rPr lang="en-GB" sz="3200" baseline="30000" dirty="0">
                <a:latin typeface="Bell MT" panose="02020503060305020303" pitchFamily="18" charset="0"/>
              </a:rPr>
              <a:t>nd</a:t>
            </a:r>
            <a:r>
              <a:rPr lang="en-GB" sz="3200" dirty="0">
                <a:latin typeface="Bell MT" panose="02020503060305020303" pitchFamily="18" charset="0"/>
              </a:rPr>
              <a:t> quantization (</a:t>
            </a:r>
            <a:r>
              <a:rPr lang="en-GB" sz="3200" dirty="0" err="1">
                <a:latin typeface="Bell MT" panose="02020503060305020303" pitchFamily="18" charset="0"/>
              </a:rPr>
              <a:t>w.r.t.</a:t>
            </a:r>
            <a:r>
              <a:rPr lang="en-GB" sz="3200" dirty="0">
                <a:latin typeface="Bell MT" panose="02020503060305020303" pitchFamily="18" charset="0"/>
              </a:rPr>
              <a:t> orthonormal basis for        ):</a:t>
            </a:r>
          </a:p>
        </p:txBody>
      </p:sp>
      <p:pic>
        <p:nvPicPr>
          <p:cNvPr id="24" name="Picture 23">
            <a:extLst>
              <a:ext uri="{FF2B5EF4-FFF2-40B4-BE49-F238E27FC236}">
                <a16:creationId xmlns:a16="http://schemas.microsoft.com/office/drawing/2014/main" id="{7883576A-37D7-E0BD-2F4D-919D94859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9066" y="853651"/>
            <a:ext cx="685714" cy="419048"/>
          </a:xfrm>
          <a:prstGeom prst="rect">
            <a:avLst/>
          </a:prstGeom>
        </p:spPr>
      </p:pic>
      <p:pic>
        <p:nvPicPr>
          <p:cNvPr id="26" name="Picture 25">
            <a:extLst>
              <a:ext uri="{FF2B5EF4-FFF2-40B4-BE49-F238E27FC236}">
                <a16:creationId xmlns:a16="http://schemas.microsoft.com/office/drawing/2014/main" id="{70F2A7E7-69D3-E7B7-7B77-49E5C4BC4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57" y="2271805"/>
            <a:ext cx="4238095" cy="409524"/>
          </a:xfrm>
          <a:prstGeom prst="rect">
            <a:avLst/>
          </a:prstGeom>
        </p:spPr>
      </p:pic>
      <p:pic>
        <p:nvPicPr>
          <p:cNvPr id="3" name="Picture 2" descr="A black background with a black square&#10;&#10;AI-generated content may be incorrect.">
            <a:extLst>
              <a:ext uri="{FF2B5EF4-FFF2-40B4-BE49-F238E27FC236}">
                <a16:creationId xmlns:a16="http://schemas.microsoft.com/office/drawing/2014/main" id="{E2655262-89CC-EFB7-6829-6D4F371F59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7332" y="5353368"/>
            <a:ext cx="9009524" cy="495238"/>
          </a:xfrm>
          <a:prstGeom prst="rect">
            <a:avLst/>
          </a:prstGeom>
        </p:spPr>
      </p:pic>
      <p:sp>
        <p:nvSpPr>
          <p:cNvPr id="5" name="Arrow: Right 4">
            <a:extLst>
              <a:ext uri="{FF2B5EF4-FFF2-40B4-BE49-F238E27FC236}">
                <a16:creationId xmlns:a16="http://schemas.microsoft.com/office/drawing/2014/main" id="{20702818-7DE7-5E45-F50F-2368F33F88A5}"/>
              </a:ext>
            </a:extLst>
          </p:cNvPr>
          <p:cNvSpPr/>
          <p:nvPr/>
        </p:nvSpPr>
        <p:spPr>
          <a:xfrm rot="5400000">
            <a:off x="5887096" y="4462397"/>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black background with a black square&#10;&#10;AI-generated content may be incorrect.">
            <a:extLst>
              <a:ext uri="{FF2B5EF4-FFF2-40B4-BE49-F238E27FC236}">
                <a16:creationId xmlns:a16="http://schemas.microsoft.com/office/drawing/2014/main" id="{E4C3FE4A-4FF5-2EC2-0CDA-D1D3F1A2C8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9436" y="6234395"/>
            <a:ext cx="9085714" cy="504762"/>
          </a:xfrm>
          <a:prstGeom prst="rect">
            <a:avLst/>
          </a:prstGeom>
        </p:spPr>
      </p:pic>
    </p:spTree>
    <p:extLst>
      <p:ext uri="{BB962C8B-B14F-4D97-AF65-F5344CB8AC3E}">
        <p14:creationId xmlns:p14="http://schemas.microsoft.com/office/powerpoint/2010/main" val="339051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5D34A-C907-8F6D-3328-24F21457A61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0FDA0B-40A3-DF6D-6CEC-75EAE16FA181}"/>
              </a:ext>
            </a:extLst>
          </p:cNvPr>
          <p:cNvSpPr>
            <a:spLocks noGrp="1"/>
          </p:cNvSpPr>
          <p:nvPr>
            <p:ph type="sldNum" sz="quarter" idx="8"/>
          </p:nvPr>
        </p:nvSpPr>
        <p:spPr/>
        <p:txBody>
          <a:bodyPr/>
          <a:lstStyle/>
          <a:p>
            <a:pPr lvl="0"/>
            <a:fld id="{179EEDD1-DF31-41F6-84E4-0BDF1C36C209}" type="slidenum">
              <a:rPr lang="en-GB" smtClean="0"/>
              <a:t>21</a:t>
            </a:fld>
            <a:endParaRPr lang="en-GB"/>
          </a:p>
        </p:txBody>
      </p:sp>
      <p:sp>
        <p:nvSpPr>
          <p:cNvPr id="2" name="TextBox 1">
            <a:extLst>
              <a:ext uri="{FF2B5EF4-FFF2-40B4-BE49-F238E27FC236}">
                <a16:creationId xmlns:a16="http://schemas.microsoft.com/office/drawing/2014/main" id="{D15DCEFF-D5EE-0ED3-D1BA-B56C39AC6B70}"/>
              </a:ext>
            </a:extLst>
          </p:cNvPr>
          <p:cNvSpPr txBox="1"/>
          <p:nvPr/>
        </p:nvSpPr>
        <p:spPr>
          <a:xfrm>
            <a:off x="1607319" y="4000699"/>
            <a:ext cx="7295587" cy="584775"/>
          </a:xfrm>
          <a:prstGeom prst="rect">
            <a:avLst/>
          </a:prstGeom>
          <a:noFill/>
        </p:spPr>
        <p:txBody>
          <a:bodyPr wrap="none" rtlCol="0">
            <a:spAutoFit/>
          </a:bodyPr>
          <a:lstStyle/>
          <a:p>
            <a:r>
              <a:rPr lang="en-GB" sz="3200" dirty="0">
                <a:latin typeface="Bell MT" panose="02020503060305020303" pitchFamily="18" charset="0"/>
              </a:rPr>
              <a:t>where (according to Slater-Condon rules):</a:t>
            </a:r>
            <a:endParaRPr lang="en-GB" dirty="0"/>
          </a:p>
        </p:txBody>
      </p:sp>
      <p:sp>
        <p:nvSpPr>
          <p:cNvPr id="3" name="TextBox 2">
            <a:extLst>
              <a:ext uri="{FF2B5EF4-FFF2-40B4-BE49-F238E27FC236}">
                <a16:creationId xmlns:a16="http://schemas.microsoft.com/office/drawing/2014/main" id="{638BE7C8-22D6-6BFF-4917-5D0918707FE7}"/>
              </a:ext>
            </a:extLst>
          </p:cNvPr>
          <p:cNvSpPr txBox="1"/>
          <p:nvPr/>
        </p:nvSpPr>
        <p:spPr>
          <a:xfrm>
            <a:off x="3119487" y="683493"/>
            <a:ext cx="7485126" cy="769441"/>
          </a:xfrm>
          <a:prstGeom prst="rect">
            <a:avLst/>
          </a:prstGeom>
          <a:noFill/>
        </p:spPr>
        <p:txBody>
          <a:bodyPr wrap="none" rtlCol="0">
            <a:spAutoFit/>
          </a:bodyPr>
          <a:lstStyle/>
          <a:p>
            <a:r>
              <a:rPr lang="en-GB" sz="4400" dirty="0">
                <a:latin typeface="Bell MT" panose="02020503060305020303" pitchFamily="18" charset="0"/>
              </a:rPr>
              <a:t>Hamiltonian in 2</a:t>
            </a:r>
            <a:r>
              <a:rPr lang="en-GB" sz="4400" baseline="30000" dirty="0">
                <a:latin typeface="Bell MT" panose="02020503060305020303" pitchFamily="18" charset="0"/>
              </a:rPr>
              <a:t>nd</a:t>
            </a:r>
            <a:r>
              <a:rPr lang="en-GB" sz="4400" dirty="0">
                <a:latin typeface="Bell MT" panose="02020503060305020303" pitchFamily="18" charset="0"/>
              </a:rPr>
              <a:t> quantization</a:t>
            </a:r>
            <a:endParaRPr lang="en-GB" sz="4400" dirty="0"/>
          </a:p>
        </p:txBody>
      </p:sp>
      <p:pic>
        <p:nvPicPr>
          <p:cNvPr id="6" name="Picture 5" descr="A black background with a black square&#10;&#10;AI-generated content may be incorrect.">
            <a:extLst>
              <a:ext uri="{FF2B5EF4-FFF2-40B4-BE49-F238E27FC236}">
                <a16:creationId xmlns:a16="http://schemas.microsoft.com/office/drawing/2014/main" id="{AE64AADA-5D8E-9176-718E-A17419800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27" y="2339677"/>
            <a:ext cx="6685714" cy="1066667"/>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1EDA61B3-480B-031E-92E3-E6DFC958E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925" y="4781882"/>
            <a:ext cx="7923809" cy="1228571"/>
          </a:xfrm>
          <a:prstGeom prst="rect">
            <a:avLst/>
          </a:prstGeom>
        </p:spPr>
      </p:pic>
      <p:pic>
        <p:nvPicPr>
          <p:cNvPr id="12" name="Picture 11" descr="A black background with a black square&#10;&#10;AI-generated content may be incorrect.">
            <a:extLst>
              <a:ext uri="{FF2B5EF4-FFF2-40B4-BE49-F238E27FC236}">
                <a16:creationId xmlns:a16="http://schemas.microsoft.com/office/drawing/2014/main" id="{8AC3C661-9352-D786-36F5-4DE96D7EB5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428" y="6278035"/>
            <a:ext cx="7266667" cy="1009524"/>
          </a:xfrm>
          <a:prstGeom prst="rect">
            <a:avLst/>
          </a:prstGeom>
        </p:spPr>
      </p:pic>
      <p:sp>
        <p:nvSpPr>
          <p:cNvPr id="13" name="Arrow: Right 12">
            <a:extLst>
              <a:ext uri="{FF2B5EF4-FFF2-40B4-BE49-F238E27FC236}">
                <a16:creationId xmlns:a16="http://schemas.microsoft.com/office/drawing/2014/main" id="{5DDDD6C9-E663-07B9-3B1E-5D27DC61367E}"/>
              </a:ext>
            </a:extLst>
          </p:cNvPr>
          <p:cNvSpPr/>
          <p:nvPr/>
        </p:nvSpPr>
        <p:spPr>
          <a:xfrm>
            <a:off x="10246238" y="5815729"/>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B8E02C3D-4A40-8B31-C726-F997CE0DA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3972" y="6044701"/>
            <a:ext cx="1000000" cy="466667"/>
          </a:xfrm>
          <a:prstGeom prst="rect">
            <a:avLst/>
          </a:prstGeom>
        </p:spPr>
      </p:pic>
      <p:sp>
        <p:nvSpPr>
          <p:cNvPr id="16" name="TextBox 15">
            <a:extLst>
              <a:ext uri="{FF2B5EF4-FFF2-40B4-BE49-F238E27FC236}">
                <a16:creationId xmlns:a16="http://schemas.microsoft.com/office/drawing/2014/main" id="{BA65D517-2752-69AD-ABBA-7B895FAB3B2A}"/>
              </a:ext>
            </a:extLst>
          </p:cNvPr>
          <p:cNvSpPr txBox="1"/>
          <p:nvPr/>
        </p:nvSpPr>
        <p:spPr>
          <a:xfrm>
            <a:off x="11455745" y="5383369"/>
            <a:ext cx="1018227" cy="584775"/>
          </a:xfrm>
          <a:prstGeom prst="rect">
            <a:avLst/>
          </a:prstGeom>
          <a:noFill/>
        </p:spPr>
        <p:txBody>
          <a:bodyPr wrap="none" rtlCol="0">
            <a:spAutoFit/>
          </a:bodyPr>
          <a:lstStyle/>
          <a:p>
            <a:r>
              <a:rPr lang="en-GB" sz="3200" dirty="0">
                <a:latin typeface="Bell MT" panose="02020503060305020303" pitchFamily="18" charset="0"/>
              </a:rPr>
              <a:t>time:</a:t>
            </a:r>
            <a:endParaRPr lang="en-GB" dirty="0"/>
          </a:p>
        </p:txBody>
      </p:sp>
      <p:sp>
        <p:nvSpPr>
          <p:cNvPr id="17" name="Rectangle 16">
            <a:extLst>
              <a:ext uri="{FF2B5EF4-FFF2-40B4-BE49-F238E27FC236}">
                <a16:creationId xmlns:a16="http://schemas.microsoft.com/office/drawing/2014/main" id="{1F963E4B-CD77-270C-ED3B-3FA433F1DEA8}"/>
              </a:ext>
            </a:extLst>
          </p:cNvPr>
          <p:cNvSpPr/>
          <p:nvPr/>
        </p:nvSpPr>
        <p:spPr>
          <a:xfrm>
            <a:off x="11184475" y="5396167"/>
            <a:ext cx="1582043" cy="122857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975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6"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CA56B-B267-CF54-9B36-D9A79C0ABB2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053221-1D47-3816-A115-25CD27A12FAE}"/>
              </a:ext>
            </a:extLst>
          </p:cNvPr>
          <p:cNvSpPr>
            <a:spLocks noGrp="1"/>
          </p:cNvSpPr>
          <p:nvPr>
            <p:ph type="sldNum" sz="quarter" idx="8"/>
          </p:nvPr>
        </p:nvSpPr>
        <p:spPr/>
        <p:txBody>
          <a:bodyPr/>
          <a:lstStyle/>
          <a:p>
            <a:fld id="{D8E8AC99-364F-40C2-896C-3046AA64A242}" type="slidenum">
              <a:rPr lang="en-GB" smtClean="0"/>
              <a:pPr/>
              <a:t>22</a:t>
            </a:fld>
            <a:endParaRPr lang="en-GB" dirty="0"/>
          </a:p>
        </p:txBody>
      </p:sp>
      <p:sp>
        <p:nvSpPr>
          <p:cNvPr id="4" name="Textfeld 12">
            <a:extLst>
              <a:ext uri="{FF2B5EF4-FFF2-40B4-BE49-F238E27FC236}">
                <a16:creationId xmlns:a16="http://schemas.microsoft.com/office/drawing/2014/main" id="{17A2B55C-3C01-6A43-3272-FAA04C1ED5C2}"/>
              </a:ext>
            </a:extLst>
          </p:cNvPr>
          <p:cNvSpPr txBox="1"/>
          <p:nvPr/>
        </p:nvSpPr>
        <p:spPr>
          <a:xfrm>
            <a:off x="3839567" y="2824259"/>
            <a:ext cx="9361040" cy="947069"/>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a:latin typeface="Bell MT" panose="02020503060305020303" pitchFamily="18" charset="0"/>
                <a:ea typeface="Lucida Sans Unicode" pitchFamily="2"/>
                <a:cs typeface="Tahoma" pitchFamily="2"/>
              </a:rPr>
              <a:t>2) </a:t>
            </a:r>
            <a:r>
              <a:rPr lang="de-DE" sz="4400" kern="0" dirty="0" err="1">
                <a:latin typeface="Bell MT" panose="02020503060305020303" pitchFamily="18" charset="0"/>
                <a:ea typeface="Lucida Sans Unicode" pitchFamily="2"/>
                <a:cs typeface="Tahoma" pitchFamily="2"/>
              </a:rPr>
              <a:t>Variational</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principles</a:t>
            </a:r>
            <a:endParaRPr lang="de-DE" sz="4400" kern="0" dirty="0">
              <a:latin typeface="Bell MT" panose="02020503060305020303" pitchFamily="18" charset="0"/>
              <a:ea typeface="Lucida Sans Unicode" pitchFamily="2"/>
              <a:cs typeface="Tahoma" pitchFamily="2"/>
            </a:endParaRPr>
          </a:p>
        </p:txBody>
      </p:sp>
    </p:spTree>
    <p:extLst>
      <p:ext uri="{BB962C8B-B14F-4D97-AF65-F5344CB8AC3E}">
        <p14:creationId xmlns:p14="http://schemas.microsoft.com/office/powerpoint/2010/main" val="2754486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79687-F621-96BE-255D-9AC19A7027B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C1EAA0-621C-372B-EA78-01B313F69715}"/>
              </a:ext>
            </a:extLst>
          </p:cNvPr>
          <p:cNvSpPr>
            <a:spLocks noGrp="1"/>
          </p:cNvSpPr>
          <p:nvPr>
            <p:ph type="sldNum" sz="quarter" idx="8"/>
          </p:nvPr>
        </p:nvSpPr>
        <p:spPr/>
        <p:txBody>
          <a:bodyPr/>
          <a:lstStyle/>
          <a:p>
            <a:pPr lvl="0"/>
            <a:fld id="{179EEDD1-DF31-41F6-84E4-0BDF1C36C209}" type="slidenum">
              <a:rPr lang="en-GB" smtClean="0"/>
              <a:t>23</a:t>
            </a:fld>
            <a:endParaRPr lang="en-GB"/>
          </a:p>
        </p:txBody>
      </p:sp>
      <p:sp>
        <p:nvSpPr>
          <p:cNvPr id="2" name="TextBox 1">
            <a:extLst>
              <a:ext uri="{FF2B5EF4-FFF2-40B4-BE49-F238E27FC236}">
                <a16:creationId xmlns:a16="http://schemas.microsoft.com/office/drawing/2014/main" id="{27E28D3B-B530-2C26-A252-88A26F70DE42}"/>
              </a:ext>
            </a:extLst>
          </p:cNvPr>
          <p:cNvSpPr txBox="1"/>
          <p:nvPr/>
        </p:nvSpPr>
        <p:spPr>
          <a:xfrm>
            <a:off x="1607319" y="2287994"/>
            <a:ext cx="5472608" cy="584775"/>
          </a:xfrm>
          <a:prstGeom prst="rect">
            <a:avLst/>
          </a:prstGeom>
          <a:noFill/>
        </p:spPr>
        <p:txBody>
          <a:bodyPr wrap="square" rtlCol="0">
            <a:spAutoFit/>
          </a:bodyPr>
          <a:lstStyle/>
          <a:p>
            <a:r>
              <a:rPr lang="en-GB" sz="3200" dirty="0">
                <a:latin typeface="Bell MT" panose="02020503060305020303" pitchFamily="18" charset="0"/>
              </a:rPr>
              <a:t>given Hamiltonian      with</a:t>
            </a:r>
            <a:endParaRPr lang="en-GB" dirty="0"/>
          </a:p>
        </p:txBody>
      </p:sp>
      <p:sp>
        <p:nvSpPr>
          <p:cNvPr id="3" name="TextBox 2">
            <a:extLst>
              <a:ext uri="{FF2B5EF4-FFF2-40B4-BE49-F238E27FC236}">
                <a16:creationId xmlns:a16="http://schemas.microsoft.com/office/drawing/2014/main" id="{8CAE0BA8-3F22-8387-2863-1631FFD99094}"/>
              </a:ext>
            </a:extLst>
          </p:cNvPr>
          <p:cNvSpPr txBox="1"/>
          <p:nvPr/>
        </p:nvSpPr>
        <p:spPr>
          <a:xfrm>
            <a:off x="4559647" y="683493"/>
            <a:ext cx="3389711" cy="769441"/>
          </a:xfrm>
          <a:prstGeom prst="rect">
            <a:avLst/>
          </a:prstGeom>
          <a:noFill/>
        </p:spPr>
        <p:txBody>
          <a:bodyPr wrap="none" rtlCol="0">
            <a:spAutoFit/>
          </a:bodyPr>
          <a:lstStyle/>
          <a:p>
            <a:r>
              <a:rPr lang="en-GB" sz="4400" dirty="0">
                <a:latin typeface="Bell MT" panose="02020503060305020303" pitchFamily="18" charset="0"/>
              </a:rPr>
              <a:t>Rayleigh-Ritz</a:t>
            </a:r>
            <a:endParaRPr lang="en-GB" sz="4400" dirty="0"/>
          </a:p>
        </p:txBody>
      </p:sp>
      <p:pic>
        <p:nvPicPr>
          <p:cNvPr id="10" name="Picture 9" descr="A black background with a black square&#10;&#10;AI-generated content may be incorrect.">
            <a:extLst>
              <a:ext uri="{FF2B5EF4-FFF2-40B4-BE49-F238E27FC236}">
                <a16:creationId xmlns:a16="http://schemas.microsoft.com/office/drawing/2014/main" id="{0422B4CB-4E3C-AFBF-2476-CB01758842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501" y="2360830"/>
            <a:ext cx="3285714" cy="923810"/>
          </a:xfrm>
          <a:prstGeom prst="rect">
            <a:avLst/>
          </a:prstGeom>
        </p:spPr>
      </p:pic>
      <p:pic>
        <p:nvPicPr>
          <p:cNvPr id="12" name="Picture 11">
            <a:extLst>
              <a:ext uri="{FF2B5EF4-FFF2-40B4-BE49-F238E27FC236}">
                <a16:creationId xmlns:a16="http://schemas.microsoft.com/office/drawing/2014/main" id="{0B0FD873-126F-694F-BD4C-CC8C3334B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9687" y="2360830"/>
            <a:ext cx="342857" cy="380952"/>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6B966978-8F99-8493-3B75-DCA2DCC8D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3168" y="3563813"/>
            <a:ext cx="3733333" cy="1038095"/>
          </a:xfrm>
          <a:prstGeom prst="rect">
            <a:avLst/>
          </a:prstGeom>
        </p:spPr>
      </p:pic>
      <p:sp>
        <p:nvSpPr>
          <p:cNvPr id="18" name="Arrow: Right 17">
            <a:extLst>
              <a:ext uri="{FF2B5EF4-FFF2-40B4-BE49-F238E27FC236}">
                <a16:creationId xmlns:a16="http://schemas.microsoft.com/office/drawing/2014/main" id="{435C91D0-2211-B5F7-B394-419BD79C8AB4}"/>
              </a:ext>
            </a:extLst>
          </p:cNvPr>
          <p:cNvSpPr/>
          <p:nvPr/>
        </p:nvSpPr>
        <p:spPr>
          <a:xfrm rot="5400000">
            <a:off x="2447753" y="4736120"/>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A black background with a black square&#10;&#10;AI-generated content may be incorrect.">
            <a:extLst>
              <a:ext uri="{FF2B5EF4-FFF2-40B4-BE49-F238E27FC236}">
                <a16:creationId xmlns:a16="http://schemas.microsoft.com/office/drawing/2014/main" id="{92D09E79-B280-317B-B877-42DF828F0F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3168" y="5219275"/>
            <a:ext cx="3733333" cy="1038095"/>
          </a:xfrm>
          <a:prstGeom prst="rect">
            <a:avLst/>
          </a:prstGeom>
        </p:spPr>
      </p:pic>
      <p:pic>
        <p:nvPicPr>
          <p:cNvPr id="24" name="Picture 23">
            <a:extLst>
              <a:ext uri="{FF2B5EF4-FFF2-40B4-BE49-F238E27FC236}">
                <a16:creationId xmlns:a16="http://schemas.microsoft.com/office/drawing/2014/main" id="{65B320A0-0F4D-4C26-83B9-E224C12B32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1903" y="6288111"/>
            <a:ext cx="1142722" cy="292482"/>
          </a:xfrm>
          <a:prstGeom prst="rect">
            <a:avLst/>
          </a:prstGeom>
        </p:spPr>
      </p:pic>
      <p:pic>
        <p:nvPicPr>
          <p:cNvPr id="26" name="Picture 25">
            <a:extLst>
              <a:ext uri="{FF2B5EF4-FFF2-40B4-BE49-F238E27FC236}">
                <a16:creationId xmlns:a16="http://schemas.microsoft.com/office/drawing/2014/main" id="{B4458FCA-9A95-EC53-8C2F-F918871B97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6430" y="3943266"/>
            <a:ext cx="1095238" cy="409524"/>
          </a:xfrm>
          <a:prstGeom prst="rect">
            <a:avLst/>
          </a:prstGeom>
        </p:spPr>
      </p:pic>
      <p:pic>
        <p:nvPicPr>
          <p:cNvPr id="28" name="Picture 27">
            <a:extLst>
              <a:ext uri="{FF2B5EF4-FFF2-40B4-BE49-F238E27FC236}">
                <a16:creationId xmlns:a16="http://schemas.microsoft.com/office/drawing/2014/main" id="{A59BB9A5-D063-60E3-2F54-A90C06833E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0179" y="5588200"/>
            <a:ext cx="1095238" cy="409524"/>
          </a:xfrm>
          <a:prstGeom prst="rect">
            <a:avLst/>
          </a:prstGeom>
        </p:spPr>
      </p:pic>
      <p:sp>
        <p:nvSpPr>
          <p:cNvPr id="29" name="Arrow: Right 28">
            <a:extLst>
              <a:ext uri="{FF2B5EF4-FFF2-40B4-BE49-F238E27FC236}">
                <a16:creationId xmlns:a16="http://schemas.microsoft.com/office/drawing/2014/main" id="{6B4C5B44-DA72-FFE5-2E5D-CCAB56642EC0}"/>
              </a:ext>
            </a:extLst>
          </p:cNvPr>
          <p:cNvSpPr/>
          <p:nvPr/>
        </p:nvSpPr>
        <p:spPr>
          <a:xfrm rot="5400000">
            <a:off x="2452143" y="6444406"/>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84A56DF8-B563-304D-AE9A-E704DD1EB2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28335" y="7126613"/>
            <a:ext cx="47619" cy="200000"/>
          </a:xfrm>
          <a:prstGeom prst="rect">
            <a:avLst/>
          </a:prstGeom>
        </p:spPr>
      </p:pic>
      <p:sp>
        <p:nvSpPr>
          <p:cNvPr id="32" name="TextBox 31">
            <a:extLst>
              <a:ext uri="{FF2B5EF4-FFF2-40B4-BE49-F238E27FC236}">
                <a16:creationId xmlns:a16="http://schemas.microsoft.com/office/drawing/2014/main" id="{49AC55F1-8774-ED3A-1B54-E014684742ED}"/>
              </a:ext>
            </a:extLst>
          </p:cNvPr>
          <p:cNvSpPr txBox="1"/>
          <p:nvPr/>
        </p:nvSpPr>
        <p:spPr>
          <a:xfrm>
            <a:off x="9096151" y="3790472"/>
            <a:ext cx="2880320" cy="584775"/>
          </a:xfrm>
          <a:prstGeom prst="rect">
            <a:avLst/>
          </a:prstGeom>
          <a:noFill/>
        </p:spPr>
        <p:txBody>
          <a:bodyPr wrap="square" rtlCol="0">
            <a:spAutoFit/>
          </a:bodyPr>
          <a:lstStyle/>
          <a:p>
            <a:r>
              <a:rPr lang="en-GB" sz="3200" dirty="0">
                <a:latin typeface="Bell MT" panose="02020503060305020303" pitchFamily="18" charset="0"/>
              </a:rPr>
              <a:t>ground state</a:t>
            </a:r>
            <a:endParaRPr lang="en-GB" dirty="0"/>
          </a:p>
        </p:txBody>
      </p:sp>
      <p:sp>
        <p:nvSpPr>
          <p:cNvPr id="33" name="TextBox 32">
            <a:extLst>
              <a:ext uri="{FF2B5EF4-FFF2-40B4-BE49-F238E27FC236}">
                <a16:creationId xmlns:a16="http://schemas.microsoft.com/office/drawing/2014/main" id="{A48F060E-F09B-745B-4C43-254F80F6446C}"/>
              </a:ext>
            </a:extLst>
          </p:cNvPr>
          <p:cNvSpPr txBox="1"/>
          <p:nvPr/>
        </p:nvSpPr>
        <p:spPr>
          <a:xfrm>
            <a:off x="9069986" y="5412949"/>
            <a:ext cx="2880320" cy="584775"/>
          </a:xfrm>
          <a:prstGeom prst="rect">
            <a:avLst/>
          </a:prstGeom>
          <a:noFill/>
        </p:spPr>
        <p:txBody>
          <a:bodyPr wrap="square" rtlCol="0">
            <a:spAutoFit/>
          </a:bodyPr>
          <a:lstStyle/>
          <a:p>
            <a:r>
              <a:rPr lang="en-GB" sz="3200" dirty="0">
                <a:latin typeface="Bell MT" panose="02020503060305020303" pitchFamily="18" charset="0"/>
              </a:rPr>
              <a:t>1</a:t>
            </a:r>
            <a:r>
              <a:rPr lang="en-GB" sz="3200" baseline="30000" dirty="0">
                <a:latin typeface="Bell MT" panose="02020503060305020303" pitchFamily="18" charset="0"/>
              </a:rPr>
              <a:t>st</a:t>
            </a:r>
            <a:r>
              <a:rPr lang="en-GB" sz="3200" dirty="0">
                <a:latin typeface="Bell MT" panose="02020503060305020303" pitchFamily="18" charset="0"/>
              </a:rPr>
              <a:t> excited state</a:t>
            </a:r>
            <a:endParaRPr lang="en-GB" dirty="0"/>
          </a:p>
        </p:txBody>
      </p:sp>
    </p:spTree>
    <p:extLst>
      <p:ext uri="{BB962C8B-B14F-4D97-AF65-F5344CB8AC3E}">
        <p14:creationId xmlns:p14="http://schemas.microsoft.com/office/powerpoint/2010/main" val="3584059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9" grpId="0" animBg="1"/>
      <p:bldP spid="32" grpId="0"/>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76827-CA4F-D720-60FF-EBE16BFEC3D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10A52A-E004-B320-BDD5-61B508C24125}"/>
              </a:ext>
            </a:extLst>
          </p:cNvPr>
          <p:cNvSpPr>
            <a:spLocks noGrp="1"/>
          </p:cNvSpPr>
          <p:nvPr>
            <p:ph type="sldNum" sz="quarter" idx="8"/>
          </p:nvPr>
        </p:nvSpPr>
        <p:spPr/>
        <p:txBody>
          <a:bodyPr/>
          <a:lstStyle/>
          <a:p>
            <a:pPr lvl="0"/>
            <a:fld id="{179EEDD1-DF31-41F6-84E4-0BDF1C36C209}" type="slidenum">
              <a:rPr lang="en-GB" smtClean="0"/>
              <a:t>24</a:t>
            </a:fld>
            <a:endParaRPr lang="en-GB"/>
          </a:p>
        </p:txBody>
      </p:sp>
      <p:sp>
        <p:nvSpPr>
          <p:cNvPr id="3" name="TextBox 2">
            <a:extLst>
              <a:ext uri="{FF2B5EF4-FFF2-40B4-BE49-F238E27FC236}">
                <a16:creationId xmlns:a16="http://schemas.microsoft.com/office/drawing/2014/main" id="{64A72089-2BCE-23D8-C639-65E57B827FBA}"/>
              </a:ext>
            </a:extLst>
          </p:cNvPr>
          <p:cNvSpPr txBox="1"/>
          <p:nvPr/>
        </p:nvSpPr>
        <p:spPr>
          <a:xfrm>
            <a:off x="2903463" y="416781"/>
            <a:ext cx="7046481" cy="769441"/>
          </a:xfrm>
          <a:prstGeom prst="rect">
            <a:avLst/>
          </a:prstGeom>
          <a:noFill/>
        </p:spPr>
        <p:txBody>
          <a:bodyPr wrap="none" rtlCol="0">
            <a:spAutoFit/>
          </a:bodyPr>
          <a:lstStyle/>
          <a:p>
            <a:r>
              <a:rPr lang="en-GB" sz="4400" dirty="0">
                <a:latin typeface="Bell MT" panose="02020503060305020303" pitchFamily="18" charset="0"/>
              </a:rPr>
              <a:t>ensemble variational principle</a:t>
            </a:r>
            <a:endParaRPr lang="en-GB" sz="4400" dirty="0"/>
          </a:p>
        </p:txBody>
      </p:sp>
      <p:sp>
        <p:nvSpPr>
          <p:cNvPr id="32" name="TextBox 31">
            <a:extLst>
              <a:ext uri="{FF2B5EF4-FFF2-40B4-BE49-F238E27FC236}">
                <a16:creationId xmlns:a16="http://schemas.microsoft.com/office/drawing/2014/main" id="{F2C1CA25-1739-75F2-26E1-1956F0385B03}"/>
              </a:ext>
            </a:extLst>
          </p:cNvPr>
          <p:cNvSpPr txBox="1"/>
          <p:nvPr/>
        </p:nvSpPr>
        <p:spPr>
          <a:xfrm>
            <a:off x="792287" y="6350950"/>
            <a:ext cx="5855825" cy="400110"/>
          </a:xfrm>
          <a:prstGeom prst="rect">
            <a:avLst/>
          </a:prstGeom>
          <a:noFill/>
        </p:spPr>
        <p:txBody>
          <a:bodyPr wrap="square" rtlCol="0">
            <a:spAutoFit/>
          </a:bodyPr>
          <a:lstStyle/>
          <a:p>
            <a:r>
              <a:rPr lang="en-GB" sz="2000" dirty="0">
                <a:latin typeface="Bell MT" panose="02020503060305020303" pitchFamily="18" charset="0"/>
              </a:rPr>
              <a:t>[Gross, Oliveira, Kohn, Phys. Rev. A, 37, 2805 (1988)] </a:t>
            </a:r>
            <a:endParaRPr lang="en-GB" sz="2000" dirty="0"/>
          </a:p>
        </p:txBody>
      </p:sp>
      <p:pic>
        <p:nvPicPr>
          <p:cNvPr id="6" name="Picture 5">
            <a:extLst>
              <a:ext uri="{FF2B5EF4-FFF2-40B4-BE49-F238E27FC236}">
                <a16:creationId xmlns:a16="http://schemas.microsoft.com/office/drawing/2014/main" id="{270F5B3B-5182-4685-CC54-1EA22367F180}"/>
              </a:ext>
            </a:extLst>
          </p:cNvPr>
          <p:cNvPicPr>
            <a:picLocks noChangeAspect="1"/>
          </p:cNvPicPr>
          <p:nvPr/>
        </p:nvPicPr>
        <p:blipFill>
          <a:blip r:embed="rId2"/>
          <a:stretch>
            <a:fillRect/>
          </a:stretch>
        </p:blipFill>
        <p:spPr>
          <a:xfrm>
            <a:off x="7079927" y="2353806"/>
            <a:ext cx="5328060" cy="4853907"/>
          </a:xfrm>
          <a:prstGeom prst="rect">
            <a:avLst/>
          </a:prstGeom>
        </p:spPr>
      </p:pic>
      <p:pic>
        <p:nvPicPr>
          <p:cNvPr id="8" name="Picture 7" descr="A black background with a black square&#10;&#10;AI-generated content may be incorrect.">
            <a:extLst>
              <a:ext uri="{FF2B5EF4-FFF2-40B4-BE49-F238E27FC236}">
                <a16:creationId xmlns:a16="http://schemas.microsoft.com/office/drawing/2014/main" id="{E4FBF1B5-702A-18C2-B12F-787EF5D735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987" y="2699717"/>
            <a:ext cx="2580952" cy="923810"/>
          </a:xfrm>
          <a:prstGeom prst="rect">
            <a:avLst/>
          </a:prstGeom>
        </p:spPr>
      </p:pic>
      <p:pic>
        <p:nvPicPr>
          <p:cNvPr id="11" name="Picture 10" descr="A black background with a black square&#10;&#10;AI-generated content may be incorrect.">
            <a:extLst>
              <a:ext uri="{FF2B5EF4-FFF2-40B4-BE49-F238E27FC236}">
                <a16:creationId xmlns:a16="http://schemas.microsoft.com/office/drawing/2014/main" id="{4AF15A38-C6A8-7315-0CAF-F67BE4503C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391" y="3779837"/>
            <a:ext cx="2638095" cy="733333"/>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A8DB1FCC-9C1A-749E-1DFC-BD2A9F7D56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5200" y="4687922"/>
            <a:ext cx="2171796" cy="648198"/>
          </a:xfrm>
          <a:prstGeom prst="rect">
            <a:avLst/>
          </a:prstGeom>
        </p:spPr>
      </p:pic>
      <p:cxnSp>
        <p:nvCxnSpPr>
          <p:cNvPr id="16" name="Straight Arrow Connector 15">
            <a:extLst>
              <a:ext uri="{FF2B5EF4-FFF2-40B4-BE49-F238E27FC236}">
                <a16:creationId xmlns:a16="http://schemas.microsoft.com/office/drawing/2014/main" id="{674804FD-941D-D2BA-8D9B-2A8694029C01}"/>
              </a:ext>
            </a:extLst>
          </p:cNvPr>
          <p:cNvCxnSpPr>
            <a:cxnSpLocks/>
          </p:cNvCxnSpPr>
          <p:nvPr/>
        </p:nvCxnSpPr>
        <p:spPr>
          <a:xfrm flipH="1" flipV="1">
            <a:off x="3185821" y="4531612"/>
            <a:ext cx="238927" cy="29975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6E349807-0DFC-EBFF-54A4-0AE04929E46E}"/>
              </a:ext>
            </a:extLst>
          </p:cNvPr>
          <p:cNvSpPr txBox="1"/>
          <p:nvPr/>
        </p:nvSpPr>
        <p:spPr>
          <a:xfrm>
            <a:off x="792287" y="6786428"/>
            <a:ext cx="5855825" cy="400110"/>
          </a:xfrm>
          <a:prstGeom prst="rect">
            <a:avLst/>
          </a:prstGeom>
          <a:noFill/>
        </p:spPr>
        <p:txBody>
          <a:bodyPr wrap="square" rtlCol="0">
            <a:spAutoFit/>
          </a:bodyPr>
          <a:lstStyle/>
          <a:p>
            <a:r>
              <a:rPr lang="en-GB" sz="2000" dirty="0">
                <a:latin typeface="Bell MT" panose="02020503060305020303" pitchFamily="18" charset="0"/>
              </a:rPr>
              <a:t>[Ding, Hong, Schilling, Quantum 8, 1525 (2024)] </a:t>
            </a:r>
            <a:endParaRPr lang="en-GB" sz="2000" dirty="0"/>
          </a:p>
        </p:txBody>
      </p:sp>
      <p:sp>
        <p:nvSpPr>
          <p:cNvPr id="23" name="Rectangle 22">
            <a:extLst>
              <a:ext uri="{FF2B5EF4-FFF2-40B4-BE49-F238E27FC236}">
                <a16:creationId xmlns:a16="http://schemas.microsoft.com/office/drawing/2014/main" id="{0CDB79CB-9EC3-5048-F02B-D342AEB8C6F8}"/>
              </a:ext>
            </a:extLst>
          </p:cNvPr>
          <p:cNvSpPr/>
          <p:nvPr/>
        </p:nvSpPr>
        <p:spPr>
          <a:xfrm>
            <a:off x="7367959" y="2195661"/>
            <a:ext cx="4752528" cy="158145"/>
          </a:xfrm>
          <a:prstGeom prst="rect">
            <a:avLst/>
          </a:prstGeom>
          <a:solidFill>
            <a:schemeClr val="bg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827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AAE4C-5A22-4959-B95A-02514BEF90E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091D8A-71E7-6A3C-B78B-801FAEE5B8FA}"/>
              </a:ext>
            </a:extLst>
          </p:cNvPr>
          <p:cNvSpPr>
            <a:spLocks noGrp="1"/>
          </p:cNvSpPr>
          <p:nvPr>
            <p:ph type="sldNum" sz="quarter" idx="8"/>
          </p:nvPr>
        </p:nvSpPr>
        <p:spPr/>
        <p:txBody>
          <a:bodyPr/>
          <a:lstStyle/>
          <a:p>
            <a:fld id="{D8E8AC99-364F-40C2-896C-3046AA64A242}" type="slidenum">
              <a:rPr lang="en-GB" smtClean="0"/>
              <a:pPr/>
              <a:t>25</a:t>
            </a:fld>
            <a:endParaRPr lang="en-GB" dirty="0"/>
          </a:p>
        </p:txBody>
      </p:sp>
      <p:sp>
        <p:nvSpPr>
          <p:cNvPr id="4" name="Textfeld 12">
            <a:extLst>
              <a:ext uri="{FF2B5EF4-FFF2-40B4-BE49-F238E27FC236}">
                <a16:creationId xmlns:a16="http://schemas.microsoft.com/office/drawing/2014/main" id="{29BD7900-3E84-7613-7590-6029AC6E37A9}"/>
              </a:ext>
            </a:extLst>
          </p:cNvPr>
          <p:cNvSpPr txBox="1"/>
          <p:nvPr/>
        </p:nvSpPr>
        <p:spPr>
          <a:xfrm>
            <a:off x="1607319" y="3203773"/>
            <a:ext cx="10585176" cy="1654571"/>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a:latin typeface="Bell MT" panose="02020503060305020303" pitchFamily="18" charset="0"/>
                <a:ea typeface="Lucida Sans Unicode" pitchFamily="2"/>
                <a:cs typeface="Tahoma" pitchFamily="2"/>
              </a:rPr>
              <a:t>3) </a:t>
            </a:r>
            <a:r>
              <a:rPr lang="de-DE" sz="4400" kern="0" dirty="0" err="1">
                <a:latin typeface="Bell MT" panose="02020503060305020303" pitchFamily="18" charset="0"/>
                <a:ea typeface="Lucida Sans Unicode" pitchFamily="2"/>
                <a:cs typeface="Tahoma" pitchFamily="2"/>
              </a:rPr>
              <a:t>Classical</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methods</a:t>
            </a:r>
            <a:r>
              <a:rPr lang="de-DE" sz="4400" kern="0" dirty="0">
                <a:latin typeface="Bell MT" panose="02020503060305020303" pitchFamily="18" charset="0"/>
                <a:ea typeface="Lucida Sans Unicode" pitchFamily="2"/>
                <a:cs typeface="Tahoma" pitchFamily="2"/>
              </a:rPr>
              <a:t> in Quantum Chemistry </a:t>
            </a:r>
          </a:p>
          <a:p>
            <a:pPr marL="514350" indent="-514350" defTabSz="914430" hangingPunct="0">
              <a:lnSpc>
                <a:spcPct val="150000"/>
              </a:lnSpc>
              <a:buAutoNum type="arabicParenR"/>
              <a:defRPr sz="1800" b="0" i="0" u="none" strike="noStrike" kern="0" cap="none" spc="0" baseline="0">
                <a:solidFill>
                  <a:srgbClr val="000000"/>
                </a:solidFill>
                <a:uFillTx/>
              </a:defRPr>
            </a:pPr>
            <a:endParaRPr lang="de-DE" sz="3200" dirty="0">
              <a:latin typeface="Bell MT" panose="02020503060305020303" pitchFamily="18" charset="0"/>
              <a:ea typeface="Lucida Sans Unicode" pitchFamily="2"/>
              <a:cs typeface="Tahoma" pitchFamily="2"/>
            </a:endParaRPr>
          </a:p>
        </p:txBody>
      </p:sp>
    </p:spTree>
    <p:extLst>
      <p:ext uri="{BB962C8B-B14F-4D97-AF65-F5344CB8AC3E}">
        <p14:creationId xmlns:p14="http://schemas.microsoft.com/office/powerpoint/2010/main" val="379057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F1BA7-AEB8-6165-C61D-9B32C5E9BB03}"/>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92374886-EA55-6460-2994-7AA429C6C6B5}"/>
              </a:ext>
            </a:extLst>
          </p:cNvPr>
          <p:cNvSpPr/>
          <p:nvPr/>
        </p:nvSpPr>
        <p:spPr>
          <a:xfrm>
            <a:off x="383183" y="3779837"/>
            <a:ext cx="6984776" cy="3312368"/>
          </a:xfrm>
          <a:prstGeom prst="rect">
            <a:avLst/>
          </a:prstGeom>
          <a:solidFill>
            <a:schemeClr val="bg1">
              <a:lumMod val="8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9FE4F08D-025E-C89E-2FD6-F92C73257FDD}"/>
              </a:ext>
            </a:extLst>
          </p:cNvPr>
          <p:cNvSpPr>
            <a:spLocks noGrp="1"/>
          </p:cNvSpPr>
          <p:nvPr>
            <p:ph type="sldNum" sz="quarter" idx="8"/>
          </p:nvPr>
        </p:nvSpPr>
        <p:spPr/>
        <p:txBody>
          <a:bodyPr/>
          <a:lstStyle/>
          <a:p>
            <a:pPr lvl="0"/>
            <a:fld id="{179EEDD1-DF31-41F6-84E4-0BDF1C36C209}" type="slidenum">
              <a:rPr lang="en-GB" smtClean="0"/>
              <a:t>26</a:t>
            </a:fld>
            <a:endParaRPr lang="en-GB"/>
          </a:p>
        </p:txBody>
      </p:sp>
      <p:sp>
        <p:nvSpPr>
          <p:cNvPr id="3" name="TextBox 2">
            <a:extLst>
              <a:ext uri="{FF2B5EF4-FFF2-40B4-BE49-F238E27FC236}">
                <a16:creationId xmlns:a16="http://schemas.microsoft.com/office/drawing/2014/main" id="{6E3C15B3-99CD-D183-52E7-CCBA3B3A467E}"/>
              </a:ext>
            </a:extLst>
          </p:cNvPr>
          <p:cNvSpPr txBox="1"/>
          <p:nvPr/>
        </p:nvSpPr>
        <p:spPr>
          <a:xfrm>
            <a:off x="4055591" y="539477"/>
            <a:ext cx="4887492" cy="769441"/>
          </a:xfrm>
          <a:prstGeom prst="rect">
            <a:avLst/>
          </a:prstGeom>
          <a:noFill/>
        </p:spPr>
        <p:txBody>
          <a:bodyPr wrap="none" rtlCol="0">
            <a:spAutoFit/>
          </a:bodyPr>
          <a:lstStyle/>
          <a:p>
            <a:r>
              <a:rPr lang="en-GB" sz="4400" dirty="0">
                <a:latin typeface="Bell MT" panose="02020503060305020303" pitchFamily="18" charset="0"/>
              </a:rPr>
              <a:t>Hartree-Fock ansatz</a:t>
            </a:r>
            <a:endParaRPr lang="en-GB" sz="4400" dirty="0"/>
          </a:p>
        </p:txBody>
      </p:sp>
      <p:pic>
        <p:nvPicPr>
          <p:cNvPr id="6" name="Picture 5" descr="A black background with a black square&#10;&#10;AI-generated content may be incorrect.">
            <a:extLst>
              <a:ext uri="{FF2B5EF4-FFF2-40B4-BE49-F238E27FC236}">
                <a16:creationId xmlns:a16="http://schemas.microsoft.com/office/drawing/2014/main" id="{D2628C30-5B53-48E3-122F-C74660E59C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2718" y="2349922"/>
            <a:ext cx="3714286" cy="733333"/>
          </a:xfrm>
          <a:prstGeom prst="rect">
            <a:avLst/>
          </a:prstGeom>
        </p:spPr>
      </p:pic>
      <p:cxnSp>
        <p:nvCxnSpPr>
          <p:cNvPr id="8" name="Straight Arrow Connector 7">
            <a:extLst>
              <a:ext uri="{FF2B5EF4-FFF2-40B4-BE49-F238E27FC236}">
                <a16:creationId xmlns:a16="http://schemas.microsoft.com/office/drawing/2014/main" id="{A1435BE0-39A1-ED99-6AFB-7C22648619BE}"/>
              </a:ext>
            </a:extLst>
          </p:cNvPr>
          <p:cNvCxnSpPr>
            <a:cxnSpLocks/>
          </p:cNvCxnSpPr>
          <p:nvPr/>
        </p:nvCxnSpPr>
        <p:spPr>
          <a:xfrm flipV="1">
            <a:off x="4023454" y="3214018"/>
            <a:ext cx="0" cy="35795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30D7F216-9BB3-D7F0-3471-171406FA3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516" y="4613066"/>
            <a:ext cx="2871336" cy="301140"/>
          </a:xfrm>
          <a:prstGeom prst="rect">
            <a:avLst/>
          </a:prstGeom>
        </p:spPr>
      </p:pic>
      <p:pic>
        <p:nvPicPr>
          <p:cNvPr id="12" name="Picture 11">
            <a:extLst>
              <a:ext uri="{FF2B5EF4-FFF2-40B4-BE49-F238E27FC236}">
                <a16:creationId xmlns:a16="http://schemas.microsoft.com/office/drawing/2014/main" id="{FD70C7FE-94BA-293C-5938-30F381B7F1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302" y="4031287"/>
            <a:ext cx="2843323" cy="301140"/>
          </a:xfrm>
          <a:prstGeom prst="rect">
            <a:avLst/>
          </a:prstGeom>
        </p:spPr>
      </p:pic>
      <p:pic>
        <p:nvPicPr>
          <p:cNvPr id="14" name="Picture 13">
            <a:extLst>
              <a:ext uri="{FF2B5EF4-FFF2-40B4-BE49-F238E27FC236}">
                <a16:creationId xmlns:a16="http://schemas.microsoft.com/office/drawing/2014/main" id="{7C422731-E743-0A42-8D71-498BF6F6EF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8339" y="4269326"/>
            <a:ext cx="2171010" cy="301140"/>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5C1FF475-5BB8-AEC0-383A-EB08F2B4BB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812" y="5430603"/>
            <a:ext cx="6730132" cy="1463681"/>
          </a:xfrm>
          <a:prstGeom prst="rect">
            <a:avLst/>
          </a:prstGeom>
        </p:spPr>
      </p:pic>
      <p:sp>
        <p:nvSpPr>
          <p:cNvPr id="19" name="Arrow: Right 18">
            <a:extLst>
              <a:ext uri="{FF2B5EF4-FFF2-40B4-BE49-F238E27FC236}">
                <a16:creationId xmlns:a16="http://schemas.microsoft.com/office/drawing/2014/main" id="{CDCF97AA-0A4F-612B-C052-8C9A56EA4D15}"/>
              </a:ext>
            </a:extLst>
          </p:cNvPr>
          <p:cNvSpPr/>
          <p:nvPr/>
        </p:nvSpPr>
        <p:spPr>
          <a:xfrm>
            <a:off x="6992608" y="2473902"/>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black background with a black square&#10;&#10;AI-generated content may be incorrect.">
            <a:extLst>
              <a:ext uri="{FF2B5EF4-FFF2-40B4-BE49-F238E27FC236}">
                <a16:creationId xmlns:a16="http://schemas.microsoft.com/office/drawing/2014/main" id="{EADE1203-2C04-09BE-924E-5F7C4B3F2F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5069" y="2844938"/>
            <a:ext cx="1035651" cy="666247"/>
          </a:xfrm>
          <a:prstGeom prst="rect">
            <a:avLst/>
          </a:prstGeom>
        </p:spPr>
      </p:pic>
      <p:pic>
        <p:nvPicPr>
          <p:cNvPr id="23" name="Picture 22" descr="A black background with a black square&#10;&#10;AI-generated content may be incorrect.">
            <a:extLst>
              <a:ext uri="{FF2B5EF4-FFF2-40B4-BE49-F238E27FC236}">
                <a16:creationId xmlns:a16="http://schemas.microsoft.com/office/drawing/2014/main" id="{A10B331B-3955-410B-5F0C-CB8559E610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8785" y="2381228"/>
            <a:ext cx="2361905" cy="485714"/>
          </a:xfrm>
          <a:prstGeom prst="rect">
            <a:avLst/>
          </a:prstGeom>
        </p:spPr>
      </p:pic>
      <p:cxnSp>
        <p:nvCxnSpPr>
          <p:cNvPr id="24" name="Straight Arrow Connector 23">
            <a:extLst>
              <a:ext uri="{FF2B5EF4-FFF2-40B4-BE49-F238E27FC236}">
                <a16:creationId xmlns:a16="http://schemas.microsoft.com/office/drawing/2014/main" id="{6853CDAB-FCB8-7059-912E-1C3711D9D11A}"/>
              </a:ext>
            </a:extLst>
          </p:cNvPr>
          <p:cNvCxnSpPr>
            <a:cxnSpLocks/>
          </p:cNvCxnSpPr>
          <p:nvPr/>
        </p:nvCxnSpPr>
        <p:spPr>
          <a:xfrm flipH="1" flipV="1">
            <a:off x="9168159" y="2945360"/>
            <a:ext cx="250749" cy="2757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26" name="Picture 25" descr="A black background with a black square&#10;&#10;AI-generated content may be incorrect.">
            <a:extLst>
              <a:ext uri="{FF2B5EF4-FFF2-40B4-BE49-F238E27FC236}">
                <a16:creationId xmlns:a16="http://schemas.microsoft.com/office/drawing/2014/main" id="{911E7078-754F-B7CF-69F3-55E84602C14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56287" y="3152345"/>
            <a:ext cx="2260120" cy="419631"/>
          </a:xfrm>
          <a:prstGeom prst="rect">
            <a:avLst/>
          </a:prstGeom>
        </p:spPr>
      </p:pic>
      <p:sp>
        <p:nvSpPr>
          <p:cNvPr id="27" name="Arrow: Right 26">
            <a:extLst>
              <a:ext uri="{FF2B5EF4-FFF2-40B4-BE49-F238E27FC236}">
                <a16:creationId xmlns:a16="http://schemas.microsoft.com/office/drawing/2014/main" id="{48E24249-4AED-F6B7-1CDE-D3DCA02FB692}"/>
              </a:ext>
            </a:extLst>
          </p:cNvPr>
          <p:cNvSpPr/>
          <p:nvPr/>
        </p:nvSpPr>
        <p:spPr>
          <a:xfrm rot="5400000">
            <a:off x="9942151" y="4180013"/>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7C19FA9D-5CB5-2B4A-78C0-E287CE3A29D4}"/>
              </a:ext>
            </a:extLst>
          </p:cNvPr>
          <p:cNvSpPr txBox="1"/>
          <p:nvPr/>
        </p:nvSpPr>
        <p:spPr>
          <a:xfrm>
            <a:off x="8564150" y="4891460"/>
            <a:ext cx="3356001" cy="1077218"/>
          </a:xfrm>
          <a:prstGeom prst="rect">
            <a:avLst/>
          </a:prstGeom>
          <a:noFill/>
        </p:spPr>
        <p:txBody>
          <a:bodyPr wrap="square" rtlCol="0">
            <a:spAutoFit/>
          </a:bodyPr>
          <a:lstStyle/>
          <a:p>
            <a:pPr algn="ctr"/>
            <a:r>
              <a:rPr lang="en-GB" sz="3200" dirty="0">
                <a:latin typeface="Bell MT" panose="02020503060305020303" pitchFamily="18" charset="0"/>
              </a:rPr>
              <a:t>Hartree-Fock energies &amp; orbitals</a:t>
            </a:r>
            <a:endParaRPr lang="en-GB" dirty="0"/>
          </a:p>
        </p:txBody>
      </p:sp>
    </p:spTree>
    <p:extLst>
      <p:ext uri="{BB962C8B-B14F-4D97-AF65-F5344CB8AC3E}">
        <p14:creationId xmlns:p14="http://schemas.microsoft.com/office/powerpoint/2010/main" val="240154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7" grpId="0" animBg="1"/>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7C57B-C900-4A52-8B2E-E4F0F01461F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A110A8-7C5F-5F20-8CB9-90D5299316CC}"/>
              </a:ext>
            </a:extLst>
          </p:cNvPr>
          <p:cNvSpPr>
            <a:spLocks noGrp="1"/>
          </p:cNvSpPr>
          <p:nvPr>
            <p:ph type="sldNum" sz="quarter" idx="8"/>
          </p:nvPr>
        </p:nvSpPr>
        <p:spPr/>
        <p:txBody>
          <a:bodyPr/>
          <a:lstStyle/>
          <a:p>
            <a:pPr lvl="0"/>
            <a:fld id="{179EEDD1-DF31-41F6-84E4-0BDF1C36C209}" type="slidenum">
              <a:rPr lang="en-GB" smtClean="0"/>
              <a:t>27</a:t>
            </a:fld>
            <a:endParaRPr lang="en-GB" dirty="0"/>
          </a:p>
        </p:txBody>
      </p:sp>
      <p:sp>
        <p:nvSpPr>
          <p:cNvPr id="3" name="Title 1">
            <a:extLst>
              <a:ext uri="{FF2B5EF4-FFF2-40B4-BE49-F238E27FC236}">
                <a16:creationId xmlns:a16="http://schemas.microsoft.com/office/drawing/2014/main" id="{2F504498-F5DC-97EB-C352-B1C4BFF1AD07}"/>
              </a:ext>
            </a:extLst>
          </p:cNvPr>
          <p:cNvSpPr>
            <a:spLocks noGrp="1"/>
          </p:cNvSpPr>
          <p:nvPr>
            <p:ph type="title"/>
          </p:nvPr>
        </p:nvSpPr>
        <p:spPr>
          <a:xfrm>
            <a:off x="1751335" y="321620"/>
            <a:ext cx="10151119" cy="1143000"/>
          </a:xfrm>
        </p:spPr>
        <p:txBody>
          <a:bodyPr/>
          <a:lstStyle/>
          <a:p>
            <a:pPr algn="l">
              <a:buNone/>
              <a:defRPr>
                <a:latin typeface="Calibri Light"/>
              </a:defRPr>
            </a:pPr>
            <a:r>
              <a:rPr dirty="0" err="1">
                <a:latin typeface="Bell MT" panose="02020503060305020303" pitchFamily="18" charset="0"/>
              </a:rPr>
              <a:t>beyond</a:t>
            </a:r>
            <a:r>
              <a:rPr dirty="0">
                <a:latin typeface="Bell MT" panose="02020503060305020303" pitchFamily="18" charset="0"/>
              </a:rPr>
              <a:t> </a:t>
            </a:r>
            <a:r>
              <a:rPr dirty="0" err="1">
                <a:latin typeface="Bell MT" panose="02020503060305020303" pitchFamily="18" charset="0"/>
              </a:rPr>
              <a:t>Hartree</a:t>
            </a:r>
            <a:r>
              <a:rPr dirty="0">
                <a:latin typeface="Bell MT" panose="02020503060305020303" pitchFamily="18" charset="0"/>
              </a:rPr>
              <a:t>-Fock: </a:t>
            </a:r>
            <a:r>
              <a:rPr dirty="0" err="1">
                <a:latin typeface="Bell MT" panose="02020503060305020303" pitchFamily="18" charset="0"/>
              </a:rPr>
              <a:t>electron</a:t>
            </a:r>
            <a:r>
              <a:rPr dirty="0">
                <a:latin typeface="Bell MT" panose="02020503060305020303" pitchFamily="18" charset="0"/>
              </a:rPr>
              <a:t> </a:t>
            </a:r>
            <a:r>
              <a:rPr dirty="0" err="1">
                <a:latin typeface="Bell MT" panose="02020503060305020303" pitchFamily="18" charset="0"/>
              </a:rPr>
              <a:t>correlation</a:t>
            </a:r>
            <a:endParaRPr dirty="0">
              <a:latin typeface="Bell MT" panose="02020503060305020303" pitchFamily="18" charset="0"/>
            </a:endParaRPr>
          </a:p>
        </p:txBody>
      </p:sp>
      <p:sp>
        <p:nvSpPr>
          <p:cNvPr id="6" name="TextBox 5">
            <a:extLst>
              <a:ext uri="{FF2B5EF4-FFF2-40B4-BE49-F238E27FC236}">
                <a16:creationId xmlns:a16="http://schemas.microsoft.com/office/drawing/2014/main" id="{E09754CA-836D-B741-5847-E930FC7F91A2}"/>
              </a:ext>
            </a:extLst>
          </p:cNvPr>
          <p:cNvSpPr txBox="1"/>
          <p:nvPr/>
        </p:nvSpPr>
        <p:spPr>
          <a:xfrm>
            <a:off x="1895351" y="2150138"/>
            <a:ext cx="4994509" cy="1077218"/>
          </a:xfrm>
          <a:prstGeom prst="rect">
            <a:avLst/>
          </a:prstGeom>
          <a:noFill/>
        </p:spPr>
        <p:txBody>
          <a:bodyPr wrap="none" rtlCol="0">
            <a:spAutoFit/>
          </a:bodyPr>
          <a:lstStyle/>
          <a:p>
            <a:r>
              <a:rPr lang="en-GB" sz="3200" dirty="0">
                <a:latin typeface="Bell MT" panose="02020503060305020303" pitchFamily="18" charset="0"/>
              </a:rPr>
              <a:t>correlation energy (</a:t>
            </a:r>
            <a:r>
              <a:rPr lang="en-GB" sz="3200" dirty="0" err="1">
                <a:latin typeface="Bell MT" panose="02020503060305020303" pitchFamily="18" charset="0"/>
              </a:rPr>
              <a:t>Löwdin</a:t>
            </a:r>
            <a:r>
              <a:rPr lang="en-GB" sz="3200" dirty="0">
                <a:latin typeface="Bell MT" panose="02020503060305020303" pitchFamily="18" charset="0"/>
              </a:rPr>
              <a:t>):</a:t>
            </a:r>
          </a:p>
          <a:p>
            <a:r>
              <a:rPr lang="en-GB" sz="3200" dirty="0">
                <a:latin typeface="Bell MT" panose="02020503060305020303" pitchFamily="18" charset="0"/>
              </a:rPr>
              <a:t> </a:t>
            </a:r>
            <a:endParaRPr lang="en-GB" dirty="0"/>
          </a:p>
        </p:txBody>
      </p:sp>
      <p:sp>
        <p:nvSpPr>
          <p:cNvPr id="7" name="Rectangle 6">
            <a:extLst>
              <a:ext uri="{FF2B5EF4-FFF2-40B4-BE49-F238E27FC236}">
                <a16:creationId xmlns:a16="http://schemas.microsoft.com/office/drawing/2014/main" id="{8A3B2D55-560E-8D00-6DED-50C551419852}"/>
              </a:ext>
            </a:extLst>
          </p:cNvPr>
          <p:cNvSpPr/>
          <p:nvPr/>
        </p:nvSpPr>
        <p:spPr>
          <a:xfrm>
            <a:off x="1319287" y="2370518"/>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FA18CC60-32E1-9CBB-64F7-F8F325736371}"/>
              </a:ext>
            </a:extLst>
          </p:cNvPr>
          <p:cNvSpPr txBox="1"/>
          <p:nvPr/>
        </p:nvSpPr>
        <p:spPr>
          <a:xfrm>
            <a:off x="1895351" y="3007837"/>
            <a:ext cx="9258497" cy="2062103"/>
          </a:xfrm>
          <a:prstGeom prst="rect">
            <a:avLst/>
          </a:prstGeom>
          <a:noFill/>
        </p:spPr>
        <p:txBody>
          <a:bodyPr wrap="none" rtlCol="0">
            <a:spAutoFit/>
          </a:bodyPr>
          <a:lstStyle/>
          <a:p>
            <a:r>
              <a:rPr lang="en-GB" sz="3200" dirty="0">
                <a:latin typeface="Bell MT" panose="02020503060305020303" pitchFamily="18" charset="0"/>
              </a:rPr>
              <a:t>dynamic correlation:</a:t>
            </a:r>
          </a:p>
          <a:p>
            <a:pPr marL="457200" indent="-457200">
              <a:buFontTx/>
              <a:buChar char="-"/>
            </a:pPr>
            <a:r>
              <a:rPr lang="en-GB" sz="3200" dirty="0">
                <a:latin typeface="Bell MT" panose="02020503060305020303" pitchFamily="18" charset="0"/>
              </a:rPr>
              <a:t>instantaneous interactions with other electrons</a:t>
            </a:r>
          </a:p>
          <a:p>
            <a:pPr marL="457200" indent="-457200">
              <a:buFontTx/>
              <a:buChar char="-"/>
            </a:pPr>
            <a:r>
              <a:rPr lang="en-GB" sz="3200" dirty="0">
                <a:latin typeface="Bell MT" panose="02020503060305020303" pitchFamily="18" charset="0"/>
              </a:rPr>
              <a:t>perturbative</a:t>
            </a:r>
          </a:p>
          <a:p>
            <a:pPr marL="457200" indent="-457200">
              <a:buFontTx/>
              <a:buChar char="-"/>
            </a:pPr>
            <a:r>
              <a:rPr lang="en-GB" sz="3200" dirty="0">
                <a:latin typeface="Bell MT" panose="02020503060305020303" pitchFamily="18" charset="0"/>
              </a:rPr>
              <a:t>weakly correlated, but affects quantitative accuracy </a:t>
            </a:r>
            <a:endParaRPr lang="en-GB" dirty="0"/>
          </a:p>
        </p:txBody>
      </p:sp>
      <p:sp>
        <p:nvSpPr>
          <p:cNvPr id="9" name="Rectangle 8">
            <a:extLst>
              <a:ext uri="{FF2B5EF4-FFF2-40B4-BE49-F238E27FC236}">
                <a16:creationId xmlns:a16="http://schemas.microsoft.com/office/drawing/2014/main" id="{BB06C36E-9E72-B533-01DE-294D1DE88A2F}"/>
              </a:ext>
            </a:extLst>
          </p:cNvPr>
          <p:cNvSpPr/>
          <p:nvPr/>
        </p:nvSpPr>
        <p:spPr>
          <a:xfrm>
            <a:off x="1319287" y="3230862"/>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AF222F6-DD07-3F38-9FF1-15CAAE1597E6}"/>
              </a:ext>
            </a:extLst>
          </p:cNvPr>
          <p:cNvSpPr/>
          <p:nvPr/>
        </p:nvSpPr>
        <p:spPr>
          <a:xfrm>
            <a:off x="1321812" y="5381130"/>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BB98398-D1DE-F3A3-855E-4410FA8338B9}"/>
              </a:ext>
            </a:extLst>
          </p:cNvPr>
          <p:cNvSpPr txBox="1"/>
          <p:nvPr/>
        </p:nvSpPr>
        <p:spPr>
          <a:xfrm>
            <a:off x="1728535" y="5172479"/>
            <a:ext cx="7999947" cy="2062103"/>
          </a:xfrm>
          <a:prstGeom prst="rect">
            <a:avLst/>
          </a:prstGeom>
          <a:noFill/>
        </p:spPr>
        <p:txBody>
          <a:bodyPr wrap="none" rtlCol="0">
            <a:spAutoFit/>
          </a:bodyPr>
          <a:lstStyle/>
          <a:p>
            <a:pPr marL="108004">
              <a:defRPr sz="2000">
                <a:latin typeface="Calibri Light"/>
              </a:defRPr>
            </a:pPr>
            <a:r>
              <a:rPr lang="en-GB" sz="3200" dirty="0">
                <a:latin typeface="Bell MT" panose="02020503060305020303" pitchFamily="18" charset="0"/>
              </a:rPr>
              <a:t>static correlation:</a:t>
            </a:r>
          </a:p>
          <a:p>
            <a:pPr marL="565204" indent="-457200">
              <a:buFontTx/>
              <a:buChar char="-"/>
              <a:defRPr sz="2000">
                <a:latin typeface="Calibri Light"/>
              </a:defRPr>
            </a:pPr>
            <a:r>
              <a:rPr lang="en-GB" sz="3200" dirty="0">
                <a:latin typeface="Bell MT" panose="02020503060305020303" pitchFamily="18" charset="0"/>
              </a:rPr>
              <a:t>near-degenerate configurations</a:t>
            </a:r>
          </a:p>
          <a:p>
            <a:pPr marL="565204" indent="-457200">
              <a:buFontTx/>
              <a:buChar char="-"/>
              <a:defRPr sz="2000">
                <a:latin typeface="Calibri Light"/>
              </a:defRPr>
            </a:pPr>
            <a:r>
              <a:rPr lang="en-GB" sz="3200" dirty="0">
                <a:latin typeface="Bell MT" panose="02020503060305020303" pitchFamily="18" charset="0"/>
              </a:rPr>
              <a:t>non-perturbative</a:t>
            </a:r>
          </a:p>
          <a:p>
            <a:pPr marL="565204" indent="-457200">
              <a:buFontTx/>
              <a:buChar char="-"/>
              <a:defRPr sz="2000">
                <a:latin typeface="Calibri Light"/>
              </a:defRPr>
            </a:pPr>
            <a:r>
              <a:rPr lang="en-GB" sz="3200" dirty="0">
                <a:latin typeface="Bell MT" panose="02020503060305020303" pitchFamily="18" charset="0"/>
              </a:rPr>
              <a:t>strongly correlated, qualitatively important</a:t>
            </a:r>
          </a:p>
        </p:txBody>
      </p:sp>
      <p:pic>
        <p:nvPicPr>
          <p:cNvPr id="13" name="Picture 12">
            <a:extLst>
              <a:ext uri="{FF2B5EF4-FFF2-40B4-BE49-F238E27FC236}">
                <a16:creationId xmlns:a16="http://schemas.microsoft.com/office/drawing/2014/main" id="{7B1720FC-F1A2-71B0-938B-01B1D4BAC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943" y="2283341"/>
            <a:ext cx="3447619" cy="333333"/>
          </a:xfrm>
          <a:prstGeom prst="rect">
            <a:avLst/>
          </a:prstGeom>
        </p:spPr>
      </p:pic>
    </p:spTree>
    <p:extLst>
      <p:ext uri="{BB962C8B-B14F-4D97-AF65-F5344CB8AC3E}">
        <p14:creationId xmlns:p14="http://schemas.microsoft.com/office/powerpoint/2010/main" val="274814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3046A-2E3B-744A-0D5E-6471A6ED3A4C}"/>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90F516D6-B8FB-1784-8B1A-F8BA6D3FF725}"/>
              </a:ext>
            </a:extLst>
          </p:cNvPr>
          <p:cNvSpPr/>
          <p:nvPr/>
        </p:nvSpPr>
        <p:spPr>
          <a:xfrm>
            <a:off x="8664103" y="2746473"/>
            <a:ext cx="4320480" cy="1658982"/>
          </a:xfrm>
          <a:prstGeom prst="rect">
            <a:avLst/>
          </a:prstGeom>
          <a:solidFill>
            <a:schemeClr val="bg1">
              <a:lumMod val="8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8E2A3DBD-1DD0-00EE-FF75-2F826905A75F}"/>
              </a:ext>
            </a:extLst>
          </p:cNvPr>
          <p:cNvSpPr>
            <a:spLocks noGrp="1"/>
          </p:cNvSpPr>
          <p:nvPr>
            <p:ph type="sldNum" sz="quarter" idx="8"/>
          </p:nvPr>
        </p:nvSpPr>
        <p:spPr/>
        <p:txBody>
          <a:bodyPr/>
          <a:lstStyle/>
          <a:p>
            <a:pPr lvl="0"/>
            <a:fld id="{179EEDD1-DF31-41F6-84E4-0BDF1C36C209}" type="slidenum">
              <a:rPr lang="en-GB" smtClean="0"/>
              <a:t>28</a:t>
            </a:fld>
            <a:endParaRPr lang="en-GB"/>
          </a:p>
        </p:txBody>
      </p:sp>
      <p:sp>
        <p:nvSpPr>
          <p:cNvPr id="3" name="Title 1">
            <a:extLst>
              <a:ext uri="{FF2B5EF4-FFF2-40B4-BE49-F238E27FC236}">
                <a16:creationId xmlns:a16="http://schemas.microsoft.com/office/drawing/2014/main" id="{56064C6F-E60B-018D-55FF-C958DDE3A60C}"/>
              </a:ext>
            </a:extLst>
          </p:cNvPr>
          <p:cNvSpPr>
            <a:spLocks noGrp="1"/>
          </p:cNvSpPr>
          <p:nvPr>
            <p:ph type="title"/>
          </p:nvPr>
        </p:nvSpPr>
        <p:spPr>
          <a:xfrm>
            <a:off x="1535311" y="323453"/>
            <a:ext cx="10151119" cy="1143000"/>
          </a:xfrm>
        </p:spPr>
        <p:txBody>
          <a:bodyPr/>
          <a:lstStyle/>
          <a:p>
            <a:pPr algn="l">
              <a:buNone/>
              <a:defRPr>
                <a:latin typeface="Calibri Light"/>
              </a:defRPr>
            </a:pPr>
            <a:r>
              <a:rPr lang="en-GB" dirty="0">
                <a:latin typeface="Bell MT" panose="02020503060305020303" pitchFamily="18" charset="0"/>
              </a:rPr>
              <a:t>C</a:t>
            </a:r>
            <a:r>
              <a:rPr dirty="0" err="1">
                <a:latin typeface="Bell MT" panose="02020503060305020303" pitchFamily="18" charset="0"/>
              </a:rPr>
              <a:t>onfiguration</a:t>
            </a:r>
            <a:r>
              <a:rPr dirty="0">
                <a:latin typeface="Bell MT" panose="02020503060305020303" pitchFamily="18" charset="0"/>
              </a:rPr>
              <a:t> Interaction (CI)</a:t>
            </a:r>
          </a:p>
        </p:txBody>
      </p:sp>
      <p:pic>
        <p:nvPicPr>
          <p:cNvPr id="6" name="Picture 5">
            <a:extLst>
              <a:ext uri="{FF2B5EF4-FFF2-40B4-BE49-F238E27FC236}">
                <a16:creationId xmlns:a16="http://schemas.microsoft.com/office/drawing/2014/main" id="{DB2D6C11-A1EB-CCD2-6F72-FFFBAAE5946E}"/>
              </a:ext>
            </a:extLst>
          </p:cNvPr>
          <p:cNvPicPr>
            <a:picLocks noChangeAspect="1"/>
          </p:cNvPicPr>
          <p:nvPr/>
        </p:nvPicPr>
        <p:blipFill>
          <a:blip r:embed="rId2"/>
          <a:stretch>
            <a:fillRect/>
          </a:stretch>
        </p:blipFill>
        <p:spPr>
          <a:xfrm>
            <a:off x="1166067" y="2340658"/>
            <a:ext cx="6056866" cy="1990817"/>
          </a:xfrm>
          <a:prstGeom prst="rect">
            <a:avLst/>
          </a:prstGeom>
        </p:spPr>
      </p:pic>
      <p:pic>
        <p:nvPicPr>
          <p:cNvPr id="8" name="Picture 7">
            <a:extLst>
              <a:ext uri="{FF2B5EF4-FFF2-40B4-BE49-F238E27FC236}">
                <a16:creationId xmlns:a16="http://schemas.microsoft.com/office/drawing/2014/main" id="{A3B659CC-0EE7-3C2D-9683-C93A91FE4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579" y="4487463"/>
            <a:ext cx="590468" cy="282113"/>
          </a:xfrm>
          <a:prstGeom prst="rect">
            <a:avLst/>
          </a:prstGeom>
        </p:spPr>
      </p:pic>
      <p:pic>
        <p:nvPicPr>
          <p:cNvPr id="10" name="Picture 9">
            <a:extLst>
              <a:ext uri="{FF2B5EF4-FFF2-40B4-BE49-F238E27FC236}">
                <a16:creationId xmlns:a16="http://schemas.microsoft.com/office/drawing/2014/main" id="{12B52DB2-34A0-48E8-893E-7ACE758DA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6426" y="4475969"/>
            <a:ext cx="419888" cy="282113"/>
          </a:xfrm>
          <a:prstGeom prst="rect">
            <a:avLst/>
          </a:prstGeom>
        </p:spPr>
      </p:pic>
      <p:pic>
        <p:nvPicPr>
          <p:cNvPr id="12" name="Picture 11" descr="A black background with a black square&#10;&#10;AI-generated content may be incorrect.">
            <a:extLst>
              <a:ext uri="{FF2B5EF4-FFF2-40B4-BE49-F238E27FC236}">
                <a16:creationId xmlns:a16="http://schemas.microsoft.com/office/drawing/2014/main" id="{4C2993B5-EC09-77DD-3BED-745E8EEAC9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2693" y="4431696"/>
            <a:ext cx="557664" cy="393645"/>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30840BA2-7983-BBB7-5EA3-8901D5C2E5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1361" y="4405454"/>
            <a:ext cx="688879" cy="400206"/>
          </a:xfrm>
          <a:prstGeom prst="rect">
            <a:avLst/>
          </a:prstGeom>
        </p:spPr>
      </p:pic>
      <p:pic>
        <p:nvPicPr>
          <p:cNvPr id="16" name="Picture 15" descr="A black background with a black square&#10;&#10;AI-generated content may be incorrect.">
            <a:extLst>
              <a:ext uri="{FF2B5EF4-FFF2-40B4-BE49-F238E27FC236}">
                <a16:creationId xmlns:a16="http://schemas.microsoft.com/office/drawing/2014/main" id="{9DA0A2BA-AF3A-B578-38EB-BD6AA99BC8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239" y="5480915"/>
            <a:ext cx="7628571" cy="942857"/>
          </a:xfrm>
          <a:prstGeom prst="rect">
            <a:avLst/>
          </a:prstGeom>
        </p:spPr>
      </p:pic>
      <p:pic>
        <p:nvPicPr>
          <p:cNvPr id="20" name="Picture 19" descr="A black background with a black square&#10;&#10;AI-generated content may be incorrect.">
            <a:extLst>
              <a:ext uri="{FF2B5EF4-FFF2-40B4-BE49-F238E27FC236}">
                <a16:creationId xmlns:a16="http://schemas.microsoft.com/office/drawing/2014/main" id="{95A8BEAB-BF94-2A84-64CE-9ACA0B61EE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34298" y="6441555"/>
            <a:ext cx="8047619" cy="942857"/>
          </a:xfrm>
          <a:prstGeom prst="rect">
            <a:avLst/>
          </a:prstGeom>
        </p:spPr>
      </p:pic>
      <p:sp>
        <p:nvSpPr>
          <p:cNvPr id="21" name="TextBox 20">
            <a:extLst>
              <a:ext uri="{FF2B5EF4-FFF2-40B4-BE49-F238E27FC236}">
                <a16:creationId xmlns:a16="http://schemas.microsoft.com/office/drawing/2014/main" id="{172237AF-A8BF-184D-6A03-8954D938564C}"/>
              </a:ext>
            </a:extLst>
          </p:cNvPr>
          <p:cNvSpPr txBox="1"/>
          <p:nvPr/>
        </p:nvSpPr>
        <p:spPr>
          <a:xfrm>
            <a:off x="2831455" y="1910875"/>
            <a:ext cx="5184576" cy="461665"/>
          </a:xfrm>
          <a:prstGeom prst="rect">
            <a:avLst/>
          </a:prstGeom>
          <a:noFill/>
        </p:spPr>
        <p:txBody>
          <a:bodyPr wrap="square" rtlCol="0">
            <a:spAutoFit/>
          </a:bodyPr>
          <a:lstStyle/>
          <a:p>
            <a:r>
              <a:rPr lang="en-GB" sz="2400" dirty="0">
                <a:latin typeface="Bell MT" panose="02020503060305020303" pitchFamily="18" charset="0"/>
              </a:rPr>
              <a:t>single (S)   double (D)     triple (T)  …</a:t>
            </a:r>
          </a:p>
        </p:txBody>
      </p:sp>
      <p:sp>
        <p:nvSpPr>
          <p:cNvPr id="22" name="TextBox 21">
            <a:extLst>
              <a:ext uri="{FF2B5EF4-FFF2-40B4-BE49-F238E27FC236}">
                <a16:creationId xmlns:a16="http://schemas.microsoft.com/office/drawing/2014/main" id="{982C3008-31F4-FCD3-A21E-AE6A0884C2B7}"/>
              </a:ext>
            </a:extLst>
          </p:cNvPr>
          <p:cNvSpPr txBox="1"/>
          <p:nvPr/>
        </p:nvSpPr>
        <p:spPr>
          <a:xfrm>
            <a:off x="7222933" y="3092073"/>
            <a:ext cx="688879" cy="461665"/>
          </a:xfrm>
          <a:prstGeom prst="rect">
            <a:avLst/>
          </a:prstGeom>
          <a:noFill/>
        </p:spPr>
        <p:txBody>
          <a:bodyPr wrap="square" rtlCol="0">
            <a:spAutoFit/>
          </a:bodyPr>
          <a:lstStyle/>
          <a:p>
            <a:r>
              <a:rPr lang="en-GB" sz="2400" dirty="0">
                <a:latin typeface="Bell MT" panose="02020503060305020303" pitchFamily="18" charset="0"/>
              </a:rPr>
              <a:t>…</a:t>
            </a:r>
          </a:p>
        </p:txBody>
      </p:sp>
      <p:sp>
        <p:nvSpPr>
          <p:cNvPr id="23" name="TextBox 22">
            <a:extLst>
              <a:ext uri="{FF2B5EF4-FFF2-40B4-BE49-F238E27FC236}">
                <a16:creationId xmlns:a16="http://schemas.microsoft.com/office/drawing/2014/main" id="{51CBCC25-775D-1785-612D-E1DF74D91E04}"/>
              </a:ext>
            </a:extLst>
          </p:cNvPr>
          <p:cNvSpPr txBox="1"/>
          <p:nvPr/>
        </p:nvSpPr>
        <p:spPr>
          <a:xfrm>
            <a:off x="8821771" y="2791698"/>
            <a:ext cx="4005143" cy="1503810"/>
          </a:xfrm>
          <a:prstGeom prst="rect">
            <a:avLst/>
          </a:prstGeom>
          <a:noFill/>
        </p:spPr>
        <p:txBody>
          <a:bodyPr wrap="square" rtlCol="0">
            <a:spAutoFit/>
          </a:bodyPr>
          <a:lstStyle/>
          <a:p>
            <a:pPr>
              <a:lnSpc>
                <a:spcPct val="150000"/>
              </a:lnSpc>
            </a:pPr>
            <a:r>
              <a:rPr lang="en-GB" sz="3200" dirty="0">
                <a:latin typeface="Bell MT" panose="02020503060305020303" pitchFamily="18" charset="0"/>
              </a:rPr>
              <a:t>hierarchy of ansatzes:</a:t>
            </a:r>
          </a:p>
          <a:p>
            <a:pPr>
              <a:lnSpc>
                <a:spcPct val="150000"/>
              </a:lnSpc>
            </a:pPr>
            <a:r>
              <a:rPr lang="en-GB" sz="3200" dirty="0">
                <a:latin typeface="Bell MT" panose="02020503060305020303" pitchFamily="18" charset="0"/>
              </a:rPr>
              <a:t>CISD, CISDT, etc.</a:t>
            </a:r>
          </a:p>
        </p:txBody>
      </p:sp>
    </p:spTree>
    <p:extLst>
      <p:ext uri="{BB962C8B-B14F-4D97-AF65-F5344CB8AC3E}">
        <p14:creationId xmlns:p14="http://schemas.microsoft.com/office/powerpoint/2010/main" val="370752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85C05-A6DF-E422-6C4C-53FAD649D27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6A782FA-15E2-626D-2393-5E4818A7BC6B}"/>
              </a:ext>
            </a:extLst>
          </p:cNvPr>
          <p:cNvSpPr/>
          <p:nvPr/>
        </p:nvSpPr>
        <p:spPr>
          <a:xfrm>
            <a:off x="3191492" y="1779656"/>
            <a:ext cx="6624736" cy="2808312"/>
          </a:xfrm>
          <a:prstGeom prst="rect">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523870DD-A709-B133-BC5E-EAF45B6D8BEC}"/>
              </a:ext>
            </a:extLst>
          </p:cNvPr>
          <p:cNvSpPr>
            <a:spLocks noGrp="1"/>
          </p:cNvSpPr>
          <p:nvPr>
            <p:ph type="sldNum" sz="quarter" idx="8"/>
          </p:nvPr>
        </p:nvSpPr>
        <p:spPr/>
        <p:txBody>
          <a:bodyPr/>
          <a:lstStyle/>
          <a:p>
            <a:pPr lvl="0"/>
            <a:fld id="{179EEDD1-DF31-41F6-84E4-0BDF1C36C209}" type="slidenum">
              <a:rPr lang="en-GB" smtClean="0"/>
              <a:t>29</a:t>
            </a:fld>
            <a:endParaRPr lang="en-GB" dirty="0"/>
          </a:p>
        </p:txBody>
      </p:sp>
      <p:sp>
        <p:nvSpPr>
          <p:cNvPr id="3" name="Title 1">
            <a:extLst>
              <a:ext uri="{FF2B5EF4-FFF2-40B4-BE49-F238E27FC236}">
                <a16:creationId xmlns:a16="http://schemas.microsoft.com/office/drawing/2014/main" id="{81BEB2CA-BA6E-F2BC-9517-43BC1590B0AB}"/>
              </a:ext>
            </a:extLst>
          </p:cNvPr>
          <p:cNvSpPr>
            <a:spLocks noGrp="1"/>
          </p:cNvSpPr>
          <p:nvPr>
            <p:ph type="title"/>
          </p:nvPr>
        </p:nvSpPr>
        <p:spPr>
          <a:xfrm>
            <a:off x="1535311" y="323453"/>
            <a:ext cx="10151119" cy="1143000"/>
          </a:xfrm>
        </p:spPr>
        <p:txBody>
          <a:bodyPr/>
          <a:lstStyle/>
          <a:p>
            <a:pPr algn="l">
              <a:buNone/>
              <a:defRPr>
                <a:latin typeface="Calibri Light"/>
              </a:defRPr>
            </a:pPr>
            <a:r>
              <a:rPr lang="en-GB" dirty="0">
                <a:latin typeface="Bell MT" panose="02020503060305020303" pitchFamily="18" charset="0"/>
              </a:rPr>
              <a:t>Size </a:t>
            </a:r>
            <a:r>
              <a:rPr lang="en-GB" dirty="0" err="1">
                <a:latin typeface="Bell MT" panose="02020503060305020303" pitchFamily="18" charset="0"/>
              </a:rPr>
              <a:t>conistency</a:t>
            </a:r>
            <a:endParaRPr dirty="0">
              <a:latin typeface="Bell MT" panose="02020503060305020303" pitchFamily="18" charset="0"/>
            </a:endParaRPr>
          </a:p>
        </p:txBody>
      </p:sp>
      <p:pic>
        <p:nvPicPr>
          <p:cNvPr id="5" name="Picture 4" descr="A molecule model of a chemical compound&#10;&#10;AI-generated content may be incorrect.">
            <a:extLst>
              <a:ext uri="{FF2B5EF4-FFF2-40B4-BE49-F238E27FC236}">
                <a16:creationId xmlns:a16="http://schemas.microsoft.com/office/drawing/2014/main" id="{643D3013-A96C-06AF-1067-393EC35AB0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511972" y="2261075"/>
            <a:ext cx="2160240" cy="1722923"/>
          </a:xfrm>
          <a:prstGeom prst="rect">
            <a:avLst/>
          </a:prstGeom>
        </p:spPr>
      </p:pic>
      <p:pic>
        <p:nvPicPr>
          <p:cNvPr id="6" name="Picture 5" descr="A molecule model of a chemical compound&#10;&#10;AI-generated content may be incorrect.">
            <a:extLst>
              <a:ext uri="{FF2B5EF4-FFF2-40B4-BE49-F238E27FC236}">
                <a16:creationId xmlns:a16="http://schemas.microsoft.com/office/drawing/2014/main" id="{E57BB6D0-A581-1D25-6ACC-EEF11F161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4479" y="2313219"/>
            <a:ext cx="2250385" cy="1670779"/>
          </a:xfrm>
          <a:prstGeom prst="rect">
            <a:avLst/>
          </a:prstGeom>
        </p:spPr>
      </p:pic>
      <p:cxnSp>
        <p:nvCxnSpPr>
          <p:cNvPr id="9" name="Straight Connector 8">
            <a:extLst>
              <a:ext uri="{FF2B5EF4-FFF2-40B4-BE49-F238E27FC236}">
                <a16:creationId xmlns:a16="http://schemas.microsoft.com/office/drawing/2014/main" id="{C2F84D31-4890-1FA2-BEE6-7E930CD1EC69}"/>
              </a:ext>
            </a:extLst>
          </p:cNvPr>
          <p:cNvCxnSpPr>
            <a:stCxn id="7" idx="0"/>
            <a:endCxn id="7" idx="2"/>
          </p:cNvCxnSpPr>
          <p:nvPr/>
        </p:nvCxnSpPr>
        <p:spPr>
          <a:xfrm>
            <a:off x="6503860" y="1779656"/>
            <a:ext cx="0" cy="2808312"/>
          </a:xfrm>
          <a:prstGeom prst="line">
            <a:avLst/>
          </a:prstGeom>
          <a:ln w="76200"/>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84099C8F-4D91-5DF2-3516-7C11EC080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6814" y="4120940"/>
            <a:ext cx="285714" cy="295238"/>
          </a:xfrm>
          <a:prstGeom prst="rect">
            <a:avLst/>
          </a:prstGeom>
        </p:spPr>
      </p:pic>
      <p:pic>
        <p:nvPicPr>
          <p:cNvPr id="13" name="Picture 12">
            <a:extLst>
              <a:ext uri="{FF2B5EF4-FFF2-40B4-BE49-F238E27FC236}">
                <a16:creationId xmlns:a16="http://schemas.microsoft.com/office/drawing/2014/main" id="{A5A64F10-9D25-C95B-00A0-1868522255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9235" y="4120940"/>
            <a:ext cx="285714" cy="276190"/>
          </a:xfrm>
          <a:prstGeom prst="rect">
            <a:avLst/>
          </a:prstGeom>
        </p:spPr>
      </p:pic>
      <p:sp>
        <p:nvSpPr>
          <p:cNvPr id="14" name="TextBox 13">
            <a:extLst>
              <a:ext uri="{FF2B5EF4-FFF2-40B4-BE49-F238E27FC236}">
                <a16:creationId xmlns:a16="http://schemas.microsoft.com/office/drawing/2014/main" id="{5AC7F2F1-0D57-4DAB-57B7-673CA420EAF7}"/>
              </a:ext>
            </a:extLst>
          </p:cNvPr>
          <p:cNvSpPr txBox="1"/>
          <p:nvPr/>
        </p:nvSpPr>
        <p:spPr>
          <a:xfrm>
            <a:off x="2039367" y="5219997"/>
            <a:ext cx="8928992" cy="764505"/>
          </a:xfrm>
          <a:prstGeom prst="rect">
            <a:avLst/>
          </a:prstGeom>
          <a:noFill/>
        </p:spPr>
        <p:txBody>
          <a:bodyPr wrap="square" rtlCol="0">
            <a:spAutoFit/>
          </a:bodyPr>
          <a:lstStyle/>
          <a:p>
            <a:pPr>
              <a:lnSpc>
                <a:spcPct val="150000"/>
              </a:lnSpc>
            </a:pPr>
            <a:r>
              <a:rPr lang="en-GB" sz="3200" dirty="0">
                <a:latin typeface="Bell MT" panose="02020503060305020303" pitchFamily="18" charset="0"/>
              </a:rPr>
              <a:t>Configuration Interaction is </a:t>
            </a:r>
            <a:r>
              <a:rPr lang="en-GB" sz="3200" b="1" dirty="0">
                <a:latin typeface="Bell MT" panose="02020503060305020303" pitchFamily="18" charset="0"/>
              </a:rPr>
              <a:t>not</a:t>
            </a:r>
            <a:r>
              <a:rPr lang="en-GB" sz="3200" dirty="0">
                <a:latin typeface="Bell MT" panose="02020503060305020303" pitchFamily="18" charset="0"/>
              </a:rPr>
              <a:t> size-consistent as</a:t>
            </a:r>
          </a:p>
        </p:txBody>
      </p:sp>
      <p:pic>
        <p:nvPicPr>
          <p:cNvPr id="16" name="Picture 15">
            <a:extLst>
              <a:ext uri="{FF2B5EF4-FFF2-40B4-BE49-F238E27FC236}">
                <a16:creationId xmlns:a16="http://schemas.microsoft.com/office/drawing/2014/main" id="{28422B41-0DD8-A417-60DF-EAAB90B625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6238" y="6125249"/>
            <a:ext cx="4904762" cy="409524"/>
          </a:xfrm>
          <a:prstGeom prst="rect">
            <a:avLst/>
          </a:prstGeom>
        </p:spPr>
      </p:pic>
      <p:sp>
        <p:nvSpPr>
          <p:cNvPr id="17" name="TextBox 16">
            <a:extLst>
              <a:ext uri="{FF2B5EF4-FFF2-40B4-BE49-F238E27FC236}">
                <a16:creationId xmlns:a16="http://schemas.microsoft.com/office/drawing/2014/main" id="{4A00D848-C12A-89AC-8AC4-F64393C5426A}"/>
              </a:ext>
            </a:extLst>
          </p:cNvPr>
          <p:cNvSpPr txBox="1"/>
          <p:nvPr/>
        </p:nvSpPr>
        <p:spPr>
          <a:xfrm>
            <a:off x="10143467" y="5781833"/>
            <a:ext cx="2115310" cy="765146"/>
          </a:xfrm>
          <a:prstGeom prst="rect">
            <a:avLst/>
          </a:prstGeom>
          <a:noFill/>
        </p:spPr>
        <p:txBody>
          <a:bodyPr wrap="square" rtlCol="0">
            <a:spAutoFit/>
          </a:bodyPr>
          <a:lstStyle/>
          <a:p>
            <a:pPr>
              <a:lnSpc>
                <a:spcPct val="150000"/>
              </a:lnSpc>
            </a:pPr>
            <a:r>
              <a:rPr lang="en-GB" sz="3200" dirty="0">
                <a:latin typeface="Bell MT" panose="02020503060305020303" pitchFamily="18" charset="0"/>
              </a:rPr>
              <a:t>very bad</a:t>
            </a:r>
          </a:p>
        </p:txBody>
      </p:sp>
      <p:sp>
        <p:nvSpPr>
          <p:cNvPr id="18" name="Arrow: Right 17">
            <a:extLst>
              <a:ext uri="{FF2B5EF4-FFF2-40B4-BE49-F238E27FC236}">
                <a16:creationId xmlns:a16="http://schemas.microsoft.com/office/drawing/2014/main" id="{BEA607D9-96AC-DB84-E6FF-48FCDE81EEB4}"/>
              </a:ext>
            </a:extLst>
          </p:cNvPr>
          <p:cNvSpPr/>
          <p:nvPr/>
        </p:nvSpPr>
        <p:spPr>
          <a:xfrm>
            <a:off x="9118117" y="6131578"/>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615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a black and white object&#10;&#10;AI-generated content may be incorrect.">
            <a:extLst>
              <a:ext uri="{FF2B5EF4-FFF2-40B4-BE49-F238E27FC236}">
                <a16:creationId xmlns:a16="http://schemas.microsoft.com/office/drawing/2014/main" id="{642E536F-374B-5BF9-20D7-DFF414648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218" y="2481116"/>
            <a:ext cx="4752975" cy="1866900"/>
          </a:xfrm>
          <a:prstGeom prst="rect">
            <a:avLst/>
          </a:prstGeom>
        </p:spPr>
      </p:pic>
      <p:sp>
        <p:nvSpPr>
          <p:cNvPr id="9" name="Title 1">
            <a:extLst>
              <a:ext uri="{FF2B5EF4-FFF2-40B4-BE49-F238E27FC236}">
                <a16:creationId xmlns:a16="http://schemas.microsoft.com/office/drawing/2014/main" id="{0DB218D9-EF0E-60DD-C426-A92E6B3B571D}"/>
              </a:ext>
            </a:extLst>
          </p:cNvPr>
          <p:cNvSpPr>
            <a:spLocks noGrp="1"/>
          </p:cNvSpPr>
          <p:nvPr>
            <p:ph type="title"/>
          </p:nvPr>
        </p:nvSpPr>
        <p:spPr>
          <a:xfrm>
            <a:off x="671946" y="87548"/>
            <a:ext cx="12094572" cy="1262155"/>
          </a:xfrm>
        </p:spPr>
        <p:txBody>
          <a:bodyPr/>
          <a:lstStyle/>
          <a:p>
            <a:pPr>
              <a:buNone/>
            </a:pPr>
            <a:r>
              <a:rPr lang="en-US" dirty="0">
                <a:latin typeface="Bell MT" panose="02020503060305020303" pitchFamily="18" charset="0"/>
              </a:rPr>
              <a:t>exponential wall/scaling</a:t>
            </a:r>
          </a:p>
        </p:txBody>
      </p:sp>
      <p:sp>
        <p:nvSpPr>
          <p:cNvPr id="2" name="Slide Number Placeholder 1">
            <a:extLst>
              <a:ext uri="{FF2B5EF4-FFF2-40B4-BE49-F238E27FC236}">
                <a16:creationId xmlns:a16="http://schemas.microsoft.com/office/drawing/2014/main" id="{191BAA0F-302E-7657-48EC-1A6DA6CCE5FE}"/>
              </a:ext>
            </a:extLst>
          </p:cNvPr>
          <p:cNvSpPr>
            <a:spLocks noGrp="1"/>
          </p:cNvSpPr>
          <p:nvPr>
            <p:ph type="sldNum" sz="quarter" idx="8"/>
          </p:nvPr>
        </p:nvSpPr>
        <p:spPr>
          <a:xfrm>
            <a:off x="9635726" y="6887163"/>
            <a:ext cx="3130792" cy="521281"/>
          </a:xfrm>
        </p:spPr>
        <p:txBody>
          <a:bodyPr wrap="square" anchor="t">
            <a:normAutofit/>
          </a:bodyPr>
          <a:lstStyle/>
          <a:p>
            <a:pPr>
              <a:spcAft>
                <a:spcPts val="600"/>
              </a:spcAft>
            </a:pPr>
            <a:fld id="{D8E8AC99-364F-40C2-896C-3046AA64A242}" type="slidenum">
              <a:rPr lang="en-GB" smtClean="0"/>
              <a:pPr>
                <a:spcAft>
                  <a:spcPts val="600"/>
                </a:spcAft>
              </a:pPr>
              <a:t>3</a:t>
            </a:fld>
            <a:endParaRPr lang="en-GB" dirty="0"/>
          </a:p>
        </p:txBody>
      </p:sp>
      <p:pic>
        <p:nvPicPr>
          <p:cNvPr id="6" name="Picture 5">
            <a:extLst>
              <a:ext uri="{FF2B5EF4-FFF2-40B4-BE49-F238E27FC236}">
                <a16:creationId xmlns:a16="http://schemas.microsoft.com/office/drawing/2014/main" id="{BDE68C77-1462-2FCA-385C-F716329B6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5290" y="2431502"/>
            <a:ext cx="400000" cy="333333"/>
          </a:xfrm>
          <a:prstGeom prst="rect">
            <a:avLst/>
          </a:prstGeom>
        </p:spPr>
      </p:pic>
      <p:pic>
        <p:nvPicPr>
          <p:cNvPr id="18" name="Picture 17" descr="A molecule model of a molecule&#10;&#10;AI-generated content may be incorrect.">
            <a:extLst>
              <a:ext uri="{FF2B5EF4-FFF2-40B4-BE49-F238E27FC236}">
                <a16:creationId xmlns:a16="http://schemas.microsoft.com/office/drawing/2014/main" id="{EFE189B8-17C1-9D70-CAE2-406EF53E7C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9444" y="1187549"/>
            <a:ext cx="3524250" cy="3429000"/>
          </a:xfrm>
          <a:prstGeom prst="rect">
            <a:avLst/>
          </a:prstGeom>
        </p:spPr>
      </p:pic>
      <p:pic>
        <p:nvPicPr>
          <p:cNvPr id="8" name="Picture 7">
            <a:extLst>
              <a:ext uri="{FF2B5EF4-FFF2-40B4-BE49-F238E27FC236}">
                <a16:creationId xmlns:a16="http://schemas.microsoft.com/office/drawing/2014/main" id="{A799065D-A706-A7B2-E2E0-50A1AD2074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2180" y="2431502"/>
            <a:ext cx="685714" cy="333333"/>
          </a:xfrm>
          <a:prstGeom prst="rect">
            <a:avLst/>
          </a:prstGeom>
        </p:spPr>
      </p:pic>
      <p:pic>
        <p:nvPicPr>
          <p:cNvPr id="11" name="Picture 10">
            <a:extLst>
              <a:ext uri="{FF2B5EF4-FFF2-40B4-BE49-F238E27FC236}">
                <a16:creationId xmlns:a16="http://schemas.microsoft.com/office/drawing/2014/main" id="{B4159D2C-D457-B447-4015-0BE415431C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51467" y="1663882"/>
            <a:ext cx="828571" cy="333333"/>
          </a:xfrm>
          <a:prstGeom prst="rect">
            <a:avLst/>
          </a:prstGeom>
        </p:spPr>
      </p:pic>
      <p:pic>
        <p:nvPicPr>
          <p:cNvPr id="20" name="Picture 19">
            <a:extLst>
              <a:ext uri="{FF2B5EF4-FFF2-40B4-BE49-F238E27FC236}">
                <a16:creationId xmlns:a16="http://schemas.microsoft.com/office/drawing/2014/main" id="{4F3CE97C-E21E-6AE4-D73E-3DBAF15D74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1957" y="5681237"/>
            <a:ext cx="533333" cy="266667"/>
          </a:xfrm>
          <a:prstGeom prst="rect">
            <a:avLst/>
          </a:prstGeom>
        </p:spPr>
      </p:pic>
      <p:pic>
        <p:nvPicPr>
          <p:cNvPr id="22" name="Picture 21">
            <a:extLst>
              <a:ext uri="{FF2B5EF4-FFF2-40B4-BE49-F238E27FC236}">
                <a16:creationId xmlns:a16="http://schemas.microsoft.com/office/drawing/2014/main" id="{219C3818-B905-EB9B-31FF-8C7B040270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07418" y="5585999"/>
            <a:ext cx="495238" cy="361905"/>
          </a:xfrm>
          <a:prstGeom prst="rect">
            <a:avLst/>
          </a:prstGeom>
        </p:spPr>
      </p:pic>
      <p:pic>
        <p:nvPicPr>
          <p:cNvPr id="24" name="Picture 23">
            <a:extLst>
              <a:ext uri="{FF2B5EF4-FFF2-40B4-BE49-F238E27FC236}">
                <a16:creationId xmlns:a16="http://schemas.microsoft.com/office/drawing/2014/main" id="{B3A0F157-9BCD-1959-6C5C-86E8E031B9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88517" y="5563890"/>
            <a:ext cx="628571" cy="361905"/>
          </a:xfrm>
          <a:prstGeom prst="rect">
            <a:avLst/>
          </a:prstGeom>
        </p:spPr>
      </p:pic>
      <p:pic>
        <p:nvPicPr>
          <p:cNvPr id="26" name="Picture 25">
            <a:extLst>
              <a:ext uri="{FF2B5EF4-FFF2-40B4-BE49-F238E27FC236}">
                <a16:creationId xmlns:a16="http://schemas.microsoft.com/office/drawing/2014/main" id="{85EDC84B-2362-5F1D-A9F3-88573E173EC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07670" y="4942408"/>
            <a:ext cx="161905" cy="266667"/>
          </a:xfrm>
          <a:prstGeom prst="rect">
            <a:avLst/>
          </a:prstGeom>
        </p:spPr>
      </p:pic>
      <p:pic>
        <p:nvPicPr>
          <p:cNvPr id="30" name="Picture 29">
            <a:extLst>
              <a:ext uri="{FF2B5EF4-FFF2-40B4-BE49-F238E27FC236}">
                <a16:creationId xmlns:a16="http://schemas.microsoft.com/office/drawing/2014/main" id="{6CE39369-01A4-6EA1-5929-AE8A946581A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88517" y="4942408"/>
            <a:ext cx="361905" cy="266667"/>
          </a:xfrm>
          <a:prstGeom prst="rect">
            <a:avLst/>
          </a:prstGeom>
        </p:spPr>
      </p:pic>
      <p:pic>
        <p:nvPicPr>
          <p:cNvPr id="36" name="Picture 35">
            <a:extLst>
              <a:ext uri="{FF2B5EF4-FFF2-40B4-BE49-F238E27FC236}">
                <a16:creationId xmlns:a16="http://schemas.microsoft.com/office/drawing/2014/main" id="{C27FB54A-3A77-203F-FFDE-35B69726F5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6598" y="5651295"/>
            <a:ext cx="1495238" cy="409524"/>
          </a:xfrm>
          <a:prstGeom prst="rect">
            <a:avLst/>
          </a:prstGeom>
        </p:spPr>
      </p:pic>
      <p:pic>
        <p:nvPicPr>
          <p:cNvPr id="38" name="Picture 37">
            <a:extLst>
              <a:ext uri="{FF2B5EF4-FFF2-40B4-BE49-F238E27FC236}">
                <a16:creationId xmlns:a16="http://schemas.microsoft.com/office/drawing/2014/main" id="{5E6FCDEE-1DF7-27D9-DA8E-5B6228512F3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22788" y="4932885"/>
            <a:ext cx="342857" cy="276190"/>
          </a:xfrm>
          <a:prstGeom prst="rect">
            <a:avLst/>
          </a:prstGeom>
        </p:spPr>
      </p:pic>
      <p:sp>
        <p:nvSpPr>
          <p:cNvPr id="39" name="TextBox 38">
            <a:extLst>
              <a:ext uri="{FF2B5EF4-FFF2-40B4-BE49-F238E27FC236}">
                <a16:creationId xmlns:a16="http://schemas.microsoft.com/office/drawing/2014/main" id="{58DEAF71-E9DA-F376-06EA-2B8A74F9D933}"/>
              </a:ext>
            </a:extLst>
          </p:cNvPr>
          <p:cNvSpPr txBox="1"/>
          <p:nvPr/>
        </p:nvSpPr>
        <p:spPr>
          <a:xfrm>
            <a:off x="5205806" y="6887163"/>
            <a:ext cx="5544616" cy="461665"/>
          </a:xfrm>
          <a:prstGeom prst="rect">
            <a:avLst/>
          </a:prstGeom>
          <a:noFill/>
        </p:spPr>
        <p:txBody>
          <a:bodyPr wrap="square" rtlCol="0">
            <a:spAutoFit/>
          </a:bodyPr>
          <a:lstStyle/>
          <a:p>
            <a:r>
              <a:rPr lang="en-GB" sz="2400" dirty="0">
                <a:latin typeface="Bell MT" panose="02020503060305020303" pitchFamily="18" charset="0"/>
              </a:rPr>
              <a:t>[</a:t>
            </a:r>
            <a:r>
              <a:rPr lang="en-GB" sz="2400" dirty="0" err="1">
                <a:latin typeface="Bell MT" panose="02020503060305020303" pitchFamily="18" charset="0"/>
              </a:rPr>
              <a:t>L.Veiss</a:t>
            </a:r>
            <a:r>
              <a:rPr lang="en-GB" sz="2400" dirty="0">
                <a:latin typeface="Bell MT" panose="02020503060305020303" pitchFamily="18" charset="0"/>
              </a:rPr>
              <a:t>, Juelich Correl21] </a:t>
            </a:r>
          </a:p>
        </p:txBody>
      </p:sp>
      <p:pic>
        <p:nvPicPr>
          <p:cNvPr id="41" name="Picture 40">
            <a:extLst>
              <a:ext uri="{FF2B5EF4-FFF2-40B4-BE49-F238E27FC236}">
                <a16:creationId xmlns:a16="http://schemas.microsoft.com/office/drawing/2014/main" id="{78E3A9FC-8F2B-A20E-3D65-424689C6AB6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83608" y="4942408"/>
            <a:ext cx="171429" cy="266667"/>
          </a:xfrm>
          <a:prstGeom prst="rect">
            <a:avLst/>
          </a:prstGeom>
        </p:spPr>
      </p:pic>
    </p:spTree>
    <p:extLst>
      <p:ext uri="{BB962C8B-B14F-4D97-AF65-F5344CB8AC3E}">
        <p14:creationId xmlns:p14="http://schemas.microsoft.com/office/powerpoint/2010/main" val="326766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132A3-9F58-558F-3FC3-94789B858D90}"/>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D240C156-F35B-7488-C66B-2A586138E01A}"/>
              </a:ext>
            </a:extLst>
          </p:cNvPr>
          <p:cNvSpPr/>
          <p:nvPr/>
        </p:nvSpPr>
        <p:spPr>
          <a:xfrm>
            <a:off x="815231" y="5546642"/>
            <a:ext cx="6696744" cy="1658982"/>
          </a:xfrm>
          <a:prstGeom prst="rect">
            <a:avLst/>
          </a:prstGeom>
          <a:solidFill>
            <a:schemeClr val="bg1">
              <a:lumMod val="85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459A2994-2B14-16E6-30E9-2DE47B3F30B5}"/>
              </a:ext>
            </a:extLst>
          </p:cNvPr>
          <p:cNvSpPr>
            <a:spLocks noGrp="1"/>
          </p:cNvSpPr>
          <p:nvPr>
            <p:ph type="sldNum" sz="quarter" idx="8"/>
          </p:nvPr>
        </p:nvSpPr>
        <p:spPr/>
        <p:txBody>
          <a:bodyPr/>
          <a:lstStyle/>
          <a:p>
            <a:pPr lvl="0"/>
            <a:fld id="{179EEDD1-DF31-41F6-84E4-0BDF1C36C209}" type="slidenum">
              <a:rPr lang="en-GB" smtClean="0"/>
              <a:t>30</a:t>
            </a:fld>
            <a:endParaRPr lang="en-GB"/>
          </a:p>
        </p:txBody>
      </p:sp>
      <p:sp>
        <p:nvSpPr>
          <p:cNvPr id="3" name="Title 1">
            <a:extLst>
              <a:ext uri="{FF2B5EF4-FFF2-40B4-BE49-F238E27FC236}">
                <a16:creationId xmlns:a16="http://schemas.microsoft.com/office/drawing/2014/main" id="{88675BBA-217D-742B-83AF-F0D2F96B0B55}"/>
              </a:ext>
            </a:extLst>
          </p:cNvPr>
          <p:cNvSpPr>
            <a:spLocks noGrp="1"/>
          </p:cNvSpPr>
          <p:nvPr>
            <p:ph type="title"/>
          </p:nvPr>
        </p:nvSpPr>
        <p:spPr>
          <a:xfrm>
            <a:off x="1535311" y="323453"/>
            <a:ext cx="10151119" cy="1143000"/>
          </a:xfrm>
        </p:spPr>
        <p:txBody>
          <a:bodyPr/>
          <a:lstStyle/>
          <a:p>
            <a:pPr algn="l">
              <a:buNone/>
              <a:defRPr>
                <a:latin typeface="Calibri Light"/>
              </a:defRPr>
            </a:pPr>
            <a:r>
              <a:rPr lang="en-GB" dirty="0">
                <a:latin typeface="Bell MT" panose="02020503060305020303" pitchFamily="18" charset="0"/>
              </a:rPr>
              <a:t>C</a:t>
            </a:r>
            <a:r>
              <a:rPr dirty="0" err="1">
                <a:latin typeface="Bell MT" panose="02020503060305020303" pitchFamily="18" charset="0"/>
              </a:rPr>
              <a:t>oupled</a:t>
            </a:r>
            <a:r>
              <a:rPr dirty="0">
                <a:latin typeface="Bell MT" panose="02020503060305020303" pitchFamily="18" charset="0"/>
              </a:rPr>
              <a:t> Cluster (CC)</a:t>
            </a:r>
          </a:p>
        </p:txBody>
      </p:sp>
      <p:sp>
        <p:nvSpPr>
          <p:cNvPr id="23" name="TextBox 22">
            <a:extLst>
              <a:ext uri="{FF2B5EF4-FFF2-40B4-BE49-F238E27FC236}">
                <a16:creationId xmlns:a16="http://schemas.microsoft.com/office/drawing/2014/main" id="{06A3EF0B-972A-6CE6-8F84-B53A74E33129}"/>
              </a:ext>
            </a:extLst>
          </p:cNvPr>
          <p:cNvSpPr txBox="1"/>
          <p:nvPr/>
        </p:nvSpPr>
        <p:spPr>
          <a:xfrm>
            <a:off x="972899" y="5591867"/>
            <a:ext cx="6478678" cy="1503810"/>
          </a:xfrm>
          <a:prstGeom prst="rect">
            <a:avLst/>
          </a:prstGeom>
          <a:noFill/>
        </p:spPr>
        <p:txBody>
          <a:bodyPr wrap="square" rtlCol="0">
            <a:spAutoFit/>
          </a:bodyPr>
          <a:lstStyle/>
          <a:p>
            <a:pPr>
              <a:lnSpc>
                <a:spcPct val="150000"/>
              </a:lnSpc>
            </a:pPr>
            <a:r>
              <a:rPr lang="en-GB" sz="3200" dirty="0">
                <a:latin typeface="Bell MT" panose="02020503060305020303" pitchFamily="18" charset="0"/>
              </a:rPr>
              <a:t>hierarchy of </a:t>
            </a:r>
            <a:r>
              <a:rPr lang="en-GB" sz="3200" b="1" dirty="0">
                <a:latin typeface="Bell MT" panose="02020503060305020303" pitchFamily="18" charset="0"/>
              </a:rPr>
              <a:t>size-extensive</a:t>
            </a:r>
            <a:r>
              <a:rPr lang="en-GB" sz="3200" dirty="0">
                <a:latin typeface="Bell MT" panose="02020503060305020303" pitchFamily="18" charset="0"/>
              </a:rPr>
              <a:t> ansatzes:</a:t>
            </a:r>
          </a:p>
          <a:p>
            <a:pPr>
              <a:lnSpc>
                <a:spcPct val="150000"/>
              </a:lnSpc>
            </a:pPr>
            <a:r>
              <a:rPr lang="en-GB" sz="3200" dirty="0">
                <a:latin typeface="Bell MT" panose="02020503060305020303" pitchFamily="18" charset="0"/>
              </a:rPr>
              <a:t>CCSD, CCSDT, etc.</a:t>
            </a:r>
          </a:p>
        </p:txBody>
      </p:sp>
      <p:pic>
        <p:nvPicPr>
          <p:cNvPr id="9" name="Picture 8" descr="A black background with a black square&#10;&#10;AI-generated content may be incorrect.">
            <a:extLst>
              <a:ext uri="{FF2B5EF4-FFF2-40B4-BE49-F238E27FC236}">
                <a16:creationId xmlns:a16="http://schemas.microsoft.com/office/drawing/2014/main" id="{48CF03D8-5205-F9C3-33A4-4DEB98A1B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551" y="4135067"/>
            <a:ext cx="2723809" cy="923810"/>
          </a:xfrm>
          <a:prstGeom prst="rect">
            <a:avLst/>
          </a:prstGeom>
        </p:spPr>
      </p:pic>
      <p:pic>
        <p:nvPicPr>
          <p:cNvPr id="13" name="Picture 12" descr="A black background with a black square&#10;&#10;AI-generated content may be incorrect.">
            <a:extLst>
              <a:ext uri="{FF2B5EF4-FFF2-40B4-BE49-F238E27FC236}">
                <a16:creationId xmlns:a16="http://schemas.microsoft.com/office/drawing/2014/main" id="{A95D5093-FF71-52D5-831F-7B2627902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92" y="4139242"/>
            <a:ext cx="4219048" cy="942857"/>
          </a:xfrm>
          <a:prstGeom prst="rect">
            <a:avLst/>
          </a:prstGeom>
        </p:spPr>
      </p:pic>
      <p:pic>
        <p:nvPicPr>
          <p:cNvPr id="17" name="Picture 16" descr="A black background with a black square&#10;&#10;AI-generated content may be incorrect.">
            <a:extLst>
              <a:ext uri="{FF2B5EF4-FFF2-40B4-BE49-F238E27FC236}">
                <a16:creationId xmlns:a16="http://schemas.microsoft.com/office/drawing/2014/main" id="{A3EE11EF-A6C8-7CE3-C83B-098E7AA9D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237" y="1875048"/>
            <a:ext cx="8295238" cy="552381"/>
          </a:xfrm>
          <a:prstGeom prst="rect">
            <a:avLst/>
          </a:prstGeom>
        </p:spPr>
      </p:pic>
      <p:pic>
        <p:nvPicPr>
          <p:cNvPr id="19" name="Picture 18" descr="A black background with a black square&#10;&#10;AI-generated content may be incorrect.">
            <a:extLst>
              <a:ext uri="{FF2B5EF4-FFF2-40B4-BE49-F238E27FC236}">
                <a16:creationId xmlns:a16="http://schemas.microsoft.com/office/drawing/2014/main" id="{D0E09259-3463-F057-E14F-3641C73F5B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5391" y="2681751"/>
            <a:ext cx="9019048" cy="742857"/>
          </a:xfrm>
          <a:prstGeom prst="rect">
            <a:avLst/>
          </a:prstGeom>
        </p:spPr>
      </p:pic>
      <p:pic>
        <p:nvPicPr>
          <p:cNvPr id="26" name="Picture 25">
            <a:extLst>
              <a:ext uri="{FF2B5EF4-FFF2-40B4-BE49-F238E27FC236}">
                <a16:creationId xmlns:a16="http://schemas.microsoft.com/office/drawing/2014/main" id="{24E28F36-15E1-CC22-4FA1-373BC0C4BD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2135" y="6117668"/>
            <a:ext cx="2552381" cy="438095"/>
          </a:xfrm>
          <a:prstGeom prst="rect">
            <a:avLst/>
          </a:prstGeom>
        </p:spPr>
      </p:pic>
      <p:sp>
        <p:nvSpPr>
          <p:cNvPr id="27" name="TextBox 26">
            <a:extLst>
              <a:ext uri="{FF2B5EF4-FFF2-40B4-BE49-F238E27FC236}">
                <a16:creationId xmlns:a16="http://schemas.microsoft.com/office/drawing/2014/main" id="{2C390B0E-D9E5-5609-A310-35C0DDD4D28C}"/>
              </a:ext>
            </a:extLst>
          </p:cNvPr>
          <p:cNvSpPr txBox="1"/>
          <p:nvPr/>
        </p:nvSpPr>
        <p:spPr>
          <a:xfrm>
            <a:off x="8270358" y="5954142"/>
            <a:ext cx="798452" cy="765146"/>
          </a:xfrm>
          <a:prstGeom prst="rect">
            <a:avLst/>
          </a:prstGeom>
          <a:noFill/>
        </p:spPr>
        <p:txBody>
          <a:bodyPr wrap="square" rtlCol="0">
            <a:spAutoFit/>
          </a:bodyPr>
          <a:lstStyle/>
          <a:p>
            <a:pPr>
              <a:lnSpc>
                <a:spcPct val="150000"/>
              </a:lnSpc>
            </a:pPr>
            <a:r>
              <a:rPr lang="en-GB" sz="3200" dirty="0">
                <a:latin typeface="Bell MT" panose="02020503060305020303" pitchFamily="18" charset="0"/>
              </a:rPr>
              <a:t>as</a:t>
            </a:r>
          </a:p>
        </p:txBody>
      </p:sp>
    </p:spTree>
    <p:extLst>
      <p:ext uri="{BB962C8B-B14F-4D97-AF65-F5344CB8AC3E}">
        <p14:creationId xmlns:p14="http://schemas.microsoft.com/office/powerpoint/2010/main" val="207497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E53B9-723B-14AD-2465-3AA72BE20F1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A0287D-2712-3419-D484-447B21A1FE47}"/>
              </a:ext>
            </a:extLst>
          </p:cNvPr>
          <p:cNvSpPr>
            <a:spLocks noGrp="1"/>
          </p:cNvSpPr>
          <p:nvPr>
            <p:ph type="sldNum" sz="quarter" idx="8"/>
          </p:nvPr>
        </p:nvSpPr>
        <p:spPr/>
        <p:txBody>
          <a:bodyPr/>
          <a:lstStyle/>
          <a:p>
            <a:pPr lvl="0"/>
            <a:fld id="{179EEDD1-DF31-41F6-84E4-0BDF1C36C209}" type="slidenum">
              <a:rPr lang="en-GB" smtClean="0"/>
              <a:t>31</a:t>
            </a:fld>
            <a:endParaRPr lang="en-GB"/>
          </a:p>
        </p:txBody>
      </p:sp>
      <p:sp>
        <p:nvSpPr>
          <p:cNvPr id="3" name="Title 1">
            <a:extLst>
              <a:ext uri="{FF2B5EF4-FFF2-40B4-BE49-F238E27FC236}">
                <a16:creationId xmlns:a16="http://schemas.microsoft.com/office/drawing/2014/main" id="{8311C754-8C13-3C14-E074-DB5E263DD897}"/>
              </a:ext>
            </a:extLst>
          </p:cNvPr>
          <p:cNvSpPr>
            <a:spLocks noGrp="1"/>
          </p:cNvSpPr>
          <p:nvPr>
            <p:ph type="title"/>
          </p:nvPr>
        </p:nvSpPr>
        <p:spPr>
          <a:xfrm>
            <a:off x="1535311" y="323453"/>
            <a:ext cx="10151119" cy="1143000"/>
          </a:xfrm>
        </p:spPr>
        <p:txBody>
          <a:bodyPr/>
          <a:lstStyle/>
          <a:p>
            <a:pPr algn="l">
              <a:buNone/>
              <a:defRPr>
                <a:latin typeface="Calibri Light"/>
              </a:defRPr>
            </a:pPr>
            <a:r>
              <a:rPr lang="en-GB" dirty="0">
                <a:latin typeface="Bell MT" panose="02020503060305020303" pitchFamily="18" charset="0"/>
              </a:rPr>
              <a:t>Summary (classical methods)</a:t>
            </a:r>
            <a:endParaRPr dirty="0">
              <a:latin typeface="Bell MT" panose="02020503060305020303" pitchFamily="18" charset="0"/>
            </a:endParaRPr>
          </a:p>
        </p:txBody>
      </p:sp>
      <p:sp>
        <p:nvSpPr>
          <p:cNvPr id="5" name="TextBox 4">
            <a:extLst>
              <a:ext uri="{FF2B5EF4-FFF2-40B4-BE49-F238E27FC236}">
                <a16:creationId xmlns:a16="http://schemas.microsoft.com/office/drawing/2014/main" id="{8FB3755D-AE35-DC69-6E37-AA4AFFDD8E46}"/>
              </a:ext>
            </a:extLst>
          </p:cNvPr>
          <p:cNvSpPr txBox="1"/>
          <p:nvPr/>
        </p:nvSpPr>
        <p:spPr>
          <a:xfrm>
            <a:off x="1888596" y="2134988"/>
            <a:ext cx="9145016" cy="1077218"/>
          </a:xfrm>
          <a:prstGeom prst="rect">
            <a:avLst/>
          </a:prstGeom>
          <a:noFill/>
        </p:spPr>
        <p:txBody>
          <a:bodyPr wrap="square" rtlCol="0">
            <a:spAutoFit/>
          </a:bodyPr>
          <a:lstStyle/>
          <a:p>
            <a:r>
              <a:rPr lang="en-GB" sz="3200" dirty="0">
                <a:latin typeface="Bell MT" panose="02020503060305020303" pitchFamily="18" charset="0"/>
              </a:rPr>
              <a:t>mean-field theory provide foundation for most chemical intuition</a:t>
            </a:r>
          </a:p>
        </p:txBody>
      </p:sp>
      <p:sp>
        <p:nvSpPr>
          <p:cNvPr id="6" name="Rectangle 5">
            <a:extLst>
              <a:ext uri="{FF2B5EF4-FFF2-40B4-BE49-F238E27FC236}">
                <a16:creationId xmlns:a16="http://schemas.microsoft.com/office/drawing/2014/main" id="{2E7D1A6C-4352-CA0B-24AE-DBBABC93CA98}"/>
              </a:ext>
            </a:extLst>
          </p:cNvPr>
          <p:cNvSpPr/>
          <p:nvPr/>
        </p:nvSpPr>
        <p:spPr>
          <a:xfrm>
            <a:off x="1319287" y="2370518"/>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D329554-372E-E9D9-0222-A1CC121D4AD3}"/>
              </a:ext>
            </a:extLst>
          </p:cNvPr>
          <p:cNvSpPr/>
          <p:nvPr/>
        </p:nvSpPr>
        <p:spPr>
          <a:xfrm>
            <a:off x="1319287" y="3999538"/>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10B8F17-0FED-AB40-2F8A-9DAAA4923856}"/>
              </a:ext>
            </a:extLst>
          </p:cNvPr>
          <p:cNvSpPr/>
          <p:nvPr/>
        </p:nvSpPr>
        <p:spPr>
          <a:xfrm>
            <a:off x="1311537" y="5570425"/>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C4AD236-9094-8017-173E-2CF1531B7C60}"/>
              </a:ext>
            </a:extLst>
          </p:cNvPr>
          <p:cNvSpPr txBox="1"/>
          <p:nvPr/>
        </p:nvSpPr>
        <p:spPr>
          <a:xfrm>
            <a:off x="1888596" y="3779837"/>
            <a:ext cx="9145016" cy="1077218"/>
          </a:xfrm>
          <a:prstGeom prst="rect">
            <a:avLst/>
          </a:prstGeom>
          <a:noFill/>
        </p:spPr>
        <p:txBody>
          <a:bodyPr wrap="square" rtlCol="0">
            <a:spAutoFit/>
          </a:bodyPr>
          <a:lstStyle/>
          <a:p>
            <a:r>
              <a:rPr lang="en-GB" sz="3200" dirty="0">
                <a:latin typeface="Bell MT" panose="02020503060305020303" pitchFamily="18" charset="0"/>
              </a:rPr>
              <a:t>the ‘right’ methods work remarkably well, yet we </a:t>
            </a:r>
          </a:p>
          <a:p>
            <a:r>
              <a:rPr lang="en-GB" sz="3200" dirty="0">
                <a:latin typeface="Bell MT" panose="02020503060305020303" pitchFamily="18" charset="0"/>
              </a:rPr>
              <a:t>have no formal theory of errors</a:t>
            </a:r>
          </a:p>
        </p:txBody>
      </p:sp>
      <p:sp>
        <p:nvSpPr>
          <p:cNvPr id="13" name="TextBox 12">
            <a:extLst>
              <a:ext uri="{FF2B5EF4-FFF2-40B4-BE49-F238E27FC236}">
                <a16:creationId xmlns:a16="http://schemas.microsoft.com/office/drawing/2014/main" id="{28EC3FA9-6D58-8017-A881-00C65DE54746}"/>
              </a:ext>
            </a:extLst>
          </p:cNvPr>
          <p:cNvSpPr txBox="1"/>
          <p:nvPr/>
        </p:nvSpPr>
        <p:spPr>
          <a:xfrm>
            <a:off x="1866627" y="5330705"/>
            <a:ext cx="9145016" cy="1077218"/>
          </a:xfrm>
          <a:prstGeom prst="rect">
            <a:avLst/>
          </a:prstGeom>
          <a:noFill/>
        </p:spPr>
        <p:txBody>
          <a:bodyPr wrap="square" rtlCol="0">
            <a:spAutoFit/>
          </a:bodyPr>
          <a:lstStyle/>
          <a:p>
            <a:r>
              <a:rPr lang="en-GB" sz="3200" dirty="0">
                <a:latin typeface="Bell MT" panose="02020503060305020303" pitchFamily="18" charset="0"/>
              </a:rPr>
              <a:t>challenge for computational chemistry: </a:t>
            </a:r>
          </a:p>
          <a:p>
            <a:r>
              <a:rPr lang="en-GB" sz="3200" dirty="0">
                <a:latin typeface="Bell MT" panose="02020503060305020303" pitchFamily="18" charset="0"/>
              </a:rPr>
              <a:t>How to treat strong correlation?</a:t>
            </a:r>
          </a:p>
        </p:txBody>
      </p:sp>
    </p:spTree>
    <p:extLst>
      <p:ext uri="{BB962C8B-B14F-4D97-AF65-F5344CB8AC3E}">
        <p14:creationId xmlns:p14="http://schemas.microsoft.com/office/powerpoint/2010/main" val="18700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BD8F6-98E3-485B-B843-A94A61007D6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1E0FB8-1E8D-D453-E0AE-5E88A1F52F47}"/>
              </a:ext>
            </a:extLst>
          </p:cNvPr>
          <p:cNvSpPr>
            <a:spLocks noGrp="1"/>
          </p:cNvSpPr>
          <p:nvPr>
            <p:ph type="sldNum" sz="quarter" idx="8"/>
          </p:nvPr>
        </p:nvSpPr>
        <p:spPr/>
        <p:txBody>
          <a:bodyPr/>
          <a:lstStyle/>
          <a:p>
            <a:pPr lvl="0"/>
            <a:fld id="{179EEDD1-DF31-41F6-84E4-0BDF1C36C209}" type="slidenum">
              <a:rPr lang="en-GB" smtClean="0"/>
              <a:t>32</a:t>
            </a:fld>
            <a:endParaRPr lang="en-GB"/>
          </a:p>
        </p:txBody>
      </p:sp>
      <p:pic>
        <p:nvPicPr>
          <p:cNvPr id="3" name="Picture 2" descr="A person wearing glasses and a blue shirt&#10;&#10;AI-generated content may be incorrect.">
            <a:extLst>
              <a:ext uri="{FF2B5EF4-FFF2-40B4-BE49-F238E27FC236}">
                <a16:creationId xmlns:a16="http://schemas.microsoft.com/office/drawing/2014/main" id="{676BA39F-BEC7-D9A1-3346-48BEF5F80248}"/>
              </a:ext>
            </a:extLst>
          </p:cNvPr>
          <p:cNvPicPr>
            <a:picLocks noChangeAspect="1"/>
          </p:cNvPicPr>
          <p:nvPr/>
        </p:nvPicPr>
        <p:blipFill>
          <a:blip r:embed="rId2">
            <a:extLst>
              <a:ext uri="{28A0092B-C50C-407E-A947-70E740481C1C}">
                <a14:useLocalDpi xmlns:a14="http://schemas.microsoft.com/office/drawing/2010/main" val="0"/>
              </a:ext>
            </a:extLst>
          </a:blip>
          <a:srcRect b="11762"/>
          <a:stretch>
            <a:fillRect/>
          </a:stretch>
        </p:blipFill>
        <p:spPr>
          <a:xfrm>
            <a:off x="2759447" y="3275781"/>
            <a:ext cx="1816906" cy="2414461"/>
          </a:xfrm>
          <a:prstGeom prst="rect">
            <a:avLst/>
          </a:prstGeom>
        </p:spPr>
      </p:pic>
      <p:pic>
        <p:nvPicPr>
          <p:cNvPr id="6" name="Picture 5" descr="A person in a white shirt&#10;&#10;AI-generated content may be incorrect.">
            <a:extLst>
              <a:ext uri="{FF2B5EF4-FFF2-40B4-BE49-F238E27FC236}">
                <a16:creationId xmlns:a16="http://schemas.microsoft.com/office/drawing/2014/main" id="{9BBB6ED4-969D-244E-BECE-551B3BBC2B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8079" y="3275781"/>
            <a:ext cx="1788210" cy="2414461"/>
          </a:xfrm>
          <a:prstGeom prst="rect">
            <a:avLst/>
          </a:prstGeom>
        </p:spPr>
      </p:pic>
      <p:sp>
        <p:nvSpPr>
          <p:cNvPr id="7" name="Title 1">
            <a:extLst>
              <a:ext uri="{FF2B5EF4-FFF2-40B4-BE49-F238E27FC236}">
                <a16:creationId xmlns:a16="http://schemas.microsoft.com/office/drawing/2014/main" id="{161C5705-B997-A053-2BBF-F2642A8DA720}"/>
              </a:ext>
            </a:extLst>
          </p:cNvPr>
          <p:cNvSpPr txBox="1">
            <a:spLocks/>
          </p:cNvSpPr>
          <p:nvPr/>
        </p:nvSpPr>
        <p:spPr>
          <a:xfrm>
            <a:off x="1615672" y="5859608"/>
            <a:ext cx="4104456" cy="1262155"/>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buFont typeface="StarSymbol"/>
              <a:buNone/>
            </a:pPr>
            <a:r>
              <a:rPr lang="en-US" sz="2800" dirty="0">
                <a:latin typeface="Bell MT" panose="02020503060305020303" pitchFamily="18" charset="0"/>
              </a:rPr>
              <a:t>Yurin Manin</a:t>
            </a:r>
          </a:p>
          <a:p>
            <a:pPr>
              <a:buFont typeface="StarSymbol"/>
              <a:buNone/>
            </a:pPr>
            <a:r>
              <a:rPr lang="en-US" sz="2800" dirty="0">
                <a:latin typeface="Bell MT" panose="02020503060305020303" pitchFamily="18" charset="0"/>
              </a:rPr>
              <a:t>“Computable and </a:t>
            </a:r>
            <a:r>
              <a:rPr lang="en-US" sz="2800" dirty="0" err="1">
                <a:latin typeface="Bell MT" panose="02020503060305020303" pitchFamily="18" charset="0"/>
              </a:rPr>
              <a:t>uncomputable</a:t>
            </a:r>
            <a:r>
              <a:rPr lang="en-US" sz="2800" dirty="0">
                <a:latin typeface="Bell MT" panose="02020503060305020303" pitchFamily="18" charset="0"/>
              </a:rPr>
              <a:t>” (1980)</a:t>
            </a:r>
          </a:p>
        </p:txBody>
      </p:sp>
      <p:sp>
        <p:nvSpPr>
          <p:cNvPr id="8" name="Title 1">
            <a:extLst>
              <a:ext uri="{FF2B5EF4-FFF2-40B4-BE49-F238E27FC236}">
                <a16:creationId xmlns:a16="http://schemas.microsoft.com/office/drawing/2014/main" id="{BCA24720-8CF9-82A5-12D9-713C4B045545}"/>
              </a:ext>
            </a:extLst>
          </p:cNvPr>
          <p:cNvSpPr txBox="1">
            <a:spLocks/>
          </p:cNvSpPr>
          <p:nvPr/>
        </p:nvSpPr>
        <p:spPr>
          <a:xfrm>
            <a:off x="7151935" y="5859609"/>
            <a:ext cx="4104456" cy="1262155"/>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buFont typeface="StarSymbol"/>
              <a:buNone/>
            </a:pPr>
            <a:r>
              <a:rPr lang="en-US" sz="2800" dirty="0">
                <a:latin typeface="Bell MT" panose="02020503060305020303" pitchFamily="18" charset="0"/>
              </a:rPr>
              <a:t>Richard Feynman</a:t>
            </a:r>
          </a:p>
          <a:p>
            <a:pPr>
              <a:buFont typeface="StarSymbol"/>
              <a:buNone/>
            </a:pPr>
            <a:r>
              <a:rPr lang="en-US" sz="2800" dirty="0">
                <a:latin typeface="Bell MT" panose="02020503060305020303" pitchFamily="18" charset="0"/>
              </a:rPr>
              <a:t>“Simulating Physics with computers” (1982)</a:t>
            </a:r>
          </a:p>
        </p:txBody>
      </p:sp>
      <p:sp>
        <p:nvSpPr>
          <p:cNvPr id="9" name="Speech Bubble: Oval 8">
            <a:extLst>
              <a:ext uri="{FF2B5EF4-FFF2-40B4-BE49-F238E27FC236}">
                <a16:creationId xmlns:a16="http://schemas.microsoft.com/office/drawing/2014/main" id="{5264F498-C409-8051-63DF-CF721B8D859E}"/>
              </a:ext>
            </a:extLst>
          </p:cNvPr>
          <p:cNvSpPr/>
          <p:nvPr/>
        </p:nvSpPr>
        <p:spPr>
          <a:xfrm flipH="1">
            <a:off x="3839567" y="1123026"/>
            <a:ext cx="7165804" cy="1983388"/>
          </a:xfrm>
          <a:prstGeom prst="wedgeEllipseCallout">
            <a:avLst/>
          </a:prstGeom>
          <a:solidFill>
            <a:schemeClr val="bg1">
              <a:lumMod val="8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D3631D5A-C36B-5764-954A-0C0A5FAF1F77}"/>
              </a:ext>
            </a:extLst>
          </p:cNvPr>
          <p:cNvSpPr txBox="1">
            <a:spLocks/>
          </p:cNvSpPr>
          <p:nvPr/>
        </p:nvSpPr>
        <p:spPr>
          <a:xfrm>
            <a:off x="3767559" y="1015274"/>
            <a:ext cx="7272808" cy="2377696"/>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buFont typeface="StarSymbol"/>
              <a:buNone/>
            </a:pPr>
            <a:r>
              <a:rPr lang="en-US" sz="2800" dirty="0">
                <a:latin typeface="Bell MT" panose="02020503060305020303" pitchFamily="18" charset="0"/>
              </a:rPr>
              <a:t>[...] </a:t>
            </a:r>
            <a:r>
              <a:rPr lang="en-GB" sz="2800" dirty="0">
                <a:latin typeface="Bell MT" panose="02020503060305020303" pitchFamily="18" charset="0"/>
              </a:rPr>
              <a:t>nature isn’t classical, </a:t>
            </a:r>
          </a:p>
          <a:p>
            <a:pPr>
              <a:buFont typeface="StarSymbol"/>
              <a:buNone/>
            </a:pPr>
            <a:r>
              <a:rPr lang="en-GB" sz="2800" dirty="0">
                <a:latin typeface="Bell MT" panose="02020503060305020303" pitchFamily="18" charset="0"/>
              </a:rPr>
              <a:t>dammit, and if you want to make a simulation </a:t>
            </a:r>
          </a:p>
          <a:p>
            <a:pPr>
              <a:buFont typeface="StarSymbol"/>
              <a:buNone/>
            </a:pPr>
            <a:r>
              <a:rPr lang="en-GB" sz="2800" dirty="0">
                <a:latin typeface="Bell MT" panose="02020503060305020303" pitchFamily="18" charset="0"/>
              </a:rPr>
              <a:t>of nature, you’d better make it quantum mechanical […]</a:t>
            </a:r>
            <a:endParaRPr lang="en-US" sz="2800" dirty="0">
              <a:latin typeface="Bell MT" panose="02020503060305020303" pitchFamily="18" charset="0"/>
            </a:endParaRPr>
          </a:p>
        </p:txBody>
      </p:sp>
    </p:spTree>
    <p:extLst>
      <p:ext uri="{BB962C8B-B14F-4D97-AF65-F5344CB8AC3E}">
        <p14:creationId xmlns:p14="http://schemas.microsoft.com/office/powerpoint/2010/main" val="541171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0BC50-FD47-FA89-59C2-74CA99E1EF1A}"/>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FDDEB42E-CA92-23BA-2420-4529B592723C}"/>
              </a:ext>
            </a:extLst>
          </p:cNvPr>
          <p:cNvSpPr/>
          <p:nvPr/>
        </p:nvSpPr>
        <p:spPr>
          <a:xfrm>
            <a:off x="848916" y="1706681"/>
            <a:ext cx="2635337" cy="16643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A58EC9F-7F1D-CFB5-1FC4-E326ECE5DEAF}"/>
              </a:ext>
            </a:extLst>
          </p:cNvPr>
          <p:cNvSpPr/>
          <p:nvPr/>
        </p:nvSpPr>
        <p:spPr>
          <a:xfrm>
            <a:off x="848916" y="4102400"/>
            <a:ext cx="8640960" cy="33038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7A4C691B-7575-D3E8-161E-0B7A3B82F715}"/>
              </a:ext>
            </a:extLst>
          </p:cNvPr>
          <p:cNvSpPr>
            <a:spLocks noGrp="1"/>
          </p:cNvSpPr>
          <p:nvPr>
            <p:ph type="sldNum" sz="quarter" idx="8"/>
          </p:nvPr>
        </p:nvSpPr>
        <p:spPr/>
        <p:txBody>
          <a:bodyPr/>
          <a:lstStyle/>
          <a:p>
            <a:pPr lvl="0"/>
            <a:fld id="{179EEDD1-DF31-41F6-84E4-0BDF1C36C209}" type="slidenum">
              <a:rPr lang="en-GB" smtClean="0"/>
              <a:t>33</a:t>
            </a:fld>
            <a:endParaRPr lang="en-GB"/>
          </a:p>
        </p:txBody>
      </p:sp>
      <p:sp>
        <p:nvSpPr>
          <p:cNvPr id="2" name="TextBox 1">
            <a:extLst>
              <a:ext uri="{FF2B5EF4-FFF2-40B4-BE49-F238E27FC236}">
                <a16:creationId xmlns:a16="http://schemas.microsoft.com/office/drawing/2014/main" id="{D8A1596B-8255-F303-C097-2387E27C49ED}"/>
              </a:ext>
            </a:extLst>
          </p:cNvPr>
          <p:cNvSpPr txBox="1"/>
          <p:nvPr/>
        </p:nvSpPr>
        <p:spPr>
          <a:xfrm>
            <a:off x="984701" y="6153957"/>
            <a:ext cx="1428789" cy="830997"/>
          </a:xfrm>
          <a:prstGeom prst="rect">
            <a:avLst/>
          </a:prstGeom>
          <a:noFill/>
        </p:spPr>
        <p:txBody>
          <a:bodyPr wrap="none" rtlCol="0">
            <a:spAutoFit/>
          </a:bodyPr>
          <a:lstStyle/>
          <a:p>
            <a:r>
              <a:rPr lang="en-GB" sz="2400" dirty="0">
                <a:latin typeface="Bell MT" panose="02020503060305020303" pitchFamily="18" charset="0"/>
              </a:rPr>
              <a:t>quantum </a:t>
            </a:r>
          </a:p>
          <a:p>
            <a:r>
              <a:rPr lang="en-GB" sz="2400" dirty="0">
                <a:latin typeface="Bell MT" panose="02020503060305020303" pitchFamily="18" charset="0"/>
              </a:rPr>
              <a:t>algorithm</a:t>
            </a:r>
            <a:endParaRPr lang="en-GB" sz="2400" dirty="0"/>
          </a:p>
        </p:txBody>
      </p:sp>
      <p:sp>
        <p:nvSpPr>
          <p:cNvPr id="3" name="Title 1">
            <a:extLst>
              <a:ext uri="{FF2B5EF4-FFF2-40B4-BE49-F238E27FC236}">
                <a16:creationId xmlns:a16="http://schemas.microsoft.com/office/drawing/2014/main" id="{C09A60D9-B2AE-DAE0-935F-56081C28A21F}"/>
              </a:ext>
            </a:extLst>
          </p:cNvPr>
          <p:cNvSpPr>
            <a:spLocks noGrp="1"/>
          </p:cNvSpPr>
          <p:nvPr>
            <p:ph type="title"/>
          </p:nvPr>
        </p:nvSpPr>
        <p:spPr>
          <a:xfrm>
            <a:off x="1535311" y="323453"/>
            <a:ext cx="10151119" cy="1143000"/>
          </a:xfrm>
        </p:spPr>
        <p:txBody>
          <a:bodyPr/>
          <a:lstStyle/>
          <a:p>
            <a:pPr algn="l">
              <a:buNone/>
              <a:defRPr>
                <a:latin typeface="Calibri Light"/>
              </a:defRPr>
            </a:pPr>
            <a:r>
              <a:rPr lang="en-GB" dirty="0">
                <a:latin typeface="Bell MT" panose="02020503060305020303" pitchFamily="18" charset="0"/>
              </a:rPr>
              <a:t>Quantum computing workflow</a:t>
            </a:r>
            <a:endParaRPr dirty="0">
              <a:latin typeface="Bell MT" panose="02020503060305020303" pitchFamily="18" charset="0"/>
            </a:endParaRPr>
          </a:p>
        </p:txBody>
      </p:sp>
      <p:pic>
        <p:nvPicPr>
          <p:cNvPr id="6" name="Picture 5">
            <a:extLst>
              <a:ext uri="{FF2B5EF4-FFF2-40B4-BE49-F238E27FC236}">
                <a16:creationId xmlns:a16="http://schemas.microsoft.com/office/drawing/2014/main" id="{DC8DA6EE-4C49-7E71-E5C2-89175F16D957}"/>
              </a:ext>
            </a:extLst>
          </p:cNvPr>
          <p:cNvPicPr>
            <a:picLocks noChangeAspect="1"/>
          </p:cNvPicPr>
          <p:nvPr/>
        </p:nvPicPr>
        <p:blipFill>
          <a:blip r:embed="rId3"/>
          <a:stretch>
            <a:fillRect/>
          </a:stretch>
        </p:blipFill>
        <p:spPr>
          <a:xfrm>
            <a:off x="10655317" y="4807817"/>
            <a:ext cx="2062225" cy="1811182"/>
          </a:xfrm>
          <a:prstGeom prst="rect">
            <a:avLst/>
          </a:prstGeom>
        </p:spPr>
      </p:pic>
      <p:sp>
        <p:nvSpPr>
          <p:cNvPr id="15" name="TextBox 14">
            <a:extLst>
              <a:ext uri="{FF2B5EF4-FFF2-40B4-BE49-F238E27FC236}">
                <a16:creationId xmlns:a16="http://schemas.microsoft.com/office/drawing/2014/main" id="{827AB9A9-3496-47B4-67AA-E8F9C57A62F4}"/>
              </a:ext>
            </a:extLst>
          </p:cNvPr>
          <p:cNvSpPr txBox="1"/>
          <p:nvPr/>
        </p:nvSpPr>
        <p:spPr>
          <a:xfrm>
            <a:off x="1069052" y="4529574"/>
            <a:ext cx="1260089" cy="830997"/>
          </a:xfrm>
          <a:prstGeom prst="rect">
            <a:avLst/>
          </a:prstGeom>
          <a:noFill/>
        </p:spPr>
        <p:txBody>
          <a:bodyPr wrap="none" rtlCol="0">
            <a:spAutoFit/>
          </a:bodyPr>
          <a:lstStyle/>
          <a:p>
            <a:r>
              <a:rPr lang="en-GB" sz="2400" dirty="0">
                <a:latin typeface="Bell MT" panose="02020503060305020303" pitchFamily="18" charset="0"/>
              </a:rPr>
              <a:t>qubit </a:t>
            </a:r>
          </a:p>
          <a:p>
            <a:r>
              <a:rPr lang="en-GB" sz="2400" dirty="0">
                <a:latin typeface="Bell MT" panose="02020503060305020303" pitchFamily="18" charset="0"/>
              </a:rPr>
              <a:t>platform</a:t>
            </a:r>
            <a:endParaRPr lang="en-GB" sz="2400" dirty="0"/>
          </a:p>
        </p:txBody>
      </p:sp>
      <p:sp>
        <p:nvSpPr>
          <p:cNvPr id="16" name="TextBox 15">
            <a:extLst>
              <a:ext uri="{FF2B5EF4-FFF2-40B4-BE49-F238E27FC236}">
                <a16:creationId xmlns:a16="http://schemas.microsoft.com/office/drawing/2014/main" id="{8AD25E23-8A0F-94CE-E4BE-BEEB018E59D6}"/>
              </a:ext>
            </a:extLst>
          </p:cNvPr>
          <p:cNvSpPr txBox="1"/>
          <p:nvPr/>
        </p:nvSpPr>
        <p:spPr>
          <a:xfrm>
            <a:off x="11112375" y="4300885"/>
            <a:ext cx="1015021" cy="461665"/>
          </a:xfrm>
          <a:prstGeom prst="rect">
            <a:avLst/>
          </a:prstGeom>
          <a:noFill/>
        </p:spPr>
        <p:txBody>
          <a:bodyPr wrap="none" rtlCol="0">
            <a:spAutoFit/>
          </a:bodyPr>
          <a:lstStyle/>
          <a:p>
            <a:r>
              <a:rPr lang="en-GB" sz="2400" dirty="0">
                <a:latin typeface="Bell MT" panose="02020503060305020303" pitchFamily="18" charset="0"/>
              </a:rPr>
              <a:t>output</a:t>
            </a:r>
            <a:endParaRPr lang="en-GB" sz="2400" dirty="0"/>
          </a:p>
        </p:txBody>
      </p:sp>
      <p:pic>
        <p:nvPicPr>
          <p:cNvPr id="19" name="Picture 18" descr="A diagram of a person's body&#10;&#10;AI-generated content may be incorrect.">
            <a:extLst>
              <a:ext uri="{FF2B5EF4-FFF2-40B4-BE49-F238E27FC236}">
                <a16:creationId xmlns:a16="http://schemas.microsoft.com/office/drawing/2014/main" id="{A0F2574F-7ED9-CD8A-E9FA-983CFB92D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2339" y="4145533"/>
            <a:ext cx="6492079" cy="1431438"/>
          </a:xfrm>
          <a:prstGeom prst="rect">
            <a:avLst/>
          </a:prstGeom>
        </p:spPr>
      </p:pic>
      <p:pic>
        <p:nvPicPr>
          <p:cNvPr id="21" name="Picture 20">
            <a:extLst>
              <a:ext uri="{FF2B5EF4-FFF2-40B4-BE49-F238E27FC236}">
                <a16:creationId xmlns:a16="http://schemas.microsoft.com/office/drawing/2014/main" id="{64449E8C-7423-73AA-04D5-7CD75AA3248F}"/>
              </a:ext>
            </a:extLst>
          </p:cNvPr>
          <p:cNvPicPr>
            <a:picLocks noChangeAspect="1"/>
          </p:cNvPicPr>
          <p:nvPr/>
        </p:nvPicPr>
        <p:blipFill>
          <a:blip r:embed="rId5"/>
          <a:stretch>
            <a:fillRect/>
          </a:stretch>
        </p:blipFill>
        <p:spPr>
          <a:xfrm>
            <a:off x="2529229" y="5722949"/>
            <a:ext cx="3000207" cy="1627201"/>
          </a:xfrm>
          <a:prstGeom prst="rect">
            <a:avLst/>
          </a:prstGeom>
        </p:spPr>
      </p:pic>
      <p:pic>
        <p:nvPicPr>
          <p:cNvPr id="23" name="Picture 22">
            <a:extLst>
              <a:ext uri="{FF2B5EF4-FFF2-40B4-BE49-F238E27FC236}">
                <a16:creationId xmlns:a16="http://schemas.microsoft.com/office/drawing/2014/main" id="{DFF4DD29-48BD-9BF2-B282-4279147C4663}"/>
              </a:ext>
            </a:extLst>
          </p:cNvPr>
          <p:cNvPicPr>
            <a:picLocks noChangeAspect="1"/>
          </p:cNvPicPr>
          <p:nvPr/>
        </p:nvPicPr>
        <p:blipFill>
          <a:blip r:embed="rId6"/>
          <a:stretch>
            <a:fillRect/>
          </a:stretch>
        </p:blipFill>
        <p:spPr>
          <a:xfrm>
            <a:off x="5680340" y="5941799"/>
            <a:ext cx="3636284" cy="1350113"/>
          </a:xfrm>
          <a:prstGeom prst="rect">
            <a:avLst/>
          </a:prstGeom>
        </p:spPr>
      </p:pic>
      <p:pic>
        <p:nvPicPr>
          <p:cNvPr id="24" name="Picture 23" descr="A molecule model of a chemical compound&#10;&#10;AI-generated content may be incorrect.">
            <a:extLst>
              <a:ext uri="{FF2B5EF4-FFF2-40B4-BE49-F238E27FC236}">
                <a16:creationId xmlns:a16="http://schemas.microsoft.com/office/drawing/2014/main" id="{EAEE82CC-3CDF-11C6-A441-ADCD4DC19D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87719" y="1817854"/>
            <a:ext cx="1539515" cy="1143000"/>
          </a:xfrm>
          <a:prstGeom prst="rect">
            <a:avLst/>
          </a:prstGeom>
        </p:spPr>
      </p:pic>
      <p:sp>
        <p:nvSpPr>
          <p:cNvPr id="25" name="TextBox 24">
            <a:extLst>
              <a:ext uri="{FF2B5EF4-FFF2-40B4-BE49-F238E27FC236}">
                <a16:creationId xmlns:a16="http://schemas.microsoft.com/office/drawing/2014/main" id="{C28B5DB0-D79F-63FF-964D-FB86999ECDA1}"/>
              </a:ext>
            </a:extLst>
          </p:cNvPr>
          <p:cNvSpPr txBox="1"/>
          <p:nvPr/>
        </p:nvSpPr>
        <p:spPr>
          <a:xfrm>
            <a:off x="848916" y="2873281"/>
            <a:ext cx="2635337" cy="461665"/>
          </a:xfrm>
          <a:prstGeom prst="rect">
            <a:avLst/>
          </a:prstGeom>
          <a:noFill/>
        </p:spPr>
        <p:txBody>
          <a:bodyPr wrap="none" rtlCol="0">
            <a:spAutoFit/>
          </a:bodyPr>
          <a:lstStyle/>
          <a:p>
            <a:r>
              <a:rPr lang="en-GB" sz="2400" dirty="0">
                <a:latin typeface="Bell MT" panose="02020503060305020303" pitchFamily="18" charset="0"/>
              </a:rPr>
              <a:t>system &amp; geometry</a:t>
            </a:r>
          </a:p>
        </p:txBody>
      </p:sp>
      <p:sp>
        <p:nvSpPr>
          <p:cNvPr id="26" name="Arrow: Right 25">
            <a:extLst>
              <a:ext uri="{FF2B5EF4-FFF2-40B4-BE49-F238E27FC236}">
                <a16:creationId xmlns:a16="http://schemas.microsoft.com/office/drawing/2014/main" id="{D37B2298-40A6-40E6-9173-6089A6F2D725}"/>
              </a:ext>
            </a:extLst>
          </p:cNvPr>
          <p:cNvSpPr/>
          <p:nvPr/>
        </p:nvSpPr>
        <p:spPr>
          <a:xfrm>
            <a:off x="3958071" y="2480669"/>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43F8655-EF3A-3F38-7FD9-FB5A11D8A33F}"/>
              </a:ext>
            </a:extLst>
          </p:cNvPr>
          <p:cNvSpPr/>
          <p:nvPr/>
        </p:nvSpPr>
        <p:spPr>
          <a:xfrm>
            <a:off x="5063703" y="1756369"/>
            <a:ext cx="5184576" cy="125631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C8485275-D67F-CC7B-21CE-C11236763FDE}"/>
              </a:ext>
            </a:extLst>
          </p:cNvPr>
          <p:cNvSpPr txBox="1"/>
          <p:nvPr/>
        </p:nvSpPr>
        <p:spPr>
          <a:xfrm>
            <a:off x="6166501" y="1743985"/>
            <a:ext cx="2857642" cy="461665"/>
          </a:xfrm>
          <a:prstGeom prst="rect">
            <a:avLst/>
          </a:prstGeom>
          <a:noFill/>
        </p:spPr>
        <p:txBody>
          <a:bodyPr wrap="none" rtlCol="0">
            <a:spAutoFit/>
          </a:bodyPr>
          <a:lstStyle/>
          <a:p>
            <a:r>
              <a:rPr lang="en-GB" sz="2400" dirty="0">
                <a:latin typeface="Bell MT" panose="02020503060305020303" pitchFamily="18" charset="0"/>
              </a:rPr>
              <a:t>ab initio Hamiltonian</a:t>
            </a:r>
          </a:p>
        </p:txBody>
      </p:sp>
      <p:pic>
        <p:nvPicPr>
          <p:cNvPr id="31" name="Picture 30" descr="A black background with a black square&#10;&#10;AI-generated content may be incorrect.">
            <a:extLst>
              <a:ext uri="{FF2B5EF4-FFF2-40B4-BE49-F238E27FC236}">
                <a16:creationId xmlns:a16="http://schemas.microsoft.com/office/drawing/2014/main" id="{FC2F0328-27F9-3B0F-B067-E7295CEDA7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4202" y="2249318"/>
            <a:ext cx="4558601" cy="724203"/>
          </a:xfrm>
          <a:prstGeom prst="rect">
            <a:avLst/>
          </a:prstGeom>
        </p:spPr>
      </p:pic>
      <p:sp>
        <p:nvSpPr>
          <p:cNvPr id="32" name="Arrow: Right 31">
            <a:extLst>
              <a:ext uri="{FF2B5EF4-FFF2-40B4-BE49-F238E27FC236}">
                <a16:creationId xmlns:a16="http://schemas.microsoft.com/office/drawing/2014/main" id="{56E9FF8C-A628-865F-A9E2-1756F8FAB93E}"/>
              </a:ext>
            </a:extLst>
          </p:cNvPr>
          <p:cNvSpPr/>
          <p:nvPr/>
        </p:nvSpPr>
        <p:spPr>
          <a:xfrm rot="5400000">
            <a:off x="6596011" y="3406202"/>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94A844F5-5D09-2373-5BBD-7C2361F40C66}"/>
              </a:ext>
            </a:extLst>
          </p:cNvPr>
          <p:cNvSpPr/>
          <p:nvPr/>
        </p:nvSpPr>
        <p:spPr>
          <a:xfrm>
            <a:off x="9773545" y="5591055"/>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075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15" grpId="0"/>
      <p:bldP spid="16" grpId="0"/>
      <p:bldP spid="26" grpId="0" animBg="1"/>
      <p:bldP spid="28" grpId="0" animBg="1"/>
      <p:bldP spid="29" grpId="0"/>
      <p:bldP spid="32" grpId="0" animBg="1"/>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8A8A4-516A-F72B-E881-A2D753203E0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C8443B-63EB-6836-90C9-7F4B11143F9E}"/>
              </a:ext>
            </a:extLst>
          </p:cNvPr>
          <p:cNvSpPr>
            <a:spLocks noGrp="1"/>
          </p:cNvSpPr>
          <p:nvPr>
            <p:ph type="sldNum" sz="quarter" idx="8"/>
          </p:nvPr>
        </p:nvSpPr>
        <p:spPr/>
        <p:txBody>
          <a:bodyPr/>
          <a:lstStyle/>
          <a:p>
            <a:pPr lvl="0"/>
            <a:fld id="{179EEDD1-DF31-41F6-84E4-0BDF1C36C209}" type="slidenum">
              <a:rPr lang="en-GB" smtClean="0"/>
              <a:t>34</a:t>
            </a:fld>
            <a:endParaRPr lang="en-GB"/>
          </a:p>
        </p:txBody>
      </p:sp>
      <p:sp>
        <p:nvSpPr>
          <p:cNvPr id="3" name="Title 1">
            <a:extLst>
              <a:ext uri="{FF2B5EF4-FFF2-40B4-BE49-F238E27FC236}">
                <a16:creationId xmlns:a16="http://schemas.microsoft.com/office/drawing/2014/main" id="{3C6F543F-8773-49AC-EBBB-FE800D1CCDBE}"/>
              </a:ext>
            </a:extLst>
          </p:cNvPr>
          <p:cNvSpPr>
            <a:spLocks noGrp="1"/>
          </p:cNvSpPr>
          <p:nvPr>
            <p:ph type="title"/>
          </p:nvPr>
        </p:nvSpPr>
        <p:spPr>
          <a:xfrm>
            <a:off x="1535311" y="395461"/>
            <a:ext cx="10151119" cy="1143000"/>
          </a:xfrm>
        </p:spPr>
        <p:txBody>
          <a:bodyPr/>
          <a:lstStyle/>
          <a:p>
            <a:pPr algn="l">
              <a:buNone/>
              <a:defRPr>
                <a:latin typeface="Calibri Light"/>
              </a:defRPr>
            </a:pPr>
            <a:r>
              <a:rPr lang="en-GB" dirty="0">
                <a:latin typeface="Bell MT" panose="02020503060305020303" pitchFamily="18" charset="0"/>
              </a:rPr>
              <a:t>Quantum algorithms</a:t>
            </a:r>
            <a:endParaRPr dirty="0">
              <a:latin typeface="Bell MT" panose="02020503060305020303" pitchFamily="18" charset="0"/>
            </a:endParaRPr>
          </a:p>
        </p:txBody>
      </p:sp>
      <p:sp>
        <p:nvSpPr>
          <p:cNvPr id="9" name="TextBox 8">
            <a:extLst>
              <a:ext uri="{FF2B5EF4-FFF2-40B4-BE49-F238E27FC236}">
                <a16:creationId xmlns:a16="http://schemas.microsoft.com/office/drawing/2014/main" id="{4BD38496-F661-9422-C075-07AADF272A34}"/>
              </a:ext>
            </a:extLst>
          </p:cNvPr>
          <p:cNvSpPr txBox="1"/>
          <p:nvPr/>
        </p:nvSpPr>
        <p:spPr>
          <a:xfrm>
            <a:off x="1895350" y="2344962"/>
            <a:ext cx="10871167" cy="3816429"/>
          </a:xfrm>
          <a:prstGeom prst="rect">
            <a:avLst/>
          </a:prstGeom>
          <a:noFill/>
        </p:spPr>
        <p:txBody>
          <a:bodyPr wrap="square">
            <a:spAutoFit/>
          </a:bodyPr>
          <a:lstStyle/>
          <a:p>
            <a:pPr>
              <a:buNone/>
            </a:pPr>
            <a:endParaRPr lang="en-GB" b="1" dirty="0"/>
          </a:p>
          <a:p>
            <a:r>
              <a:rPr lang="en-GB" sz="3200" b="1" dirty="0">
                <a:latin typeface="Bell MT" panose="02020503060305020303" pitchFamily="18" charset="0"/>
              </a:rPr>
              <a:t>Variational (NISQ-era) algorithms</a:t>
            </a:r>
            <a:br>
              <a:rPr lang="en-GB" sz="3200" dirty="0">
                <a:latin typeface="Bell MT" panose="02020503060305020303" pitchFamily="18" charset="0"/>
              </a:rPr>
            </a:br>
            <a:r>
              <a:rPr lang="en-GB" sz="3200" dirty="0">
                <a:latin typeface="Bell MT" panose="02020503060305020303" pitchFamily="18" charset="0"/>
              </a:rPr>
              <a:t>• Variational Quantum </a:t>
            </a:r>
            <a:r>
              <a:rPr lang="en-GB" sz="3200" dirty="0" err="1">
                <a:latin typeface="Bell MT" panose="02020503060305020303" pitchFamily="18" charset="0"/>
              </a:rPr>
              <a:t>Eigensolver</a:t>
            </a:r>
            <a:r>
              <a:rPr lang="en-GB" sz="3200" dirty="0">
                <a:latin typeface="Bell MT" panose="02020503060305020303" pitchFamily="18" charset="0"/>
              </a:rPr>
              <a:t> (VQE)</a:t>
            </a:r>
            <a:br>
              <a:rPr lang="en-GB" sz="3200" dirty="0">
                <a:latin typeface="Bell MT" panose="02020503060305020303" pitchFamily="18" charset="0"/>
              </a:rPr>
            </a:br>
            <a:r>
              <a:rPr lang="en-GB" sz="3200" dirty="0">
                <a:latin typeface="Bell MT" panose="02020503060305020303" pitchFamily="18" charset="0"/>
              </a:rPr>
              <a:t>• Quantum Imaginary Time Evolution (QITE)</a:t>
            </a:r>
          </a:p>
          <a:p>
            <a:endParaRPr lang="en-GB" sz="3200" b="1" dirty="0">
              <a:latin typeface="Bell MT" panose="02020503060305020303" pitchFamily="18" charset="0"/>
            </a:endParaRPr>
          </a:p>
          <a:p>
            <a:endParaRPr lang="en-GB" sz="3200" b="1" dirty="0">
              <a:latin typeface="Bell MT" panose="02020503060305020303" pitchFamily="18" charset="0"/>
            </a:endParaRPr>
          </a:p>
          <a:p>
            <a:r>
              <a:rPr lang="en-GB" sz="3200" b="1" dirty="0">
                <a:latin typeface="Bell MT" panose="02020503060305020303" pitchFamily="18" charset="0"/>
              </a:rPr>
              <a:t>State preparation + phase estimation (fault-tolerant era)</a:t>
            </a:r>
            <a:br>
              <a:rPr lang="en-GB" sz="3200" dirty="0">
                <a:latin typeface="Bell MT" panose="02020503060305020303" pitchFamily="18" charset="0"/>
              </a:rPr>
            </a:br>
            <a:r>
              <a:rPr lang="en-GB" sz="3200" dirty="0">
                <a:latin typeface="Bell MT" panose="02020503060305020303" pitchFamily="18" charset="0"/>
              </a:rPr>
              <a:t>• Quantum Phase Estimation (QPE) and related techniques</a:t>
            </a:r>
          </a:p>
        </p:txBody>
      </p:sp>
      <p:sp>
        <p:nvSpPr>
          <p:cNvPr id="10" name="Rectangle 9">
            <a:extLst>
              <a:ext uri="{FF2B5EF4-FFF2-40B4-BE49-F238E27FC236}">
                <a16:creationId xmlns:a16="http://schemas.microsoft.com/office/drawing/2014/main" id="{18F2E213-E4C7-0049-B34B-E1DF41FB2760}"/>
              </a:ext>
            </a:extLst>
          </p:cNvPr>
          <p:cNvSpPr/>
          <p:nvPr/>
        </p:nvSpPr>
        <p:spPr>
          <a:xfrm>
            <a:off x="1607319" y="2843733"/>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2115E2F-B664-66B7-0FB9-096D2A464323}"/>
              </a:ext>
            </a:extLst>
          </p:cNvPr>
          <p:cNvSpPr/>
          <p:nvPr/>
        </p:nvSpPr>
        <p:spPr>
          <a:xfrm>
            <a:off x="1607319" y="5292005"/>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1505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70614-119F-8BA3-175B-AF2E22EAB3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A479B-2D09-2D8A-6317-DDD928768CE3}"/>
              </a:ext>
            </a:extLst>
          </p:cNvPr>
          <p:cNvSpPr>
            <a:spLocks noGrp="1"/>
          </p:cNvSpPr>
          <p:nvPr>
            <p:ph type="sldNum" sz="quarter" idx="8"/>
          </p:nvPr>
        </p:nvSpPr>
        <p:spPr/>
        <p:txBody>
          <a:bodyPr/>
          <a:lstStyle/>
          <a:p>
            <a:fld id="{D8E8AC99-364F-40C2-896C-3046AA64A242}" type="slidenum">
              <a:rPr lang="en-GB" smtClean="0"/>
              <a:pPr/>
              <a:t>35</a:t>
            </a:fld>
            <a:endParaRPr lang="en-GB" dirty="0"/>
          </a:p>
        </p:txBody>
      </p:sp>
      <p:sp>
        <p:nvSpPr>
          <p:cNvPr id="4" name="Textfeld 12">
            <a:extLst>
              <a:ext uri="{FF2B5EF4-FFF2-40B4-BE49-F238E27FC236}">
                <a16:creationId xmlns:a16="http://schemas.microsoft.com/office/drawing/2014/main" id="{E3FB71ED-2C6A-8CB7-0955-73A0F5126BD6}"/>
              </a:ext>
            </a:extLst>
          </p:cNvPr>
          <p:cNvSpPr txBox="1"/>
          <p:nvPr/>
        </p:nvSpPr>
        <p:spPr>
          <a:xfrm>
            <a:off x="2903463" y="3059757"/>
            <a:ext cx="9361040" cy="1654571"/>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a:latin typeface="Bell MT" panose="02020503060305020303" pitchFamily="18" charset="0"/>
                <a:ea typeface="Lucida Sans Unicode" pitchFamily="2"/>
                <a:cs typeface="Tahoma" pitchFamily="2"/>
              </a:rPr>
              <a:t>4) Fermion-</a:t>
            </a:r>
            <a:r>
              <a:rPr lang="de-DE" sz="4400" kern="0" dirty="0" err="1">
                <a:latin typeface="Bell MT" panose="02020503060305020303" pitchFamily="18" charset="0"/>
                <a:ea typeface="Lucida Sans Unicode" pitchFamily="2"/>
                <a:cs typeface="Tahoma" pitchFamily="2"/>
              </a:rPr>
              <a:t>to</a:t>
            </a:r>
            <a:r>
              <a:rPr lang="de-DE" sz="4400" kern="0" dirty="0">
                <a:latin typeface="Bell MT" panose="02020503060305020303" pitchFamily="18" charset="0"/>
                <a:ea typeface="Lucida Sans Unicode" pitchFamily="2"/>
                <a:cs typeface="Tahoma" pitchFamily="2"/>
              </a:rPr>
              <a:t>-</a:t>
            </a:r>
            <a:r>
              <a:rPr lang="de-DE" sz="4400" kern="0" dirty="0" err="1">
                <a:latin typeface="Bell MT" panose="02020503060305020303" pitchFamily="18" charset="0"/>
                <a:ea typeface="Lucida Sans Unicode" pitchFamily="2"/>
                <a:cs typeface="Tahoma" pitchFamily="2"/>
              </a:rPr>
              <a:t>qubit</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mapping</a:t>
            </a:r>
            <a:endParaRPr lang="de-DE" sz="4400" kern="0" dirty="0">
              <a:latin typeface="Bell MT" panose="02020503060305020303" pitchFamily="18" charset="0"/>
              <a:ea typeface="Lucida Sans Unicode" pitchFamily="2"/>
              <a:cs typeface="Tahoma" pitchFamily="2"/>
            </a:endParaRPr>
          </a:p>
          <a:p>
            <a:pPr marL="514350" indent="-514350" defTabSz="914430" hangingPunct="0">
              <a:lnSpc>
                <a:spcPct val="150000"/>
              </a:lnSpc>
              <a:buAutoNum type="arabicParenR"/>
              <a:defRPr sz="1800" b="0" i="0" u="none" strike="noStrike" kern="0" cap="none" spc="0" baseline="0">
                <a:solidFill>
                  <a:srgbClr val="000000"/>
                </a:solidFill>
                <a:uFillTx/>
              </a:defRPr>
            </a:pPr>
            <a:endParaRPr lang="de-DE" sz="3200" dirty="0">
              <a:latin typeface="Bell MT" panose="02020503060305020303" pitchFamily="18" charset="0"/>
              <a:ea typeface="Lucida Sans Unicode" pitchFamily="2"/>
              <a:cs typeface="Tahoma" pitchFamily="2"/>
            </a:endParaRPr>
          </a:p>
        </p:txBody>
      </p:sp>
    </p:spTree>
    <p:extLst>
      <p:ext uri="{BB962C8B-B14F-4D97-AF65-F5344CB8AC3E}">
        <p14:creationId xmlns:p14="http://schemas.microsoft.com/office/powerpoint/2010/main" val="964846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B003A-CFBD-DD1D-2C75-102BC02E66D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A63868-ACAB-6977-5B78-FD9B861CF685}"/>
              </a:ext>
            </a:extLst>
          </p:cNvPr>
          <p:cNvSpPr>
            <a:spLocks noGrp="1"/>
          </p:cNvSpPr>
          <p:nvPr>
            <p:ph type="sldNum" sz="quarter" idx="8"/>
          </p:nvPr>
        </p:nvSpPr>
        <p:spPr/>
        <p:txBody>
          <a:bodyPr/>
          <a:lstStyle/>
          <a:p>
            <a:pPr lvl="0"/>
            <a:fld id="{179EEDD1-DF31-41F6-84E4-0BDF1C36C209}" type="slidenum">
              <a:rPr lang="en-GB" smtClean="0"/>
              <a:t>36</a:t>
            </a:fld>
            <a:endParaRPr lang="en-GB"/>
          </a:p>
        </p:txBody>
      </p:sp>
      <p:sp>
        <p:nvSpPr>
          <p:cNvPr id="2" name="TextBox 1">
            <a:extLst>
              <a:ext uri="{FF2B5EF4-FFF2-40B4-BE49-F238E27FC236}">
                <a16:creationId xmlns:a16="http://schemas.microsoft.com/office/drawing/2014/main" id="{9ED4DA97-BD21-D60A-D2FA-DAB55DF7A90A}"/>
              </a:ext>
            </a:extLst>
          </p:cNvPr>
          <p:cNvSpPr txBox="1"/>
          <p:nvPr/>
        </p:nvSpPr>
        <p:spPr>
          <a:xfrm>
            <a:off x="2183383" y="2627709"/>
            <a:ext cx="1654043" cy="584775"/>
          </a:xfrm>
          <a:prstGeom prst="rect">
            <a:avLst/>
          </a:prstGeom>
          <a:noFill/>
        </p:spPr>
        <p:txBody>
          <a:bodyPr wrap="none" rtlCol="0">
            <a:spAutoFit/>
          </a:bodyPr>
          <a:lstStyle/>
          <a:p>
            <a:r>
              <a:rPr lang="en-GB" sz="3200" dirty="0">
                <a:latin typeface="Bell MT" panose="02020503060305020303" pitchFamily="18" charset="0"/>
              </a:rPr>
              <a:t>fermions</a:t>
            </a:r>
            <a:endParaRPr lang="en-GB" dirty="0"/>
          </a:p>
        </p:txBody>
      </p:sp>
      <p:sp>
        <p:nvSpPr>
          <p:cNvPr id="3" name="Textfeld 12">
            <a:extLst>
              <a:ext uri="{FF2B5EF4-FFF2-40B4-BE49-F238E27FC236}">
                <a16:creationId xmlns:a16="http://schemas.microsoft.com/office/drawing/2014/main" id="{BC03A968-3CEF-296F-CDEC-DEEA672A5358}"/>
              </a:ext>
            </a:extLst>
          </p:cNvPr>
          <p:cNvSpPr txBox="1"/>
          <p:nvPr/>
        </p:nvSpPr>
        <p:spPr>
          <a:xfrm>
            <a:off x="4199607" y="755501"/>
            <a:ext cx="5364783" cy="1654571"/>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err="1">
                <a:latin typeface="Bell MT" panose="02020503060305020303" pitchFamily="18" charset="0"/>
                <a:ea typeface="Lucida Sans Unicode" pitchFamily="2"/>
                <a:cs typeface="Tahoma" pitchFamily="2"/>
              </a:rPr>
              <a:t>general</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setting</a:t>
            </a:r>
            <a:r>
              <a:rPr lang="de-DE" sz="4400" kern="0" dirty="0">
                <a:latin typeface="Bell MT" panose="02020503060305020303" pitchFamily="18" charset="0"/>
                <a:ea typeface="Lucida Sans Unicode" pitchFamily="2"/>
                <a:cs typeface="Tahoma" pitchFamily="2"/>
              </a:rPr>
              <a:t>/</a:t>
            </a:r>
            <a:r>
              <a:rPr lang="de-DE" sz="4400" kern="0" dirty="0" err="1">
                <a:latin typeface="Bell MT" panose="02020503060305020303" pitchFamily="18" charset="0"/>
                <a:ea typeface="Lucida Sans Unicode" pitchFamily="2"/>
                <a:cs typeface="Tahoma" pitchFamily="2"/>
              </a:rPr>
              <a:t>goal</a:t>
            </a:r>
            <a:endParaRPr lang="de-DE" sz="4400" kern="0" dirty="0">
              <a:latin typeface="Bell MT" panose="02020503060305020303" pitchFamily="18" charset="0"/>
              <a:ea typeface="Lucida Sans Unicode" pitchFamily="2"/>
              <a:cs typeface="Tahoma" pitchFamily="2"/>
            </a:endParaRPr>
          </a:p>
          <a:p>
            <a:pPr marL="514350" indent="-514350" defTabSz="914430" hangingPunct="0">
              <a:lnSpc>
                <a:spcPct val="150000"/>
              </a:lnSpc>
              <a:buAutoNum type="arabicParenR"/>
              <a:defRPr sz="1800" b="0" i="0" u="none" strike="noStrike" kern="0" cap="none" spc="0" baseline="0">
                <a:solidFill>
                  <a:srgbClr val="000000"/>
                </a:solidFill>
                <a:uFillTx/>
              </a:defRPr>
            </a:pPr>
            <a:endParaRPr lang="de-DE" sz="3200" dirty="0">
              <a:latin typeface="Bell MT" panose="02020503060305020303" pitchFamily="18" charset="0"/>
              <a:ea typeface="Lucida Sans Unicode" pitchFamily="2"/>
              <a:cs typeface="Tahoma" pitchFamily="2"/>
            </a:endParaRPr>
          </a:p>
        </p:txBody>
      </p:sp>
      <p:sp>
        <p:nvSpPr>
          <p:cNvPr id="5" name="TextBox 4">
            <a:extLst>
              <a:ext uri="{FF2B5EF4-FFF2-40B4-BE49-F238E27FC236}">
                <a16:creationId xmlns:a16="http://schemas.microsoft.com/office/drawing/2014/main" id="{7062539F-4CCF-B7F4-6BBE-ED0A76324200}"/>
              </a:ext>
            </a:extLst>
          </p:cNvPr>
          <p:cNvSpPr txBox="1"/>
          <p:nvPr/>
        </p:nvSpPr>
        <p:spPr>
          <a:xfrm>
            <a:off x="8808119" y="2627709"/>
            <a:ext cx="1220206" cy="584775"/>
          </a:xfrm>
          <a:prstGeom prst="rect">
            <a:avLst/>
          </a:prstGeom>
          <a:noFill/>
        </p:spPr>
        <p:txBody>
          <a:bodyPr wrap="none" rtlCol="0">
            <a:spAutoFit/>
          </a:bodyPr>
          <a:lstStyle/>
          <a:p>
            <a:r>
              <a:rPr lang="en-GB" sz="3200" dirty="0">
                <a:latin typeface="Bell MT" panose="02020503060305020303" pitchFamily="18" charset="0"/>
              </a:rPr>
              <a:t>qubits</a:t>
            </a:r>
            <a:endParaRPr lang="en-GB" dirty="0"/>
          </a:p>
        </p:txBody>
      </p:sp>
      <p:pic>
        <p:nvPicPr>
          <p:cNvPr id="9" name="Picture 8" descr="A black background with a black square&#10;&#10;AI-generated content may be incorrect.">
            <a:extLst>
              <a:ext uri="{FF2B5EF4-FFF2-40B4-BE49-F238E27FC236}">
                <a16:creationId xmlns:a16="http://schemas.microsoft.com/office/drawing/2014/main" id="{B4E667DB-2903-D1C7-FAA7-0C8C69D9A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213" y="3541742"/>
            <a:ext cx="952381" cy="476190"/>
          </a:xfrm>
          <a:prstGeom prst="rect">
            <a:avLst/>
          </a:prstGeom>
        </p:spPr>
      </p:pic>
      <p:pic>
        <p:nvPicPr>
          <p:cNvPr id="11" name="Picture 10" descr="A black background with a black square&#10;&#10;AI-generated content may be incorrect.">
            <a:extLst>
              <a:ext uri="{FF2B5EF4-FFF2-40B4-BE49-F238E27FC236}">
                <a16:creationId xmlns:a16="http://schemas.microsoft.com/office/drawing/2014/main" id="{EA2DF580-B4AB-4FE2-3E0F-BF6576A0A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992" y="3401604"/>
            <a:ext cx="1133333" cy="580952"/>
          </a:xfrm>
          <a:prstGeom prst="rect">
            <a:avLst/>
          </a:prstGeom>
        </p:spPr>
      </p:pic>
      <p:cxnSp>
        <p:nvCxnSpPr>
          <p:cNvPr id="13" name="Straight Arrow Connector 12">
            <a:extLst>
              <a:ext uri="{FF2B5EF4-FFF2-40B4-BE49-F238E27FC236}">
                <a16:creationId xmlns:a16="http://schemas.microsoft.com/office/drawing/2014/main" id="{2BC42C22-14B9-A386-5620-F672C573F13D}"/>
              </a:ext>
            </a:extLst>
          </p:cNvPr>
          <p:cNvCxnSpPr/>
          <p:nvPr/>
        </p:nvCxnSpPr>
        <p:spPr>
          <a:xfrm>
            <a:off x="4703663" y="3692080"/>
            <a:ext cx="3240360" cy="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EB666113-E05C-5720-9A29-ADAD598B6BDD}"/>
              </a:ext>
            </a:extLst>
          </p:cNvPr>
          <p:cNvCxnSpPr>
            <a:cxnSpLocks/>
          </p:cNvCxnSpPr>
          <p:nvPr/>
        </p:nvCxnSpPr>
        <p:spPr>
          <a:xfrm flipH="1">
            <a:off x="4631655" y="3957677"/>
            <a:ext cx="3240360" cy="0"/>
          </a:xfrm>
          <a:prstGeom prst="straightConnector1">
            <a:avLst/>
          </a:prstGeom>
          <a:ln w="31750">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D0D824C-5372-B96B-1681-2980E5C2B483}"/>
              </a:ext>
            </a:extLst>
          </p:cNvPr>
          <p:cNvSpPr txBox="1"/>
          <p:nvPr/>
        </p:nvSpPr>
        <p:spPr>
          <a:xfrm>
            <a:off x="4944688" y="3109216"/>
            <a:ext cx="2350900" cy="584775"/>
          </a:xfrm>
          <a:prstGeom prst="rect">
            <a:avLst/>
          </a:prstGeom>
          <a:noFill/>
        </p:spPr>
        <p:txBody>
          <a:bodyPr wrap="none" rtlCol="0">
            <a:spAutoFit/>
          </a:bodyPr>
          <a:lstStyle/>
          <a:p>
            <a:r>
              <a:rPr lang="en-GB" sz="3200" dirty="0">
                <a:latin typeface="Bell MT" panose="02020503060305020303" pitchFamily="18" charset="0"/>
              </a:rPr>
              <a:t>isomorphism</a:t>
            </a:r>
            <a:endParaRPr lang="en-GB" sz="3200" dirty="0"/>
          </a:p>
        </p:txBody>
      </p:sp>
      <p:pic>
        <p:nvPicPr>
          <p:cNvPr id="17" name="Picture 16">
            <a:extLst>
              <a:ext uri="{FF2B5EF4-FFF2-40B4-BE49-F238E27FC236}">
                <a16:creationId xmlns:a16="http://schemas.microsoft.com/office/drawing/2014/main" id="{080E1374-C935-D78D-C603-1D24A36BFC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6563" y="3263508"/>
            <a:ext cx="228571" cy="276190"/>
          </a:xfrm>
          <a:prstGeom prst="rect">
            <a:avLst/>
          </a:prstGeom>
        </p:spPr>
      </p:pic>
      <p:pic>
        <p:nvPicPr>
          <p:cNvPr id="19" name="Picture 18">
            <a:extLst>
              <a:ext uri="{FF2B5EF4-FFF2-40B4-BE49-F238E27FC236}">
                <a16:creationId xmlns:a16="http://schemas.microsoft.com/office/drawing/2014/main" id="{D025F3D4-B433-39C8-CCB8-61DE82C90A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128" y="4011021"/>
            <a:ext cx="571429" cy="361905"/>
          </a:xfrm>
          <a:prstGeom prst="rect">
            <a:avLst/>
          </a:prstGeom>
        </p:spPr>
      </p:pic>
      <p:pic>
        <p:nvPicPr>
          <p:cNvPr id="29" name="Picture 28" descr="A black background with a black square&#10;&#10;AI-generated content may be incorrect.">
            <a:extLst>
              <a:ext uri="{FF2B5EF4-FFF2-40B4-BE49-F238E27FC236}">
                <a16:creationId xmlns:a16="http://schemas.microsoft.com/office/drawing/2014/main" id="{4AC1A3C7-861D-5736-0479-03F9F793B8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8079" y="4798975"/>
            <a:ext cx="2619048" cy="571429"/>
          </a:xfrm>
          <a:prstGeom prst="rect">
            <a:avLst/>
          </a:prstGeom>
        </p:spPr>
      </p:pic>
      <p:pic>
        <p:nvPicPr>
          <p:cNvPr id="31" name="Picture 30" descr="A black background with a black square&#10;&#10;AI-generated content may be incorrect.">
            <a:extLst>
              <a:ext uri="{FF2B5EF4-FFF2-40B4-BE49-F238E27FC236}">
                <a16:creationId xmlns:a16="http://schemas.microsoft.com/office/drawing/2014/main" id="{DE188B0C-33EA-7882-D9BA-F496FE94E2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05675" y="4798975"/>
            <a:ext cx="847619" cy="571429"/>
          </a:xfrm>
          <a:prstGeom prst="rect">
            <a:avLst/>
          </a:prstGeom>
        </p:spPr>
      </p:pic>
      <p:cxnSp>
        <p:nvCxnSpPr>
          <p:cNvPr id="34" name="Straight Arrow Connector 33">
            <a:extLst>
              <a:ext uri="{FF2B5EF4-FFF2-40B4-BE49-F238E27FC236}">
                <a16:creationId xmlns:a16="http://schemas.microsoft.com/office/drawing/2014/main" id="{7F406C4C-18B2-2F63-FB41-703DEDC5A329}"/>
              </a:ext>
            </a:extLst>
          </p:cNvPr>
          <p:cNvCxnSpPr/>
          <p:nvPr/>
        </p:nvCxnSpPr>
        <p:spPr>
          <a:xfrm>
            <a:off x="4631655" y="5075981"/>
            <a:ext cx="3312368" cy="0"/>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9096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C45E1-11FF-3D51-7A07-686E22E7251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F2B775-A9FB-C539-AFBE-33201B8BBD75}"/>
              </a:ext>
            </a:extLst>
          </p:cNvPr>
          <p:cNvSpPr>
            <a:spLocks noGrp="1"/>
          </p:cNvSpPr>
          <p:nvPr>
            <p:ph type="sldNum" sz="quarter" idx="8"/>
          </p:nvPr>
        </p:nvSpPr>
        <p:spPr/>
        <p:txBody>
          <a:bodyPr/>
          <a:lstStyle/>
          <a:p>
            <a:pPr lvl="0"/>
            <a:fld id="{179EEDD1-DF31-41F6-84E4-0BDF1C36C209}" type="slidenum">
              <a:rPr lang="en-GB" smtClean="0"/>
              <a:t>37</a:t>
            </a:fld>
            <a:endParaRPr lang="en-GB"/>
          </a:p>
        </p:txBody>
      </p:sp>
      <p:sp>
        <p:nvSpPr>
          <p:cNvPr id="2" name="TextBox 1">
            <a:extLst>
              <a:ext uri="{FF2B5EF4-FFF2-40B4-BE49-F238E27FC236}">
                <a16:creationId xmlns:a16="http://schemas.microsoft.com/office/drawing/2014/main" id="{DCF131DF-EBE1-46A6-D4DD-D298B3BAA985}"/>
              </a:ext>
            </a:extLst>
          </p:cNvPr>
          <p:cNvSpPr txBox="1"/>
          <p:nvPr/>
        </p:nvSpPr>
        <p:spPr>
          <a:xfrm>
            <a:off x="2521350" y="2247236"/>
            <a:ext cx="1654043" cy="584775"/>
          </a:xfrm>
          <a:prstGeom prst="rect">
            <a:avLst/>
          </a:prstGeom>
          <a:noFill/>
        </p:spPr>
        <p:txBody>
          <a:bodyPr wrap="none" rtlCol="0">
            <a:spAutoFit/>
          </a:bodyPr>
          <a:lstStyle/>
          <a:p>
            <a:r>
              <a:rPr lang="en-GB" sz="3200" dirty="0">
                <a:latin typeface="Bell MT" panose="02020503060305020303" pitchFamily="18" charset="0"/>
              </a:rPr>
              <a:t>fermions</a:t>
            </a:r>
            <a:endParaRPr lang="en-GB" dirty="0"/>
          </a:p>
        </p:txBody>
      </p:sp>
      <p:sp>
        <p:nvSpPr>
          <p:cNvPr id="3" name="Textfeld 12">
            <a:extLst>
              <a:ext uri="{FF2B5EF4-FFF2-40B4-BE49-F238E27FC236}">
                <a16:creationId xmlns:a16="http://schemas.microsoft.com/office/drawing/2014/main" id="{651728B8-12FF-E52B-DCE7-2611B2E0A4A5}"/>
              </a:ext>
            </a:extLst>
          </p:cNvPr>
          <p:cNvSpPr txBox="1"/>
          <p:nvPr/>
        </p:nvSpPr>
        <p:spPr>
          <a:xfrm>
            <a:off x="4030077" y="406951"/>
            <a:ext cx="5364783" cy="1654571"/>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a:latin typeface="Bell MT" panose="02020503060305020303" pitchFamily="18" charset="0"/>
                <a:ea typeface="Lucida Sans Unicode" pitchFamily="2"/>
                <a:cs typeface="Tahoma" pitchFamily="2"/>
              </a:rPr>
              <a:t>Jordan-Wigner (1928)</a:t>
            </a:r>
          </a:p>
          <a:p>
            <a:pPr marL="514350" indent="-514350" defTabSz="914430" hangingPunct="0">
              <a:lnSpc>
                <a:spcPct val="150000"/>
              </a:lnSpc>
              <a:buAutoNum type="arabicParenR"/>
              <a:defRPr sz="1800" b="0" i="0" u="none" strike="noStrike" kern="0" cap="none" spc="0" baseline="0">
                <a:solidFill>
                  <a:srgbClr val="000000"/>
                </a:solidFill>
                <a:uFillTx/>
              </a:defRPr>
            </a:pPr>
            <a:endParaRPr lang="de-DE" sz="3200" dirty="0">
              <a:latin typeface="Bell MT" panose="02020503060305020303" pitchFamily="18" charset="0"/>
              <a:ea typeface="Lucida Sans Unicode" pitchFamily="2"/>
              <a:cs typeface="Tahoma" pitchFamily="2"/>
            </a:endParaRPr>
          </a:p>
        </p:txBody>
      </p:sp>
      <p:sp>
        <p:nvSpPr>
          <p:cNvPr id="5" name="TextBox 4">
            <a:extLst>
              <a:ext uri="{FF2B5EF4-FFF2-40B4-BE49-F238E27FC236}">
                <a16:creationId xmlns:a16="http://schemas.microsoft.com/office/drawing/2014/main" id="{0B807A6F-6999-994F-8AC0-EAAAA789886C}"/>
              </a:ext>
            </a:extLst>
          </p:cNvPr>
          <p:cNvSpPr txBox="1"/>
          <p:nvPr/>
        </p:nvSpPr>
        <p:spPr>
          <a:xfrm>
            <a:off x="7872015" y="2267669"/>
            <a:ext cx="1220206" cy="584775"/>
          </a:xfrm>
          <a:prstGeom prst="rect">
            <a:avLst/>
          </a:prstGeom>
          <a:noFill/>
        </p:spPr>
        <p:txBody>
          <a:bodyPr wrap="none" rtlCol="0">
            <a:spAutoFit/>
          </a:bodyPr>
          <a:lstStyle/>
          <a:p>
            <a:r>
              <a:rPr lang="en-GB" sz="3200" dirty="0">
                <a:latin typeface="Bell MT" panose="02020503060305020303" pitchFamily="18" charset="0"/>
              </a:rPr>
              <a:t>qubits</a:t>
            </a:r>
            <a:endParaRPr lang="en-GB" dirty="0"/>
          </a:p>
        </p:txBody>
      </p:sp>
      <p:pic>
        <p:nvPicPr>
          <p:cNvPr id="7" name="Picture 6">
            <a:extLst>
              <a:ext uri="{FF2B5EF4-FFF2-40B4-BE49-F238E27FC236}">
                <a16:creationId xmlns:a16="http://schemas.microsoft.com/office/drawing/2014/main" id="{DE2B3E9D-B37D-3D76-E3CC-0ACCA2EE5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037" y="3399364"/>
            <a:ext cx="1466667" cy="409524"/>
          </a:xfrm>
          <a:prstGeom prst="rect">
            <a:avLst/>
          </a:prstGeom>
        </p:spPr>
      </p:pic>
      <p:cxnSp>
        <p:nvCxnSpPr>
          <p:cNvPr id="10" name="Straight Arrow Connector 9">
            <a:extLst>
              <a:ext uri="{FF2B5EF4-FFF2-40B4-BE49-F238E27FC236}">
                <a16:creationId xmlns:a16="http://schemas.microsoft.com/office/drawing/2014/main" id="{F95ECF7A-B350-9825-24A8-3368B0C04FDB}"/>
              </a:ext>
            </a:extLst>
          </p:cNvPr>
          <p:cNvCxnSpPr>
            <a:cxnSpLocks/>
          </p:cNvCxnSpPr>
          <p:nvPr/>
        </p:nvCxnSpPr>
        <p:spPr>
          <a:xfrm>
            <a:off x="4753598" y="3615388"/>
            <a:ext cx="2304256" cy="0"/>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1868DB6C-AD75-D6E9-35E9-C23DC0D28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880" y="3399364"/>
            <a:ext cx="1590476" cy="409524"/>
          </a:xfrm>
          <a:prstGeom prst="rect">
            <a:avLst/>
          </a:prstGeom>
        </p:spPr>
      </p:pic>
      <p:pic>
        <p:nvPicPr>
          <p:cNvPr id="18" name="Picture 17" descr="A black background with a black square&#10;&#10;AI-generated content may be incorrect.">
            <a:extLst>
              <a:ext uri="{FF2B5EF4-FFF2-40B4-BE49-F238E27FC236}">
                <a16:creationId xmlns:a16="http://schemas.microsoft.com/office/drawing/2014/main" id="{784FEF7F-4B8D-E804-139E-5A3FF25FA7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3642" y="4418502"/>
            <a:ext cx="847619" cy="571429"/>
          </a:xfrm>
          <a:prstGeom prst="rect">
            <a:avLst/>
          </a:prstGeom>
        </p:spPr>
      </p:pic>
      <p:cxnSp>
        <p:nvCxnSpPr>
          <p:cNvPr id="27" name="Straight Connector 26">
            <a:extLst>
              <a:ext uri="{FF2B5EF4-FFF2-40B4-BE49-F238E27FC236}">
                <a16:creationId xmlns:a16="http://schemas.microsoft.com/office/drawing/2014/main" id="{D3E87D8A-2109-EA2C-6947-CC191C2D062C}"/>
              </a:ext>
            </a:extLst>
          </p:cNvPr>
          <p:cNvCxnSpPr/>
          <p:nvPr/>
        </p:nvCxnSpPr>
        <p:spPr>
          <a:xfrm flipH="1">
            <a:off x="5564006" y="4390055"/>
            <a:ext cx="576064" cy="60000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64B72430-2AA3-FE65-F3CC-650998D42BC6}"/>
              </a:ext>
            </a:extLst>
          </p:cNvPr>
          <p:cNvCxnSpPr>
            <a:cxnSpLocks/>
          </p:cNvCxnSpPr>
          <p:nvPr/>
        </p:nvCxnSpPr>
        <p:spPr>
          <a:xfrm>
            <a:off x="5564006" y="4390055"/>
            <a:ext cx="576064" cy="60000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pic>
        <p:nvPicPr>
          <p:cNvPr id="37" name="Picture 36" descr="A black background with a black square&#10;&#10;AI-generated content may be incorrect.">
            <a:extLst>
              <a:ext uri="{FF2B5EF4-FFF2-40B4-BE49-F238E27FC236}">
                <a16:creationId xmlns:a16="http://schemas.microsoft.com/office/drawing/2014/main" id="{1420487F-87B5-C3C2-D1EE-C7F7AF8FF3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8692" y="3946959"/>
            <a:ext cx="1979233" cy="488987"/>
          </a:xfrm>
          <a:prstGeom prst="rect">
            <a:avLst/>
          </a:prstGeom>
        </p:spPr>
      </p:pic>
      <p:pic>
        <p:nvPicPr>
          <p:cNvPr id="39" name="Picture 38" descr="A black background with a black square&#10;&#10;AI-generated content may be incorrect.">
            <a:extLst>
              <a:ext uri="{FF2B5EF4-FFF2-40B4-BE49-F238E27FC236}">
                <a16:creationId xmlns:a16="http://schemas.microsoft.com/office/drawing/2014/main" id="{0C80796C-FD8A-33B4-48EC-5755EC8423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7675" y="4395508"/>
            <a:ext cx="1504762" cy="600000"/>
          </a:xfrm>
          <a:prstGeom prst="rect">
            <a:avLst/>
          </a:prstGeom>
        </p:spPr>
      </p:pic>
      <p:cxnSp>
        <p:nvCxnSpPr>
          <p:cNvPr id="41" name="Straight Arrow Connector 40">
            <a:extLst>
              <a:ext uri="{FF2B5EF4-FFF2-40B4-BE49-F238E27FC236}">
                <a16:creationId xmlns:a16="http://schemas.microsoft.com/office/drawing/2014/main" id="{99608A5B-B6C4-02EC-C20E-F69ABE143432}"/>
              </a:ext>
            </a:extLst>
          </p:cNvPr>
          <p:cNvCxnSpPr>
            <a:cxnSpLocks/>
          </p:cNvCxnSpPr>
          <p:nvPr/>
        </p:nvCxnSpPr>
        <p:spPr>
          <a:xfrm>
            <a:off x="4746181" y="4695508"/>
            <a:ext cx="2304256" cy="0"/>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304251C7-FB88-732C-707F-389AFB661398}"/>
              </a:ext>
            </a:extLst>
          </p:cNvPr>
          <p:cNvCxnSpPr>
            <a:cxnSpLocks/>
          </p:cNvCxnSpPr>
          <p:nvPr/>
        </p:nvCxnSpPr>
        <p:spPr>
          <a:xfrm>
            <a:off x="4746180" y="5415588"/>
            <a:ext cx="2304256" cy="0"/>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F7367A7-CE34-DF7E-36E7-669367D3981A}"/>
              </a:ext>
            </a:extLst>
          </p:cNvPr>
          <p:cNvCxnSpPr>
            <a:cxnSpLocks/>
          </p:cNvCxnSpPr>
          <p:nvPr/>
        </p:nvCxnSpPr>
        <p:spPr>
          <a:xfrm>
            <a:off x="5645439" y="5378136"/>
            <a:ext cx="101178" cy="268769"/>
          </a:xfrm>
          <a:prstGeom prst="line">
            <a:avLst/>
          </a:prstGeom>
          <a:ln w="57150">
            <a:solidFill>
              <a:srgbClr val="1AF70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7803A0-330C-7833-FC59-17F9B0E9088C}"/>
              </a:ext>
            </a:extLst>
          </p:cNvPr>
          <p:cNvCxnSpPr>
            <a:cxnSpLocks/>
          </p:cNvCxnSpPr>
          <p:nvPr/>
        </p:nvCxnSpPr>
        <p:spPr>
          <a:xfrm flipH="1">
            <a:off x="5746617" y="5109367"/>
            <a:ext cx="232158" cy="537538"/>
          </a:xfrm>
          <a:prstGeom prst="line">
            <a:avLst/>
          </a:prstGeom>
          <a:ln w="57150">
            <a:solidFill>
              <a:srgbClr val="1AF70F"/>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A4B48EE-FFE9-809D-62D2-E6ED9CF0BAEE}"/>
              </a:ext>
            </a:extLst>
          </p:cNvPr>
          <p:cNvSpPr txBox="1"/>
          <p:nvPr/>
        </p:nvSpPr>
        <p:spPr>
          <a:xfrm>
            <a:off x="5029524" y="5579834"/>
            <a:ext cx="1752403" cy="461665"/>
          </a:xfrm>
          <a:prstGeom prst="rect">
            <a:avLst/>
          </a:prstGeom>
          <a:noFill/>
        </p:spPr>
        <p:txBody>
          <a:bodyPr wrap="none" rtlCol="0">
            <a:spAutoFit/>
          </a:bodyPr>
          <a:lstStyle/>
          <a:p>
            <a:r>
              <a:rPr lang="en-GB" sz="2400" dirty="0">
                <a:latin typeface="Bell MT" panose="02020503060305020303" pitchFamily="18" charset="0"/>
              </a:rPr>
              <a:t>CAR </a:t>
            </a:r>
            <a:r>
              <a:rPr lang="en-GB" sz="2400" dirty="0" err="1">
                <a:latin typeface="Bell MT" panose="02020503060305020303" pitchFamily="18" charset="0"/>
              </a:rPr>
              <a:t>fufilled</a:t>
            </a:r>
            <a:endParaRPr lang="en-GB" sz="2400" dirty="0"/>
          </a:p>
        </p:txBody>
      </p:sp>
      <p:sp>
        <p:nvSpPr>
          <p:cNvPr id="54" name="Rectangle 53">
            <a:extLst>
              <a:ext uri="{FF2B5EF4-FFF2-40B4-BE49-F238E27FC236}">
                <a16:creationId xmlns:a16="http://schemas.microsoft.com/office/drawing/2014/main" id="{B4B5DC01-EE81-E032-8C47-357B8A21A40A}"/>
              </a:ext>
            </a:extLst>
          </p:cNvPr>
          <p:cNvSpPr/>
          <p:nvPr/>
        </p:nvSpPr>
        <p:spPr>
          <a:xfrm>
            <a:off x="7622975" y="5073461"/>
            <a:ext cx="2193256" cy="725651"/>
          </a:xfrm>
          <a:prstGeom prst="rect">
            <a:avLst/>
          </a:prstGeom>
          <a:noFill/>
          <a:ln w="349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 name="Picture 55" descr="A black background with a black square&#10;&#10;AI-generated content may be incorrect.">
            <a:extLst>
              <a:ext uri="{FF2B5EF4-FFF2-40B4-BE49-F238E27FC236}">
                <a16:creationId xmlns:a16="http://schemas.microsoft.com/office/drawing/2014/main" id="{C52A3229-DF19-6F7C-C81B-7F922FD497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7675" y="5139527"/>
            <a:ext cx="2800000" cy="600000"/>
          </a:xfrm>
          <a:prstGeom prst="rect">
            <a:avLst/>
          </a:prstGeom>
        </p:spPr>
      </p:pic>
      <p:sp>
        <p:nvSpPr>
          <p:cNvPr id="57" name="TextBox 56">
            <a:extLst>
              <a:ext uri="{FF2B5EF4-FFF2-40B4-BE49-F238E27FC236}">
                <a16:creationId xmlns:a16="http://schemas.microsoft.com/office/drawing/2014/main" id="{2373687F-05DC-36AF-521E-94DCF58C9852}"/>
              </a:ext>
            </a:extLst>
          </p:cNvPr>
          <p:cNvSpPr txBox="1"/>
          <p:nvPr/>
        </p:nvSpPr>
        <p:spPr>
          <a:xfrm>
            <a:off x="7525372" y="5877065"/>
            <a:ext cx="1687065" cy="584775"/>
          </a:xfrm>
          <a:prstGeom prst="rect">
            <a:avLst/>
          </a:prstGeom>
          <a:noFill/>
          <a:ln>
            <a:noFill/>
          </a:ln>
        </p:spPr>
        <p:txBody>
          <a:bodyPr wrap="none" rtlCol="0">
            <a:spAutoFit/>
          </a:bodyPr>
          <a:lstStyle/>
          <a:p>
            <a:r>
              <a:rPr lang="en-GB" sz="3200" dirty="0">
                <a:solidFill>
                  <a:srgbClr val="FFC000"/>
                </a:solidFill>
                <a:latin typeface="Bell MT" panose="02020503060305020303" pitchFamily="18" charset="0"/>
              </a:rPr>
              <a:t>overhead</a:t>
            </a:r>
            <a:endParaRPr lang="en-GB" dirty="0">
              <a:solidFill>
                <a:srgbClr val="FFC000"/>
              </a:solidFill>
            </a:endParaRPr>
          </a:p>
        </p:txBody>
      </p:sp>
      <p:pic>
        <p:nvPicPr>
          <p:cNvPr id="61" name="Picture 60">
            <a:extLst>
              <a:ext uri="{FF2B5EF4-FFF2-40B4-BE49-F238E27FC236}">
                <a16:creationId xmlns:a16="http://schemas.microsoft.com/office/drawing/2014/main" id="{7429B99C-5E51-C491-5C91-E4FB13A508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45250" y="5963406"/>
            <a:ext cx="780952" cy="409524"/>
          </a:xfrm>
          <a:prstGeom prst="rect">
            <a:avLst/>
          </a:prstGeom>
        </p:spPr>
      </p:pic>
      <p:pic>
        <p:nvPicPr>
          <p:cNvPr id="63" name="Picture 62" descr="A black background with a black square&#10;&#10;AI-generated content may be incorrect.">
            <a:extLst>
              <a:ext uri="{FF2B5EF4-FFF2-40B4-BE49-F238E27FC236}">
                <a16:creationId xmlns:a16="http://schemas.microsoft.com/office/drawing/2014/main" id="{2A01EBB5-2B41-0F58-04DB-4ACB7FEECC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1322" y="6016722"/>
            <a:ext cx="1804635" cy="398698"/>
          </a:xfrm>
          <a:prstGeom prst="rect">
            <a:avLst/>
          </a:prstGeom>
        </p:spPr>
      </p:pic>
    </p:spTree>
    <p:extLst>
      <p:ext uri="{BB962C8B-B14F-4D97-AF65-F5344CB8AC3E}">
        <p14:creationId xmlns:p14="http://schemas.microsoft.com/office/powerpoint/2010/main" val="224667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P spid="5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4EE46-83F4-7523-868C-4607D77DA9C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D173C4-E656-3B06-7A58-DDFC9331E8CF}"/>
              </a:ext>
            </a:extLst>
          </p:cNvPr>
          <p:cNvSpPr>
            <a:spLocks noGrp="1"/>
          </p:cNvSpPr>
          <p:nvPr>
            <p:ph type="sldNum" sz="quarter" idx="8"/>
          </p:nvPr>
        </p:nvSpPr>
        <p:spPr/>
        <p:txBody>
          <a:bodyPr/>
          <a:lstStyle/>
          <a:p>
            <a:pPr lvl="0"/>
            <a:fld id="{179EEDD1-DF31-41F6-84E4-0BDF1C36C209}" type="slidenum">
              <a:rPr lang="en-GB" smtClean="0"/>
              <a:t>38</a:t>
            </a:fld>
            <a:endParaRPr lang="en-GB"/>
          </a:p>
        </p:txBody>
      </p:sp>
      <p:sp>
        <p:nvSpPr>
          <p:cNvPr id="2" name="TextBox 1">
            <a:extLst>
              <a:ext uri="{FF2B5EF4-FFF2-40B4-BE49-F238E27FC236}">
                <a16:creationId xmlns:a16="http://schemas.microsoft.com/office/drawing/2014/main" id="{6FD1435C-D00D-3C6F-B971-BFC981143327}"/>
              </a:ext>
            </a:extLst>
          </p:cNvPr>
          <p:cNvSpPr txBox="1"/>
          <p:nvPr/>
        </p:nvSpPr>
        <p:spPr>
          <a:xfrm>
            <a:off x="2366137" y="2277052"/>
            <a:ext cx="1654043" cy="584775"/>
          </a:xfrm>
          <a:prstGeom prst="rect">
            <a:avLst/>
          </a:prstGeom>
          <a:noFill/>
        </p:spPr>
        <p:txBody>
          <a:bodyPr wrap="none" rtlCol="0">
            <a:spAutoFit/>
          </a:bodyPr>
          <a:lstStyle/>
          <a:p>
            <a:r>
              <a:rPr lang="en-GB" sz="3200" dirty="0">
                <a:latin typeface="Bell MT" panose="02020503060305020303" pitchFamily="18" charset="0"/>
              </a:rPr>
              <a:t>fermions</a:t>
            </a:r>
            <a:endParaRPr lang="en-GB" dirty="0"/>
          </a:p>
        </p:txBody>
      </p:sp>
      <p:sp>
        <p:nvSpPr>
          <p:cNvPr id="3" name="Textfeld 12">
            <a:extLst>
              <a:ext uri="{FF2B5EF4-FFF2-40B4-BE49-F238E27FC236}">
                <a16:creationId xmlns:a16="http://schemas.microsoft.com/office/drawing/2014/main" id="{BB2753DD-6363-2412-872C-BC2549C525A2}"/>
              </a:ext>
            </a:extLst>
          </p:cNvPr>
          <p:cNvSpPr txBox="1"/>
          <p:nvPr/>
        </p:nvSpPr>
        <p:spPr>
          <a:xfrm>
            <a:off x="3761315" y="510518"/>
            <a:ext cx="7135036" cy="1654571"/>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err="1">
                <a:latin typeface="Bell MT" panose="02020503060305020303" pitchFamily="18" charset="0"/>
                <a:ea typeface="Lucida Sans Unicode" pitchFamily="2"/>
                <a:cs typeface="Tahoma" pitchFamily="2"/>
              </a:rPr>
              <a:t>effect</a:t>
            </a:r>
            <a:r>
              <a:rPr lang="de-DE" sz="4400" kern="0" dirty="0">
                <a:latin typeface="Bell MT" panose="02020503060305020303" pitchFamily="18" charset="0"/>
                <a:ea typeface="Lucida Sans Unicode" pitchFamily="2"/>
                <a:cs typeface="Tahoma" pitchFamily="2"/>
              </a:rPr>
              <a:t> on </a:t>
            </a:r>
            <a:r>
              <a:rPr lang="de-DE" sz="4400" kern="0" dirty="0" err="1">
                <a:latin typeface="Bell MT" panose="02020503060305020303" pitchFamily="18" charset="0"/>
                <a:ea typeface="Lucida Sans Unicode" pitchFamily="2"/>
                <a:cs typeface="Tahoma" pitchFamily="2"/>
              </a:rPr>
              <a:t>wavefunctions</a:t>
            </a:r>
            <a:r>
              <a:rPr lang="de-DE" sz="4400" kern="0" dirty="0">
                <a:latin typeface="Bell MT" panose="02020503060305020303" pitchFamily="18" charset="0"/>
                <a:ea typeface="Lucida Sans Unicode" pitchFamily="2"/>
                <a:cs typeface="Tahoma" pitchFamily="2"/>
              </a:rPr>
              <a:t> </a:t>
            </a:r>
          </a:p>
          <a:p>
            <a:pPr marL="514350" indent="-514350" defTabSz="914430" hangingPunct="0">
              <a:lnSpc>
                <a:spcPct val="150000"/>
              </a:lnSpc>
              <a:buAutoNum type="arabicParenR"/>
              <a:defRPr sz="1800" b="0" i="0" u="none" strike="noStrike" kern="0" cap="none" spc="0" baseline="0">
                <a:solidFill>
                  <a:srgbClr val="000000"/>
                </a:solidFill>
                <a:uFillTx/>
              </a:defRPr>
            </a:pPr>
            <a:endParaRPr lang="de-DE" sz="3200" dirty="0">
              <a:latin typeface="Bell MT" panose="02020503060305020303" pitchFamily="18" charset="0"/>
              <a:ea typeface="Lucida Sans Unicode" pitchFamily="2"/>
              <a:cs typeface="Tahoma" pitchFamily="2"/>
            </a:endParaRPr>
          </a:p>
        </p:txBody>
      </p:sp>
      <p:sp>
        <p:nvSpPr>
          <p:cNvPr id="5" name="TextBox 4">
            <a:extLst>
              <a:ext uri="{FF2B5EF4-FFF2-40B4-BE49-F238E27FC236}">
                <a16:creationId xmlns:a16="http://schemas.microsoft.com/office/drawing/2014/main" id="{657F1B2E-0989-D57C-0264-AF0576B16C33}"/>
              </a:ext>
            </a:extLst>
          </p:cNvPr>
          <p:cNvSpPr txBox="1"/>
          <p:nvPr/>
        </p:nvSpPr>
        <p:spPr>
          <a:xfrm>
            <a:off x="9384183" y="2277052"/>
            <a:ext cx="1220206" cy="584775"/>
          </a:xfrm>
          <a:prstGeom prst="rect">
            <a:avLst/>
          </a:prstGeom>
          <a:noFill/>
        </p:spPr>
        <p:txBody>
          <a:bodyPr wrap="none" rtlCol="0">
            <a:spAutoFit/>
          </a:bodyPr>
          <a:lstStyle/>
          <a:p>
            <a:r>
              <a:rPr lang="en-GB" sz="3200" dirty="0">
                <a:latin typeface="Bell MT" panose="02020503060305020303" pitchFamily="18" charset="0"/>
              </a:rPr>
              <a:t>qubits</a:t>
            </a:r>
            <a:endParaRPr lang="en-GB" dirty="0"/>
          </a:p>
        </p:txBody>
      </p:sp>
      <p:cxnSp>
        <p:nvCxnSpPr>
          <p:cNvPr id="10" name="Straight Arrow Connector 9">
            <a:extLst>
              <a:ext uri="{FF2B5EF4-FFF2-40B4-BE49-F238E27FC236}">
                <a16:creationId xmlns:a16="http://schemas.microsoft.com/office/drawing/2014/main" id="{30AC3A58-7175-42D1-DA19-9735E499866D}"/>
              </a:ext>
            </a:extLst>
          </p:cNvPr>
          <p:cNvCxnSpPr>
            <a:cxnSpLocks/>
          </p:cNvCxnSpPr>
          <p:nvPr/>
        </p:nvCxnSpPr>
        <p:spPr>
          <a:xfrm>
            <a:off x="5783783" y="3615388"/>
            <a:ext cx="1274071" cy="0"/>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pic>
        <p:nvPicPr>
          <p:cNvPr id="8" name="Picture 7" descr="A black background with a black square&#10;&#10;AI-generated content may be incorrect.">
            <a:extLst>
              <a:ext uri="{FF2B5EF4-FFF2-40B4-BE49-F238E27FC236}">
                <a16:creationId xmlns:a16="http://schemas.microsoft.com/office/drawing/2014/main" id="{545F9608-AC7A-464B-D54F-03D10AF9C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55" y="3351745"/>
            <a:ext cx="4323809" cy="504762"/>
          </a:xfrm>
          <a:prstGeom prst="rect">
            <a:avLst/>
          </a:prstGeom>
        </p:spPr>
      </p:pic>
      <p:pic>
        <p:nvPicPr>
          <p:cNvPr id="12" name="Picture 11" descr="A black background with a black square&#10;&#10;AI-generated content may be incorrect.">
            <a:extLst>
              <a:ext uri="{FF2B5EF4-FFF2-40B4-BE49-F238E27FC236}">
                <a16:creationId xmlns:a16="http://schemas.microsoft.com/office/drawing/2014/main" id="{862EB62D-9CBB-3C8F-859F-800D287C90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573" y="3236980"/>
            <a:ext cx="5771429" cy="542857"/>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33719217-9BD6-36F1-30F9-3937062CE0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207" y="4859957"/>
            <a:ext cx="4885714" cy="857143"/>
          </a:xfrm>
          <a:prstGeom prst="rect">
            <a:avLst/>
          </a:prstGeom>
        </p:spPr>
      </p:pic>
      <p:cxnSp>
        <p:nvCxnSpPr>
          <p:cNvPr id="15" name="Straight Arrow Connector 14">
            <a:extLst>
              <a:ext uri="{FF2B5EF4-FFF2-40B4-BE49-F238E27FC236}">
                <a16:creationId xmlns:a16="http://schemas.microsoft.com/office/drawing/2014/main" id="{4FAF806F-19CB-654E-B49D-012A82FE8E6D}"/>
              </a:ext>
            </a:extLst>
          </p:cNvPr>
          <p:cNvCxnSpPr>
            <a:cxnSpLocks/>
          </p:cNvCxnSpPr>
          <p:nvPr/>
        </p:nvCxnSpPr>
        <p:spPr>
          <a:xfrm>
            <a:off x="5783783" y="5147989"/>
            <a:ext cx="1274071" cy="0"/>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8B52406C-4140-C2F0-10B7-1FC557110D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0066" y="5687407"/>
            <a:ext cx="1809524" cy="409524"/>
          </a:xfrm>
          <a:prstGeom prst="rect">
            <a:avLst/>
          </a:prstGeom>
        </p:spPr>
      </p:pic>
      <p:pic>
        <p:nvPicPr>
          <p:cNvPr id="21" name="Picture 20" descr="A black background with a black square&#10;&#10;AI-generated content may be incorrect.">
            <a:extLst>
              <a:ext uri="{FF2B5EF4-FFF2-40B4-BE49-F238E27FC236}">
                <a16:creationId xmlns:a16="http://schemas.microsoft.com/office/drawing/2014/main" id="{D15F018E-6944-786D-9750-D128FF9FBA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1604" y="4799175"/>
            <a:ext cx="5580952" cy="904762"/>
          </a:xfrm>
          <a:prstGeom prst="rect">
            <a:avLst/>
          </a:prstGeom>
        </p:spPr>
      </p:pic>
      <p:pic>
        <p:nvPicPr>
          <p:cNvPr id="23" name="Picture 22" descr="A black background with a black square&#10;&#10;AI-generated content may be incorrect.">
            <a:extLst>
              <a:ext uri="{FF2B5EF4-FFF2-40B4-BE49-F238E27FC236}">
                <a16:creationId xmlns:a16="http://schemas.microsoft.com/office/drawing/2014/main" id="{6D0E065D-7DB0-307E-D711-894CB640AD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2287" y="5549147"/>
            <a:ext cx="2104762" cy="552381"/>
          </a:xfrm>
          <a:prstGeom prst="rect">
            <a:avLst/>
          </a:prstGeom>
        </p:spPr>
      </p:pic>
    </p:spTree>
    <p:extLst>
      <p:ext uri="{BB962C8B-B14F-4D97-AF65-F5344CB8AC3E}">
        <p14:creationId xmlns:p14="http://schemas.microsoft.com/office/powerpoint/2010/main" val="272487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F2289-E28C-9CEF-6BE6-5765876F370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6E5EA2-D4BD-5EA4-8757-62328BC1BA64}"/>
              </a:ext>
            </a:extLst>
          </p:cNvPr>
          <p:cNvSpPr>
            <a:spLocks noGrp="1"/>
          </p:cNvSpPr>
          <p:nvPr>
            <p:ph type="sldNum" sz="quarter" idx="8"/>
          </p:nvPr>
        </p:nvSpPr>
        <p:spPr/>
        <p:txBody>
          <a:bodyPr/>
          <a:lstStyle/>
          <a:p>
            <a:pPr lvl="0"/>
            <a:fld id="{179EEDD1-DF31-41F6-84E4-0BDF1C36C209}" type="slidenum">
              <a:rPr lang="en-GB" smtClean="0"/>
              <a:t>39</a:t>
            </a:fld>
            <a:endParaRPr lang="en-GB"/>
          </a:p>
        </p:txBody>
      </p:sp>
      <p:sp>
        <p:nvSpPr>
          <p:cNvPr id="2" name="TextBox 1">
            <a:extLst>
              <a:ext uri="{FF2B5EF4-FFF2-40B4-BE49-F238E27FC236}">
                <a16:creationId xmlns:a16="http://schemas.microsoft.com/office/drawing/2014/main" id="{D8374D14-3812-F043-44D5-4B4D46516E9B}"/>
              </a:ext>
            </a:extLst>
          </p:cNvPr>
          <p:cNvSpPr txBox="1"/>
          <p:nvPr/>
        </p:nvSpPr>
        <p:spPr>
          <a:xfrm>
            <a:off x="1967359" y="2267669"/>
            <a:ext cx="2746265" cy="584775"/>
          </a:xfrm>
          <a:prstGeom prst="rect">
            <a:avLst/>
          </a:prstGeom>
          <a:noFill/>
        </p:spPr>
        <p:txBody>
          <a:bodyPr wrap="none" rtlCol="0">
            <a:spAutoFit/>
          </a:bodyPr>
          <a:lstStyle/>
          <a:p>
            <a:r>
              <a:rPr lang="en-GB" sz="3200" dirty="0">
                <a:latin typeface="Bell MT" panose="02020503060305020303" pitchFamily="18" charset="0"/>
              </a:rPr>
              <a:t>parity mapping</a:t>
            </a:r>
            <a:endParaRPr lang="en-GB" dirty="0"/>
          </a:p>
        </p:txBody>
      </p:sp>
      <p:sp>
        <p:nvSpPr>
          <p:cNvPr id="3" name="Textfeld 12">
            <a:extLst>
              <a:ext uri="{FF2B5EF4-FFF2-40B4-BE49-F238E27FC236}">
                <a16:creationId xmlns:a16="http://schemas.microsoft.com/office/drawing/2014/main" id="{07ED7350-CE91-EBEA-12B8-F6FD3057B298}"/>
              </a:ext>
            </a:extLst>
          </p:cNvPr>
          <p:cNvSpPr txBox="1"/>
          <p:nvPr/>
        </p:nvSpPr>
        <p:spPr>
          <a:xfrm>
            <a:off x="4030077" y="406951"/>
            <a:ext cx="5364783" cy="1654571"/>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a:latin typeface="Bell MT" panose="02020503060305020303" pitchFamily="18" charset="0"/>
                <a:ea typeface="Lucida Sans Unicode" pitchFamily="2"/>
                <a:cs typeface="Tahoma" pitchFamily="2"/>
              </a:rPr>
              <a:t>alternative </a:t>
            </a:r>
            <a:r>
              <a:rPr lang="de-DE" sz="4400" kern="0" dirty="0" err="1">
                <a:latin typeface="Bell MT" panose="02020503060305020303" pitchFamily="18" charset="0"/>
                <a:ea typeface="Lucida Sans Unicode" pitchFamily="2"/>
                <a:cs typeface="Tahoma" pitchFamily="2"/>
              </a:rPr>
              <a:t>mappings</a:t>
            </a:r>
            <a:endParaRPr lang="de-DE" sz="4400" kern="0" dirty="0">
              <a:latin typeface="Bell MT" panose="02020503060305020303" pitchFamily="18" charset="0"/>
              <a:ea typeface="Lucida Sans Unicode" pitchFamily="2"/>
              <a:cs typeface="Tahoma" pitchFamily="2"/>
            </a:endParaRPr>
          </a:p>
          <a:p>
            <a:pPr marL="514350" indent="-514350" defTabSz="914430" hangingPunct="0">
              <a:lnSpc>
                <a:spcPct val="150000"/>
              </a:lnSpc>
              <a:buAutoNum type="arabicParenR"/>
              <a:defRPr sz="1800" b="0" i="0" u="none" strike="noStrike" kern="0" cap="none" spc="0" baseline="0">
                <a:solidFill>
                  <a:srgbClr val="000000"/>
                </a:solidFill>
                <a:uFillTx/>
              </a:defRPr>
            </a:pPr>
            <a:endParaRPr lang="de-DE" sz="3200" dirty="0">
              <a:latin typeface="Bell MT" panose="02020503060305020303" pitchFamily="18" charset="0"/>
              <a:ea typeface="Lucida Sans Unicode" pitchFamily="2"/>
              <a:cs typeface="Tahoma" pitchFamily="2"/>
            </a:endParaRPr>
          </a:p>
        </p:txBody>
      </p:sp>
      <p:sp>
        <p:nvSpPr>
          <p:cNvPr id="5" name="Rectangle 4">
            <a:extLst>
              <a:ext uri="{FF2B5EF4-FFF2-40B4-BE49-F238E27FC236}">
                <a16:creationId xmlns:a16="http://schemas.microsoft.com/office/drawing/2014/main" id="{28B838CF-6A7A-39E9-9FF8-B33187324A29}"/>
              </a:ext>
            </a:extLst>
          </p:cNvPr>
          <p:cNvSpPr/>
          <p:nvPr/>
        </p:nvSpPr>
        <p:spPr>
          <a:xfrm>
            <a:off x="1535311" y="2573345"/>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A2F38CC-D26B-4729-88C1-804938DEAA17}"/>
              </a:ext>
            </a:extLst>
          </p:cNvPr>
          <p:cNvSpPr/>
          <p:nvPr/>
        </p:nvSpPr>
        <p:spPr>
          <a:xfrm>
            <a:off x="1535311" y="3653465"/>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1757C24-90E1-E602-B14B-BE5DF693A463}"/>
              </a:ext>
            </a:extLst>
          </p:cNvPr>
          <p:cNvSpPr txBox="1"/>
          <p:nvPr/>
        </p:nvSpPr>
        <p:spPr>
          <a:xfrm>
            <a:off x="1939428" y="3433085"/>
            <a:ext cx="4075924" cy="584775"/>
          </a:xfrm>
          <a:prstGeom prst="rect">
            <a:avLst/>
          </a:prstGeom>
          <a:noFill/>
        </p:spPr>
        <p:txBody>
          <a:bodyPr wrap="none" rtlCol="0">
            <a:spAutoFit/>
          </a:bodyPr>
          <a:lstStyle/>
          <a:p>
            <a:r>
              <a:rPr lang="en-GB" sz="3200" dirty="0" err="1">
                <a:latin typeface="Bell MT" panose="02020503060305020303" pitchFamily="18" charset="0"/>
              </a:rPr>
              <a:t>Bravyi-Kitaev</a:t>
            </a:r>
            <a:r>
              <a:rPr lang="en-GB" sz="3200" dirty="0">
                <a:latin typeface="Bell MT" panose="02020503060305020303" pitchFamily="18" charset="0"/>
              </a:rPr>
              <a:t> mapping</a:t>
            </a:r>
            <a:endParaRPr lang="en-GB" dirty="0"/>
          </a:p>
        </p:txBody>
      </p:sp>
      <p:sp>
        <p:nvSpPr>
          <p:cNvPr id="8" name="TextBox 7">
            <a:extLst>
              <a:ext uri="{FF2B5EF4-FFF2-40B4-BE49-F238E27FC236}">
                <a16:creationId xmlns:a16="http://schemas.microsoft.com/office/drawing/2014/main" id="{9CCF69C3-5C0D-DF22-462C-A963A8AF13C4}"/>
              </a:ext>
            </a:extLst>
          </p:cNvPr>
          <p:cNvSpPr txBox="1"/>
          <p:nvPr/>
        </p:nvSpPr>
        <p:spPr>
          <a:xfrm>
            <a:off x="6012097" y="2297913"/>
            <a:ext cx="1687065" cy="584775"/>
          </a:xfrm>
          <a:prstGeom prst="rect">
            <a:avLst/>
          </a:prstGeom>
          <a:noFill/>
          <a:ln>
            <a:noFill/>
          </a:ln>
        </p:spPr>
        <p:txBody>
          <a:bodyPr wrap="none" rtlCol="0">
            <a:spAutoFit/>
          </a:bodyPr>
          <a:lstStyle/>
          <a:p>
            <a:r>
              <a:rPr lang="en-GB" sz="3200" dirty="0">
                <a:latin typeface="Bell MT" panose="02020503060305020303" pitchFamily="18" charset="0"/>
              </a:rPr>
              <a:t>overhead</a:t>
            </a:r>
            <a:endParaRPr lang="en-GB" dirty="0"/>
          </a:p>
        </p:txBody>
      </p:sp>
      <p:pic>
        <p:nvPicPr>
          <p:cNvPr id="9" name="Picture 8">
            <a:extLst>
              <a:ext uri="{FF2B5EF4-FFF2-40B4-BE49-F238E27FC236}">
                <a16:creationId xmlns:a16="http://schemas.microsoft.com/office/drawing/2014/main" id="{1F078252-0454-8DC5-57AC-D43AF8058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975" y="2384254"/>
            <a:ext cx="780952" cy="409524"/>
          </a:xfrm>
          <a:prstGeom prst="rect">
            <a:avLst/>
          </a:prstGeom>
        </p:spPr>
      </p:pic>
      <p:sp>
        <p:nvSpPr>
          <p:cNvPr id="10" name="Arrow: Right 9">
            <a:extLst>
              <a:ext uri="{FF2B5EF4-FFF2-40B4-BE49-F238E27FC236}">
                <a16:creationId xmlns:a16="http://schemas.microsoft.com/office/drawing/2014/main" id="{DF2C7A24-424C-8FC6-9CE6-ED8A0E10E449}"/>
              </a:ext>
            </a:extLst>
          </p:cNvPr>
          <p:cNvSpPr/>
          <p:nvPr/>
        </p:nvSpPr>
        <p:spPr>
          <a:xfrm>
            <a:off x="5062860" y="2459695"/>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84CF5DFF-274C-49B8-373E-7D5A10832EE1}"/>
              </a:ext>
            </a:extLst>
          </p:cNvPr>
          <p:cNvSpPr txBox="1"/>
          <p:nvPr/>
        </p:nvSpPr>
        <p:spPr>
          <a:xfrm>
            <a:off x="7262038" y="3433085"/>
            <a:ext cx="1687065" cy="584775"/>
          </a:xfrm>
          <a:prstGeom prst="rect">
            <a:avLst/>
          </a:prstGeom>
          <a:noFill/>
          <a:ln>
            <a:noFill/>
          </a:ln>
        </p:spPr>
        <p:txBody>
          <a:bodyPr wrap="none" rtlCol="0">
            <a:spAutoFit/>
          </a:bodyPr>
          <a:lstStyle/>
          <a:p>
            <a:r>
              <a:rPr lang="en-GB" sz="3200" dirty="0">
                <a:latin typeface="Bell MT" panose="02020503060305020303" pitchFamily="18" charset="0"/>
              </a:rPr>
              <a:t>overhead</a:t>
            </a:r>
            <a:endParaRPr lang="en-GB" dirty="0"/>
          </a:p>
        </p:txBody>
      </p:sp>
      <p:sp>
        <p:nvSpPr>
          <p:cNvPr id="12" name="Arrow: Right 11">
            <a:extLst>
              <a:ext uri="{FF2B5EF4-FFF2-40B4-BE49-F238E27FC236}">
                <a16:creationId xmlns:a16="http://schemas.microsoft.com/office/drawing/2014/main" id="{105B56D4-6C61-9CAE-7CDE-826321D594AC}"/>
              </a:ext>
            </a:extLst>
          </p:cNvPr>
          <p:cNvSpPr/>
          <p:nvPr/>
        </p:nvSpPr>
        <p:spPr>
          <a:xfrm>
            <a:off x="6312801" y="3594867"/>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EA4B8547-71DE-A892-8809-B8474E701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151" y="3544820"/>
            <a:ext cx="1333333" cy="409524"/>
          </a:xfrm>
          <a:prstGeom prst="rect">
            <a:avLst/>
          </a:prstGeom>
        </p:spPr>
      </p:pic>
      <p:sp>
        <p:nvSpPr>
          <p:cNvPr id="15" name="TextBox 14">
            <a:extLst>
              <a:ext uri="{FF2B5EF4-FFF2-40B4-BE49-F238E27FC236}">
                <a16:creationId xmlns:a16="http://schemas.microsoft.com/office/drawing/2014/main" id="{C9B403D4-5413-8BC0-C357-C5469F145BCC}"/>
              </a:ext>
            </a:extLst>
          </p:cNvPr>
          <p:cNvSpPr txBox="1"/>
          <p:nvPr/>
        </p:nvSpPr>
        <p:spPr>
          <a:xfrm>
            <a:off x="2111375" y="4965290"/>
            <a:ext cx="6647680" cy="461665"/>
          </a:xfrm>
          <a:prstGeom prst="rect">
            <a:avLst/>
          </a:prstGeom>
          <a:noFill/>
        </p:spPr>
        <p:txBody>
          <a:bodyPr wrap="square" rtlCol="0">
            <a:spAutoFit/>
          </a:bodyPr>
          <a:lstStyle/>
          <a:p>
            <a:r>
              <a:rPr lang="en-GB" sz="2400" dirty="0">
                <a:latin typeface="Bell MT" panose="02020503060305020303" pitchFamily="18" charset="0"/>
              </a:rPr>
              <a:t>[</a:t>
            </a:r>
            <a:r>
              <a:rPr lang="de-DE" sz="2400" dirty="0">
                <a:latin typeface="Bell MT" panose="02020503060305020303" pitchFamily="18" charset="0"/>
              </a:rPr>
              <a:t>P. Jordan and E. Wigner, Z. Phys. 47, 631 (1928)</a:t>
            </a:r>
            <a:r>
              <a:rPr lang="en-GB" sz="2400" dirty="0">
                <a:latin typeface="Bell MT" panose="02020503060305020303" pitchFamily="18" charset="0"/>
              </a:rPr>
              <a:t>] </a:t>
            </a:r>
          </a:p>
        </p:txBody>
      </p:sp>
      <p:sp>
        <p:nvSpPr>
          <p:cNvPr id="16" name="Rectangle 15">
            <a:extLst>
              <a:ext uri="{FF2B5EF4-FFF2-40B4-BE49-F238E27FC236}">
                <a16:creationId xmlns:a16="http://schemas.microsoft.com/office/drawing/2014/main" id="{950739CD-38E5-7F78-37C9-6CABDA034889}"/>
              </a:ext>
            </a:extLst>
          </p:cNvPr>
          <p:cNvSpPr/>
          <p:nvPr/>
        </p:nvSpPr>
        <p:spPr>
          <a:xfrm>
            <a:off x="1535311" y="4661577"/>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9778557-3E9A-4E8C-AB31-41C5115DE6FC}"/>
              </a:ext>
            </a:extLst>
          </p:cNvPr>
          <p:cNvSpPr txBox="1"/>
          <p:nvPr/>
        </p:nvSpPr>
        <p:spPr>
          <a:xfrm>
            <a:off x="1939428" y="4441197"/>
            <a:ext cx="1963999" cy="584775"/>
          </a:xfrm>
          <a:prstGeom prst="rect">
            <a:avLst/>
          </a:prstGeom>
          <a:noFill/>
        </p:spPr>
        <p:txBody>
          <a:bodyPr wrap="none" rtlCol="0">
            <a:spAutoFit/>
          </a:bodyPr>
          <a:lstStyle/>
          <a:p>
            <a:r>
              <a:rPr lang="en-GB" sz="3200" dirty="0">
                <a:latin typeface="Bell MT" panose="02020503060305020303" pitchFamily="18" charset="0"/>
              </a:rPr>
              <a:t>references:</a:t>
            </a:r>
            <a:endParaRPr lang="en-GB" dirty="0"/>
          </a:p>
        </p:txBody>
      </p:sp>
      <p:sp>
        <p:nvSpPr>
          <p:cNvPr id="19" name="TextBox 18">
            <a:extLst>
              <a:ext uri="{FF2B5EF4-FFF2-40B4-BE49-F238E27FC236}">
                <a16:creationId xmlns:a16="http://schemas.microsoft.com/office/drawing/2014/main" id="{F8FFB83D-019B-36A1-B9D7-0636E17C21C0}"/>
              </a:ext>
            </a:extLst>
          </p:cNvPr>
          <p:cNvSpPr txBox="1"/>
          <p:nvPr/>
        </p:nvSpPr>
        <p:spPr>
          <a:xfrm>
            <a:off x="2111374" y="5368296"/>
            <a:ext cx="7139469" cy="461665"/>
          </a:xfrm>
          <a:prstGeom prst="rect">
            <a:avLst/>
          </a:prstGeom>
          <a:noFill/>
        </p:spPr>
        <p:txBody>
          <a:bodyPr wrap="square" rtlCol="0">
            <a:spAutoFit/>
          </a:bodyPr>
          <a:lstStyle/>
          <a:p>
            <a:r>
              <a:rPr lang="en-GB" sz="2400" dirty="0">
                <a:latin typeface="Bell MT" panose="02020503060305020303" pitchFamily="18" charset="0"/>
              </a:rPr>
              <a:t>[</a:t>
            </a:r>
            <a:r>
              <a:rPr lang="de-DE" sz="2400" dirty="0">
                <a:latin typeface="Bell MT" panose="02020503060305020303" pitchFamily="18" charset="0"/>
              </a:rPr>
              <a:t>S. </a:t>
            </a:r>
            <a:r>
              <a:rPr lang="de-DE" sz="2400" dirty="0" err="1">
                <a:latin typeface="Bell MT" panose="02020503060305020303" pitchFamily="18" charset="0"/>
              </a:rPr>
              <a:t>Bravyi</a:t>
            </a:r>
            <a:r>
              <a:rPr lang="de-DE" sz="2400" dirty="0">
                <a:latin typeface="Bell MT" panose="02020503060305020303" pitchFamily="18" charset="0"/>
              </a:rPr>
              <a:t> and A. </a:t>
            </a:r>
            <a:r>
              <a:rPr lang="de-DE" sz="2400" dirty="0" err="1">
                <a:latin typeface="Bell MT" panose="02020503060305020303" pitchFamily="18" charset="0"/>
              </a:rPr>
              <a:t>Kitaev</a:t>
            </a:r>
            <a:r>
              <a:rPr lang="de-DE" sz="2400" dirty="0">
                <a:latin typeface="Bell MT" panose="02020503060305020303" pitchFamily="18" charset="0"/>
              </a:rPr>
              <a:t>, Ann. Phys. 298, 210 (2002)</a:t>
            </a:r>
            <a:r>
              <a:rPr lang="en-GB" sz="2400" dirty="0">
                <a:latin typeface="Bell MT" panose="02020503060305020303" pitchFamily="18" charset="0"/>
              </a:rPr>
              <a:t>] </a:t>
            </a:r>
          </a:p>
        </p:txBody>
      </p:sp>
      <p:sp>
        <p:nvSpPr>
          <p:cNvPr id="20" name="TextBox 19">
            <a:extLst>
              <a:ext uri="{FF2B5EF4-FFF2-40B4-BE49-F238E27FC236}">
                <a16:creationId xmlns:a16="http://schemas.microsoft.com/office/drawing/2014/main" id="{CB66D39F-34AA-3C76-5F2E-55A89F09DB39}"/>
              </a:ext>
            </a:extLst>
          </p:cNvPr>
          <p:cNvSpPr txBox="1"/>
          <p:nvPr/>
        </p:nvSpPr>
        <p:spPr>
          <a:xfrm>
            <a:off x="2125999" y="5806085"/>
            <a:ext cx="10225136" cy="461665"/>
          </a:xfrm>
          <a:prstGeom prst="rect">
            <a:avLst/>
          </a:prstGeom>
          <a:noFill/>
        </p:spPr>
        <p:txBody>
          <a:bodyPr wrap="square" rtlCol="0">
            <a:spAutoFit/>
          </a:bodyPr>
          <a:lstStyle/>
          <a:p>
            <a:r>
              <a:rPr lang="en-GB" sz="2400" dirty="0">
                <a:latin typeface="Bell MT" panose="02020503060305020303" pitchFamily="18" charset="0"/>
              </a:rPr>
              <a:t>[F. Verstraete and J. I. Cirac, J. Stat. Mech.: Theory Exp., P09012 (2005)] </a:t>
            </a:r>
          </a:p>
        </p:txBody>
      </p:sp>
      <p:sp>
        <p:nvSpPr>
          <p:cNvPr id="21" name="TextBox 20">
            <a:extLst>
              <a:ext uri="{FF2B5EF4-FFF2-40B4-BE49-F238E27FC236}">
                <a16:creationId xmlns:a16="http://schemas.microsoft.com/office/drawing/2014/main" id="{155CD4B2-7223-BFDC-F8AC-E8785B9DACAD}"/>
              </a:ext>
            </a:extLst>
          </p:cNvPr>
          <p:cNvSpPr txBox="1"/>
          <p:nvPr/>
        </p:nvSpPr>
        <p:spPr>
          <a:xfrm>
            <a:off x="2111374" y="6209091"/>
            <a:ext cx="9865097" cy="461665"/>
          </a:xfrm>
          <a:prstGeom prst="rect">
            <a:avLst/>
          </a:prstGeom>
          <a:noFill/>
        </p:spPr>
        <p:txBody>
          <a:bodyPr wrap="square" rtlCol="0">
            <a:spAutoFit/>
          </a:bodyPr>
          <a:lstStyle/>
          <a:p>
            <a:r>
              <a:rPr lang="en-GB" sz="2400" dirty="0">
                <a:latin typeface="Bell MT" panose="02020503060305020303" pitchFamily="18" charset="0"/>
              </a:rPr>
              <a:t>[J. T. Seeley, M. J. Richard, and P. J. Love, J. Chem. Phys. 137, 224109 (2012)] </a:t>
            </a:r>
          </a:p>
        </p:txBody>
      </p:sp>
    </p:spTree>
    <p:extLst>
      <p:ext uri="{BB962C8B-B14F-4D97-AF65-F5344CB8AC3E}">
        <p14:creationId xmlns:p14="http://schemas.microsoft.com/office/powerpoint/2010/main" val="213146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p:bldP spid="8" grpId="0"/>
      <p:bldP spid="10" grpId="0" animBg="1"/>
      <p:bldP spid="11" grpId="0"/>
      <p:bldP spid="12" grpId="0" animBg="1"/>
      <p:bldP spid="15" grpId="0"/>
      <p:bldP spid="16" grpId="0" animBg="1"/>
      <p:bldP spid="17"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CEE6AD-6C44-2424-51C5-D0D90A5CBDBA}"/>
              </a:ext>
            </a:extLst>
          </p:cNvPr>
          <p:cNvSpPr>
            <a:spLocks noGrp="1"/>
          </p:cNvSpPr>
          <p:nvPr>
            <p:ph type="sldNum" sz="quarter" idx="8"/>
          </p:nvPr>
        </p:nvSpPr>
        <p:spPr/>
        <p:txBody>
          <a:bodyPr/>
          <a:lstStyle/>
          <a:p>
            <a:pPr lvl="0"/>
            <a:fld id="{179EEDD1-DF31-41F6-84E4-0BDF1C36C209}" type="slidenum">
              <a:rPr lang="en-GB" smtClean="0"/>
              <a:t>4</a:t>
            </a:fld>
            <a:endParaRPr lang="en-GB"/>
          </a:p>
        </p:txBody>
      </p:sp>
      <p:sp>
        <p:nvSpPr>
          <p:cNvPr id="5" name="Title 1">
            <a:extLst>
              <a:ext uri="{FF2B5EF4-FFF2-40B4-BE49-F238E27FC236}">
                <a16:creationId xmlns:a16="http://schemas.microsoft.com/office/drawing/2014/main" id="{058431D0-AC7F-119D-B39C-771B8A14F33F}"/>
              </a:ext>
            </a:extLst>
          </p:cNvPr>
          <p:cNvSpPr>
            <a:spLocks noGrp="1"/>
          </p:cNvSpPr>
          <p:nvPr>
            <p:ph type="title"/>
          </p:nvPr>
        </p:nvSpPr>
        <p:spPr>
          <a:xfrm>
            <a:off x="3119487" y="971525"/>
            <a:ext cx="7200800" cy="1262155"/>
          </a:xfrm>
        </p:spPr>
        <p:txBody>
          <a:bodyPr/>
          <a:lstStyle/>
          <a:p>
            <a:pPr>
              <a:buNone/>
            </a:pPr>
            <a:r>
              <a:rPr lang="en-US" dirty="0">
                <a:latin typeface="Bell MT" panose="02020503060305020303" pitchFamily="18" charset="0"/>
              </a:rPr>
              <a:t>Significance of interacting particle systems? </a:t>
            </a:r>
          </a:p>
        </p:txBody>
      </p:sp>
      <p:sp>
        <p:nvSpPr>
          <p:cNvPr id="6" name="Title 1">
            <a:extLst>
              <a:ext uri="{FF2B5EF4-FFF2-40B4-BE49-F238E27FC236}">
                <a16:creationId xmlns:a16="http://schemas.microsoft.com/office/drawing/2014/main" id="{5FBDA267-F5A5-337E-DCA9-49883D416DB0}"/>
              </a:ext>
            </a:extLst>
          </p:cNvPr>
          <p:cNvSpPr txBox="1">
            <a:spLocks/>
          </p:cNvSpPr>
          <p:nvPr/>
        </p:nvSpPr>
        <p:spPr>
          <a:xfrm>
            <a:off x="3047479" y="5508029"/>
            <a:ext cx="7200800" cy="1262155"/>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buFont typeface="StarSymbol"/>
              <a:buNone/>
            </a:pPr>
            <a:r>
              <a:rPr lang="en-US" dirty="0">
                <a:latin typeface="Bell MT" panose="02020503060305020303" pitchFamily="18" charset="0"/>
              </a:rPr>
              <a:t>Why to simulate them </a:t>
            </a:r>
          </a:p>
          <a:p>
            <a:pPr>
              <a:buFont typeface="StarSymbol"/>
              <a:buNone/>
            </a:pPr>
            <a:r>
              <a:rPr lang="en-US" dirty="0">
                <a:latin typeface="Bell MT" panose="02020503060305020303" pitchFamily="18" charset="0"/>
              </a:rPr>
              <a:t>on a computer?</a:t>
            </a:r>
          </a:p>
        </p:txBody>
      </p:sp>
      <p:sp>
        <p:nvSpPr>
          <p:cNvPr id="7" name="Title 1">
            <a:extLst>
              <a:ext uri="{FF2B5EF4-FFF2-40B4-BE49-F238E27FC236}">
                <a16:creationId xmlns:a16="http://schemas.microsoft.com/office/drawing/2014/main" id="{EF55CE4A-DDA8-15BA-60CC-76C9B75C28EA}"/>
              </a:ext>
            </a:extLst>
          </p:cNvPr>
          <p:cNvSpPr txBox="1">
            <a:spLocks/>
          </p:cNvSpPr>
          <p:nvPr/>
        </p:nvSpPr>
        <p:spPr>
          <a:xfrm>
            <a:off x="3047479" y="3148759"/>
            <a:ext cx="7200800" cy="1262155"/>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buFont typeface="StarSymbol"/>
              <a:buNone/>
            </a:pPr>
            <a:r>
              <a:rPr lang="en-US" dirty="0">
                <a:latin typeface="Bell MT" panose="02020503060305020303" pitchFamily="18" charset="0"/>
              </a:rPr>
              <a:t>Which systems? </a:t>
            </a:r>
          </a:p>
        </p:txBody>
      </p:sp>
    </p:spTree>
    <p:extLst>
      <p:ext uri="{BB962C8B-B14F-4D97-AF65-F5344CB8AC3E}">
        <p14:creationId xmlns:p14="http://schemas.microsoft.com/office/powerpoint/2010/main" val="420872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61F87-D818-B1ED-F50A-8BA5A5214F3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68832B-CE57-333C-C060-4B2C0C202D2C}"/>
              </a:ext>
            </a:extLst>
          </p:cNvPr>
          <p:cNvSpPr>
            <a:spLocks noGrp="1"/>
          </p:cNvSpPr>
          <p:nvPr>
            <p:ph type="sldNum" sz="quarter" idx="8"/>
          </p:nvPr>
        </p:nvSpPr>
        <p:spPr/>
        <p:txBody>
          <a:bodyPr/>
          <a:lstStyle/>
          <a:p>
            <a:fld id="{D8E8AC99-364F-40C2-896C-3046AA64A242}" type="slidenum">
              <a:rPr lang="en-GB" smtClean="0"/>
              <a:pPr/>
              <a:t>40</a:t>
            </a:fld>
            <a:endParaRPr lang="en-GB" dirty="0"/>
          </a:p>
        </p:txBody>
      </p:sp>
      <p:sp>
        <p:nvSpPr>
          <p:cNvPr id="4" name="Textfeld 12">
            <a:extLst>
              <a:ext uri="{FF2B5EF4-FFF2-40B4-BE49-F238E27FC236}">
                <a16:creationId xmlns:a16="http://schemas.microsoft.com/office/drawing/2014/main" id="{D5F4AEF8-F77B-14EC-9EA8-8757E0767E37}"/>
              </a:ext>
            </a:extLst>
          </p:cNvPr>
          <p:cNvSpPr txBox="1"/>
          <p:nvPr/>
        </p:nvSpPr>
        <p:spPr>
          <a:xfrm>
            <a:off x="1751335" y="2952551"/>
            <a:ext cx="10369152" cy="1654571"/>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a:latin typeface="Bell MT" panose="02020503060305020303" pitchFamily="18" charset="0"/>
                <a:ea typeface="Lucida Sans Unicode" pitchFamily="2"/>
                <a:cs typeface="Tahoma" pitchFamily="2"/>
              </a:rPr>
              <a:t>5) </a:t>
            </a:r>
            <a:r>
              <a:rPr lang="de-DE" sz="4400" kern="0" dirty="0" err="1">
                <a:latin typeface="Bell MT" panose="02020503060305020303" pitchFamily="18" charset="0"/>
                <a:ea typeface="Lucida Sans Unicode" pitchFamily="2"/>
                <a:cs typeface="Tahoma" pitchFamily="2"/>
              </a:rPr>
              <a:t>Estimating</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energy</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expectation</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values</a:t>
            </a:r>
            <a:endParaRPr lang="de-DE" sz="4400" kern="0" dirty="0">
              <a:latin typeface="Bell MT" panose="02020503060305020303" pitchFamily="18" charset="0"/>
              <a:ea typeface="Lucida Sans Unicode" pitchFamily="2"/>
              <a:cs typeface="Tahoma" pitchFamily="2"/>
            </a:endParaRPr>
          </a:p>
          <a:p>
            <a:pPr marL="514350" indent="-514350" defTabSz="914430" hangingPunct="0">
              <a:lnSpc>
                <a:spcPct val="150000"/>
              </a:lnSpc>
              <a:buAutoNum type="arabicParenR"/>
              <a:defRPr sz="1800" b="0" i="0" u="none" strike="noStrike" kern="0" cap="none" spc="0" baseline="0">
                <a:solidFill>
                  <a:srgbClr val="000000"/>
                </a:solidFill>
                <a:uFillTx/>
              </a:defRPr>
            </a:pPr>
            <a:endParaRPr lang="de-DE" sz="3200" dirty="0">
              <a:latin typeface="Bell MT" panose="02020503060305020303" pitchFamily="18" charset="0"/>
              <a:ea typeface="Lucida Sans Unicode" pitchFamily="2"/>
              <a:cs typeface="Tahoma" pitchFamily="2"/>
            </a:endParaRPr>
          </a:p>
        </p:txBody>
      </p:sp>
    </p:spTree>
    <p:extLst>
      <p:ext uri="{BB962C8B-B14F-4D97-AF65-F5344CB8AC3E}">
        <p14:creationId xmlns:p14="http://schemas.microsoft.com/office/powerpoint/2010/main" val="3380558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5CA4A-CE98-7635-9CE9-84669B464C4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4853A3-86A9-D55C-6C80-559E3D0B7B36}"/>
              </a:ext>
            </a:extLst>
          </p:cNvPr>
          <p:cNvSpPr>
            <a:spLocks noGrp="1"/>
          </p:cNvSpPr>
          <p:nvPr>
            <p:ph type="sldNum" sz="quarter" idx="8"/>
          </p:nvPr>
        </p:nvSpPr>
        <p:spPr/>
        <p:txBody>
          <a:bodyPr/>
          <a:lstStyle/>
          <a:p>
            <a:pPr lvl="0"/>
            <a:fld id="{179EEDD1-DF31-41F6-84E4-0BDF1C36C209}" type="slidenum">
              <a:rPr lang="en-GB" smtClean="0"/>
              <a:t>41</a:t>
            </a:fld>
            <a:endParaRPr lang="en-GB" dirty="0"/>
          </a:p>
        </p:txBody>
      </p:sp>
      <p:sp>
        <p:nvSpPr>
          <p:cNvPr id="2" name="TextBox 1">
            <a:extLst>
              <a:ext uri="{FF2B5EF4-FFF2-40B4-BE49-F238E27FC236}">
                <a16:creationId xmlns:a16="http://schemas.microsoft.com/office/drawing/2014/main" id="{143045D9-DEE5-4848-7C3B-8408F9A683F2}"/>
              </a:ext>
            </a:extLst>
          </p:cNvPr>
          <p:cNvSpPr txBox="1"/>
          <p:nvPr/>
        </p:nvSpPr>
        <p:spPr>
          <a:xfrm>
            <a:off x="1535311" y="2555701"/>
            <a:ext cx="3672408" cy="584775"/>
          </a:xfrm>
          <a:prstGeom prst="rect">
            <a:avLst/>
          </a:prstGeom>
          <a:noFill/>
        </p:spPr>
        <p:txBody>
          <a:bodyPr wrap="square" rtlCol="0">
            <a:spAutoFit/>
          </a:bodyPr>
          <a:lstStyle/>
          <a:p>
            <a:r>
              <a:rPr lang="en-GB" sz="3200" dirty="0">
                <a:latin typeface="Bell MT" panose="02020503060305020303" pitchFamily="18" charset="0"/>
              </a:rPr>
              <a:t>given device            :</a:t>
            </a:r>
            <a:endParaRPr lang="en-GB" dirty="0"/>
          </a:p>
        </p:txBody>
      </p:sp>
      <p:sp>
        <p:nvSpPr>
          <p:cNvPr id="3" name="Textfeld 12">
            <a:extLst>
              <a:ext uri="{FF2B5EF4-FFF2-40B4-BE49-F238E27FC236}">
                <a16:creationId xmlns:a16="http://schemas.microsoft.com/office/drawing/2014/main" id="{94551FB2-7B1E-FCAD-9B5B-4B1E728574CA}"/>
              </a:ext>
            </a:extLst>
          </p:cNvPr>
          <p:cNvSpPr txBox="1"/>
          <p:nvPr/>
        </p:nvSpPr>
        <p:spPr>
          <a:xfrm>
            <a:off x="2975471" y="539477"/>
            <a:ext cx="10369152" cy="1654571"/>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err="1">
                <a:latin typeface="Bell MT" panose="02020503060305020303" pitchFamily="18" charset="0"/>
                <a:ea typeface="Lucida Sans Unicode" pitchFamily="2"/>
                <a:cs typeface="Tahoma" pitchFamily="2"/>
              </a:rPr>
              <a:t>measurement</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of</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single</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qubits</a:t>
            </a:r>
            <a:endParaRPr lang="de-DE" sz="4400" kern="0" dirty="0">
              <a:latin typeface="Bell MT" panose="02020503060305020303" pitchFamily="18" charset="0"/>
              <a:ea typeface="Lucida Sans Unicode" pitchFamily="2"/>
              <a:cs typeface="Tahoma" pitchFamily="2"/>
            </a:endParaRPr>
          </a:p>
          <a:p>
            <a:pPr marL="514350" indent="-514350" defTabSz="914430" hangingPunct="0">
              <a:lnSpc>
                <a:spcPct val="150000"/>
              </a:lnSpc>
              <a:buAutoNum type="arabicParenR"/>
              <a:defRPr sz="1800" b="0" i="0" u="none" strike="noStrike" kern="0" cap="none" spc="0" baseline="0">
                <a:solidFill>
                  <a:srgbClr val="000000"/>
                </a:solidFill>
                <a:uFillTx/>
              </a:defRPr>
            </a:pPr>
            <a:endParaRPr lang="de-DE" sz="3200" dirty="0">
              <a:latin typeface="Bell MT" panose="02020503060305020303" pitchFamily="18" charset="0"/>
              <a:ea typeface="Lucida Sans Unicode" pitchFamily="2"/>
              <a:cs typeface="Tahoma" pitchFamily="2"/>
            </a:endParaRPr>
          </a:p>
        </p:txBody>
      </p:sp>
      <p:pic>
        <p:nvPicPr>
          <p:cNvPr id="6" name="Picture 5" descr="A black background with a black square&#10;&#10;AI-generated content may be incorrect.">
            <a:extLst>
              <a:ext uri="{FF2B5EF4-FFF2-40B4-BE49-F238E27FC236}">
                <a16:creationId xmlns:a16="http://schemas.microsoft.com/office/drawing/2014/main" id="{8B39EA42-B523-8D79-A75E-2C0FB5953FE7}"/>
              </a:ext>
            </a:extLst>
          </p:cNvPr>
          <p:cNvPicPr>
            <a:picLocks noChangeAspect="1"/>
          </p:cNvPicPr>
          <p:nvPr/>
        </p:nvPicPr>
        <p:blipFill>
          <a:blip r:embed="rId2">
            <a:extLst>
              <a:ext uri="{28A0092B-C50C-407E-A947-70E740481C1C}">
                <a14:useLocalDpi xmlns:a14="http://schemas.microsoft.com/office/drawing/2010/main" val="0"/>
              </a:ext>
            </a:extLst>
          </a:blip>
          <a:srcRect l="30881" t="10004" r="31321" b="2710"/>
          <a:stretch>
            <a:fillRect/>
          </a:stretch>
        </p:blipFill>
        <p:spPr>
          <a:xfrm>
            <a:off x="3828096" y="2555701"/>
            <a:ext cx="936104" cy="782288"/>
          </a:xfrm>
          <a:prstGeom prst="rect">
            <a:avLst/>
          </a:prstGeom>
        </p:spPr>
      </p:pic>
      <p:sp>
        <p:nvSpPr>
          <p:cNvPr id="7" name="Rectangle 6">
            <a:extLst>
              <a:ext uri="{FF2B5EF4-FFF2-40B4-BE49-F238E27FC236}">
                <a16:creationId xmlns:a16="http://schemas.microsoft.com/office/drawing/2014/main" id="{9F69E484-3CE1-8632-B3A8-2621822D8B5B}"/>
              </a:ext>
            </a:extLst>
          </p:cNvPr>
          <p:cNvSpPr/>
          <p:nvPr/>
        </p:nvSpPr>
        <p:spPr>
          <a:xfrm>
            <a:off x="3756088" y="2450266"/>
            <a:ext cx="72008" cy="8877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13013825-CC93-CF95-60C3-3843FE828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056" y="2667136"/>
            <a:ext cx="180952" cy="180952"/>
          </a:xfrm>
          <a:prstGeom prst="rect">
            <a:avLst/>
          </a:prstGeom>
        </p:spPr>
      </p:pic>
      <p:sp>
        <p:nvSpPr>
          <p:cNvPr id="12" name="TextBox 11">
            <a:extLst>
              <a:ext uri="{FF2B5EF4-FFF2-40B4-BE49-F238E27FC236}">
                <a16:creationId xmlns:a16="http://schemas.microsoft.com/office/drawing/2014/main" id="{A23AF4D3-EC69-D8A7-260A-CF31A570DF8D}"/>
              </a:ext>
            </a:extLst>
          </p:cNvPr>
          <p:cNvSpPr txBox="1"/>
          <p:nvPr/>
        </p:nvSpPr>
        <p:spPr>
          <a:xfrm>
            <a:off x="5501621" y="2555700"/>
            <a:ext cx="3036216" cy="584775"/>
          </a:xfrm>
          <a:prstGeom prst="rect">
            <a:avLst/>
          </a:prstGeom>
          <a:noFill/>
        </p:spPr>
        <p:txBody>
          <a:bodyPr wrap="none" rtlCol="0">
            <a:spAutoFit/>
          </a:bodyPr>
          <a:lstStyle/>
          <a:p>
            <a:r>
              <a:rPr lang="en-GB" sz="3200" dirty="0">
                <a:latin typeface="Bell MT" panose="02020503060305020303" pitchFamily="18" charset="0"/>
              </a:rPr>
              <a:t>measurement of </a:t>
            </a:r>
            <a:endParaRPr lang="en-GB" dirty="0"/>
          </a:p>
        </p:txBody>
      </p:sp>
      <p:pic>
        <p:nvPicPr>
          <p:cNvPr id="15" name="Picture 14">
            <a:extLst>
              <a:ext uri="{FF2B5EF4-FFF2-40B4-BE49-F238E27FC236}">
                <a16:creationId xmlns:a16="http://schemas.microsoft.com/office/drawing/2014/main" id="{A2595BAC-6FEC-16C3-C07A-35F4941E3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1646" y="2775906"/>
            <a:ext cx="352381" cy="238095"/>
          </a:xfrm>
          <a:prstGeom prst="rect">
            <a:avLst/>
          </a:prstGeom>
        </p:spPr>
      </p:pic>
      <p:sp>
        <p:nvSpPr>
          <p:cNvPr id="16" name="Rectangle 15">
            <a:extLst>
              <a:ext uri="{FF2B5EF4-FFF2-40B4-BE49-F238E27FC236}">
                <a16:creationId xmlns:a16="http://schemas.microsoft.com/office/drawing/2014/main" id="{ECE59273-7BA6-08E4-4FFA-73DED88DE4A0}"/>
              </a:ext>
            </a:extLst>
          </p:cNvPr>
          <p:cNvSpPr/>
          <p:nvPr/>
        </p:nvSpPr>
        <p:spPr>
          <a:xfrm>
            <a:off x="1247307" y="2822119"/>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BCCF973-2453-4928-9AFD-AE3269B81F64}"/>
              </a:ext>
            </a:extLst>
          </p:cNvPr>
          <p:cNvSpPr/>
          <p:nvPr/>
        </p:nvSpPr>
        <p:spPr>
          <a:xfrm>
            <a:off x="1247307" y="4067869"/>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3FD584E-A0E2-27FE-F255-29C90585CFC9}"/>
              </a:ext>
            </a:extLst>
          </p:cNvPr>
          <p:cNvSpPr txBox="1"/>
          <p:nvPr/>
        </p:nvSpPr>
        <p:spPr>
          <a:xfrm>
            <a:off x="1535311" y="3834424"/>
            <a:ext cx="3672408" cy="584775"/>
          </a:xfrm>
          <a:prstGeom prst="rect">
            <a:avLst/>
          </a:prstGeom>
          <a:noFill/>
        </p:spPr>
        <p:txBody>
          <a:bodyPr wrap="square" rtlCol="0">
            <a:spAutoFit/>
          </a:bodyPr>
          <a:lstStyle/>
          <a:p>
            <a:r>
              <a:rPr lang="en-GB" sz="3200" dirty="0">
                <a:latin typeface="Bell MT" panose="02020503060305020303" pitchFamily="18" charset="0"/>
              </a:rPr>
              <a:t>measurement of </a:t>
            </a:r>
            <a:endParaRPr lang="en-GB" dirty="0"/>
          </a:p>
        </p:txBody>
      </p:sp>
      <p:pic>
        <p:nvPicPr>
          <p:cNvPr id="22" name="Picture 21">
            <a:extLst>
              <a:ext uri="{FF2B5EF4-FFF2-40B4-BE49-F238E27FC236}">
                <a16:creationId xmlns:a16="http://schemas.microsoft.com/office/drawing/2014/main" id="{629E1927-47F8-52DE-DCE7-C55FF88D7D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9741" y="3988873"/>
            <a:ext cx="4038095" cy="342857"/>
          </a:xfrm>
          <a:prstGeom prst="rect">
            <a:avLst/>
          </a:prstGeom>
        </p:spPr>
      </p:pic>
      <p:pic>
        <p:nvPicPr>
          <p:cNvPr id="24" name="Picture 23">
            <a:extLst>
              <a:ext uri="{FF2B5EF4-FFF2-40B4-BE49-F238E27FC236}">
                <a16:creationId xmlns:a16="http://schemas.microsoft.com/office/drawing/2014/main" id="{EBC9F916-5683-B63A-3F33-CCA91EF70E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7836" y="4703623"/>
            <a:ext cx="2923809" cy="409524"/>
          </a:xfrm>
          <a:prstGeom prst="rect">
            <a:avLst/>
          </a:prstGeom>
        </p:spPr>
      </p:pic>
      <p:pic>
        <p:nvPicPr>
          <p:cNvPr id="26" name="Picture 25" descr="A black background with a black square&#10;&#10;AI-generated content may be incorrect.">
            <a:extLst>
              <a:ext uri="{FF2B5EF4-FFF2-40B4-BE49-F238E27FC236}">
                <a16:creationId xmlns:a16="http://schemas.microsoft.com/office/drawing/2014/main" id="{154C6CE5-3869-AEB0-49A5-BDB06203A3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62532" y="5267596"/>
            <a:ext cx="2638095" cy="476190"/>
          </a:xfrm>
          <a:prstGeom prst="rect">
            <a:avLst/>
          </a:prstGeom>
        </p:spPr>
      </p:pic>
      <p:pic>
        <p:nvPicPr>
          <p:cNvPr id="28" name="Picture 27">
            <a:extLst>
              <a:ext uri="{FF2B5EF4-FFF2-40B4-BE49-F238E27FC236}">
                <a16:creationId xmlns:a16="http://schemas.microsoft.com/office/drawing/2014/main" id="{0AE48435-80CA-80C1-B1D8-53F70F78A3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60047" y="5365627"/>
            <a:ext cx="3761905" cy="409524"/>
          </a:xfrm>
          <a:prstGeom prst="rect">
            <a:avLst/>
          </a:prstGeom>
        </p:spPr>
      </p:pic>
      <p:sp>
        <p:nvSpPr>
          <p:cNvPr id="30" name="Rectangle 29">
            <a:extLst>
              <a:ext uri="{FF2B5EF4-FFF2-40B4-BE49-F238E27FC236}">
                <a16:creationId xmlns:a16="http://schemas.microsoft.com/office/drawing/2014/main" id="{55284C87-BB38-381B-CF0D-9BAB41D978FF}"/>
              </a:ext>
            </a:extLst>
          </p:cNvPr>
          <p:cNvSpPr/>
          <p:nvPr/>
        </p:nvSpPr>
        <p:spPr>
          <a:xfrm>
            <a:off x="2747976" y="6183567"/>
            <a:ext cx="72008" cy="8877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descr="A black background with a black square&#10;&#10;AI-generated content may be incorrect.">
            <a:extLst>
              <a:ext uri="{FF2B5EF4-FFF2-40B4-BE49-F238E27FC236}">
                <a16:creationId xmlns:a16="http://schemas.microsoft.com/office/drawing/2014/main" id="{37EBF8B3-A532-4C73-1E82-FFBE57C36753}"/>
              </a:ext>
            </a:extLst>
          </p:cNvPr>
          <p:cNvPicPr>
            <a:picLocks noChangeAspect="1"/>
          </p:cNvPicPr>
          <p:nvPr/>
        </p:nvPicPr>
        <p:blipFill>
          <a:blip r:embed="rId2">
            <a:extLst>
              <a:ext uri="{28A0092B-C50C-407E-A947-70E740481C1C}">
                <a14:useLocalDpi xmlns:a14="http://schemas.microsoft.com/office/drawing/2010/main" val="0"/>
              </a:ext>
            </a:extLst>
          </a:blip>
          <a:srcRect l="30881" t="10004" r="31321" b="2710"/>
          <a:stretch>
            <a:fillRect/>
          </a:stretch>
        </p:blipFill>
        <p:spPr>
          <a:xfrm>
            <a:off x="6191851" y="6318000"/>
            <a:ext cx="936104" cy="782288"/>
          </a:xfrm>
          <a:prstGeom prst="rect">
            <a:avLst/>
          </a:prstGeom>
        </p:spPr>
      </p:pic>
      <p:sp>
        <p:nvSpPr>
          <p:cNvPr id="33" name="Rectangle 32">
            <a:extLst>
              <a:ext uri="{FF2B5EF4-FFF2-40B4-BE49-F238E27FC236}">
                <a16:creationId xmlns:a16="http://schemas.microsoft.com/office/drawing/2014/main" id="{171E9D73-3F54-60D6-29F0-730AC4002623}"/>
              </a:ext>
            </a:extLst>
          </p:cNvPr>
          <p:cNvSpPr/>
          <p:nvPr/>
        </p:nvSpPr>
        <p:spPr>
          <a:xfrm>
            <a:off x="6119843" y="6183567"/>
            <a:ext cx="72008" cy="8877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95FF3DC9-718F-5546-5351-C3B2614E9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811" y="6400437"/>
            <a:ext cx="180952" cy="180952"/>
          </a:xfrm>
          <a:prstGeom prst="rect">
            <a:avLst/>
          </a:prstGeom>
        </p:spPr>
      </p:pic>
      <p:pic>
        <p:nvPicPr>
          <p:cNvPr id="36" name="Picture 35">
            <a:extLst>
              <a:ext uri="{FF2B5EF4-FFF2-40B4-BE49-F238E27FC236}">
                <a16:creationId xmlns:a16="http://schemas.microsoft.com/office/drawing/2014/main" id="{F406A866-75ED-28DF-7278-87CFA864D4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60926" y="6334128"/>
            <a:ext cx="228571" cy="295238"/>
          </a:xfrm>
          <a:prstGeom prst="rect">
            <a:avLst/>
          </a:prstGeom>
        </p:spPr>
      </p:pic>
      <p:pic>
        <p:nvPicPr>
          <p:cNvPr id="39" name="Picture 38">
            <a:extLst>
              <a:ext uri="{FF2B5EF4-FFF2-40B4-BE49-F238E27FC236}">
                <a16:creationId xmlns:a16="http://schemas.microsoft.com/office/drawing/2014/main" id="{081A1D5B-A3E3-4653-7408-CF7329B35F7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76261" y="6604675"/>
            <a:ext cx="266667" cy="95238"/>
          </a:xfrm>
          <a:prstGeom prst="rect">
            <a:avLst/>
          </a:prstGeom>
        </p:spPr>
      </p:pic>
      <p:cxnSp>
        <p:nvCxnSpPr>
          <p:cNvPr id="47" name="Straight Connector 46">
            <a:extLst>
              <a:ext uri="{FF2B5EF4-FFF2-40B4-BE49-F238E27FC236}">
                <a16:creationId xmlns:a16="http://schemas.microsoft.com/office/drawing/2014/main" id="{F36D125A-E94C-0EB2-C009-C6D7355F21BA}"/>
              </a:ext>
            </a:extLst>
          </p:cNvPr>
          <p:cNvCxnSpPr/>
          <p:nvPr/>
        </p:nvCxnSpPr>
        <p:spPr>
          <a:xfrm>
            <a:off x="5063759" y="6699913"/>
            <a:ext cx="1128092" cy="0"/>
          </a:xfrm>
          <a:prstGeom prst="line">
            <a:avLst/>
          </a:prstGeom>
          <a:ln w="22225"/>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B27069DD-3624-989B-EA01-3289C2AE98F7}"/>
              </a:ext>
            </a:extLst>
          </p:cNvPr>
          <p:cNvCxnSpPr>
            <a:cxnSpLocks/>
          </p:cNvCxnSpPr>
          <p:nvPr/>
        </p:nvCxnSpPr>
        <p:spPr>
          <a:xfrm>
            <a:off x="4582842" y="6699913"/>
            <a:ext cx="529674" cy="0"/>
          </a:xfrm>
          <a:prstGeom prst="line">
            <a:avLst/>
          </a:prstGeom>
          <a:ln w="22225"/>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C3DCF3D9-43DE-7768-C49F-C3406DAE69C0}"/>
              </a:ext>
            </a:extLst>
          </p:cNvPr>
          <p:cNvSpPr/>
          <p:nvPr/>
        </p:nvSpPr>
        <p:spPr>
          <a:xfrm>
            <a:off x="4847679" y="6284392"/>
            <a:ext cx="732980" cy="73580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Picture 50">
            <a:extLst>
              <a:ext uri="{FF2B5EF4-FFF2-40B4-BE49-F238E27FC236}">
                <a16:creationId xmlns:a16="http://schemas.microsoft.com/office/drawing/2014/main" id="{F744525D-E002-1E4E-D3BA-1522CBBD2E4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50985" y="6418960"/>
            <a:ext cx="409524" cy="371429"/>
          </a:xfrm>
          <a:prstGeom prst="rect">
            <a:avLst/>
          </a:prstGeom>
        </p:spPr>
      </p:pic>
      <p:cxnSp>
        <p:nvCxnSpPr>
          <p:cNvPr id="10" name="Straight Connector 9">
            <a:extLst>
              <a:ext uri="{FF2B5EF4-FFF2-40B4-BE49-F238E27FC236}">
                <a16:creationId xmlns:a16="http://schemas.microsoft.com/office/drawing/2014/main" id="{8A028989-9436-F0A8-9B11-8F07D2C71AB2}"/>
              </a:ext>
            </a:extLst>
          </p:cNvPr>
          <p:cNvCxnSpPr>
            <a:cxnSpLocks/>
          </p:cNvCxnSpPr>
          <p:nvPr/>
        </p:nvCxnSpPr>
        <p:spPr>
          <a:xfrm>
            <a:off x="2543423" y="6649200"/>
            <a:ext cx="276561" cy="0"/>
          </a:xfrm>
          <a:prstGeom prst="line">
            <a:avLst/>
          </a:prstGeom>
          <a:ln w="22225"/>
        </p:spPr>
        <p:style>
          <a:lnRef idx="1">
            <a:schemeClr val="dk1"/>
          </a:lnRef>
          <a:fillRef idx="0">
            <a:schemeClr val="dk1"/>
          </a:fillRef>
          <a:effectRef idx="0">
            <a:schemeClr val="dk1"/>
          </a:effectRef>
          <a:fontRef idx="minor">
            <a:schemeClr val="tx1"/>
          </a:fontRef>
        </p:style>
      </p:cxnSp>
      <p:pic>
        <p:nvPicPr>
          <p:cNvPr id="29" name="Picture 28" descr="A black background with a black square&#10;&#10;AI-generated content may be incorrect.">
            <a:extLst>
              <a:ext uri="{FF2B5EF4-FFF2-40B4-BE49-F238E27FC236}">
                <a16:creationId xmlns:a16="http://schemas.microsoft.com/office/drawing/2014/main" id="{EBCEDC56-CD98-4C7A-CE1B-6378AF053EE7}"/>
              </a:ext>
            </a:extLst>
          </p:cNvPr>
          <p:cNvPicPr>
            <a:picLocks noChangeAspect="1"/>
          </p:cNvPicPr>
          <p:nvPr/>
        </p:nvPicPr>
        <p:blipFill>
          <a:blip r:embed="rId2">
            <a:extLst>
              <a:ext uri="{28A0092B-C50C-407E-A947-70E740481C1C}">
                <a14:useLocalDpi xmlns:a14="http://schemas.microsoft.com/office/drawing/2010/main" val="0"/>
              </a:ext>
            </a:extLst>
          </a:blip>
          <a:srcRect l="30881" t="10004" r="31321" b="2710"/>
          <a:stretch>
            <a:fillRect/>
          </a:stretch>
        </p:blipFill>
        <p:spPr>
          <a:xfrm>
            <a:off x="2819984" y="6289002"/>
            <a:ext cx="936104" cy="782288"/>
          </a:xfrm>
          <a:prstGeom prst="rect">
            <a:avLst/>
          </a:prstGeom>
        </p:spPr>
      </p:pic>
    </p:spTree>
    <p:extLst>
      <p:ext uri="{BB962C8B-B14F-4D97-AF65-F5344CB8AC3E}">
        <p14:creationId xmlns:p14="http://schemas.microsoft.com/office/powerpoint/2010/main" val="269671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30" grpId="0" animBg="1"/>
      <p:bldP spid="33" grpId="0" animBg="1"/>
      <p:bldP spid="3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12174-B74D-0A12-1AE3-0C477349F9E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FF181C-88BA-AE0B-2727-1CB9C312FDCC}"/>
              </a:ext>
            </a:extLst>
          </p:cNvPr>
          <p:cNvSpPr>
            <a:spLocks noGrp="1"/>
          </p:cNvSpPr>
          <p:nvPr>
            <p:ph type="sldNum" sz="quarter" idx="8"/>
          </p:nvPr>
        </p:nvSpPr>
        <p:spPr/>
        <p:txBody>
          <a:bodyPr/>
          <a:lstStyle/>
          <a:p>
            <a:pPr lvl="0"/>
            <a:fld id="{179EEDD1-DF31-41F6-84E4-0BDF1C36C209}" type="slidenum">
              <a:rPr lang="en-GB" smtClean="0"/>
              <a:t>42</a:t>
            </a:fld>
            <a:endParaRPr lang="en-GB"/>
          </a:p>
        </p:txBody>
      </p:sp>
      <p:sp>
        <p:nvSpPr>
          <p:cNvPr id="2" name="TextBox 1">
            <a:extLst>
              <a:ext uri="{FF2B5EF4-FFF2-40B4-BE49-F238E27FC236}">
                <a16:creationId xmlns:a16="http://schemas.microsoft.com/office/drawing/2014/main" id="{B0F361B7-B060-CD2F-7E4E-B0DC36A89FFA}"/>
              </a:ext>
            </a:extLst>
          </p:cNvPr>
          <p:cNvSpPr txBox="1"/>
          <p:nvPr/>
        </p:nvSpPr>
        <p:spPr>
          <a:xfrm>
            <a:off x="1175271" y="2246714"/>
            <a:ext cx="7632848" cy="584775"/>
          </a:xfrm>
          <a:prstGeom prst="rect">
            <a:avLst/>
          </a:prstGeom>
          <a:noFill/>
        </p:spPr>
        <p:txBody>
          <a:bodyPr wrap="square" rtlCol="0">
            <a:spAutoFit/>
          </a:bodyPr>
          <a:lstStyle/>
          <a:p>
            <a:r>
              <a:rPr lang="en-GB" sz="3200" dirty="0">
                <a:latin typeface="Bell MT" panose="02020503060305020303" pitchFamily="18" charset="0"/>
              </a:rPr>
              <a:t>system of d qubits: cannot directly measure </a:t>
            </a:r>
            <a:endParaRPr lang="en-GB" dirty="0"/>
          </a:p>
        </p:txBody>
      </p:sp>
      <p:sp>
        <p:nvSpPr>
          <p:cNvPr id="3" name="Textfeld 12">
            <a:extLst>
              <a:ext uri="{FF2B5EF4-FFF2-40B4-BE49-F238E27FC236}">
                <a16:creationId xmlns:a16="http://schemas.microsoft.com/office/drawing/2014/main" id="{52746BE2-94C2-ADDC-3DE9-254A88D5FD53}"/>
              </a:ext>
            </a:extLst>
          </p:cNvPr>
          <p:cNvSpPr txBox="1"/>
          <p:nvPr/>
        </p:nvSpPr>
        <p:spPr>
          <a:xfrm>
            <a:off x="2975471" y="539477"/>
            <a:ext cx="10369152" cy="1654571"/>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err="1">
                <a:latin typeface="Bell MT" panose="02020503060305020303" pitchFamily="18" charset="0"/>
                <a:ea typeface="Lucida Sans Unicode" pitchFamily="2"/>
                <a:cs typeface="Tahoma" pitchFamily="2"/>
              </a:rPr>
              <a:t>measurement</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of</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Hamiltonian</a:t>
            </a:r>
            <a:endParaRPr lang="de-DE" sz="4400" kern="0" dirty="0">
              <a:latin typeface="Bell MT" panose="02020503060305020303" pitchFamily="18" charset="0"/>
              <a:ea typeface="Lucida Sans Unicode" pitchFamily="2"/>
              <a:cs typeface="Tahoma" pitchFamily="2"/>
            </a:endParaRPr>
          </a:p>
          <a:p>
            <a:pPr marL="514350" indent="-514350" defTabSz="914430" hangingPunct="0">
              <a:lnSpc>
                <a:spcPct val="150000"/>
              </a:lnSpc>
              <a:buAutoNum type="arabicParenR"/>
              <a:defRPr sz="1800" b="0" i="0" u="none" strike="noStrike" kern="0" cap="none" spc="0" baseline="0">
                <a:solidFill>
                  <a:srgbClr val="000000"/>
                </a:solidFill>
                <a:uFillTx/>
              </a:defRPr>
            </a:pPr>
            <a:endParaRPr lang="de-DE" sz="3200" dirty="0">
              <a:latin typeface="Bell MT" panose="02020503060305020303" pitchFamily="18" charset="0"/>
              <a:ea typeface="Lucida Sans Unicode" pitchFamily="2"/>
              <a:cs typeface="Tahoma" pitchFamily="2"/>
            </a:endParaRPr>
          </a:p>
        </p:txBody>
      </p:sp>
      <p:sp>
        <p:nvSpPr>
          <p:cNvPr id="16" name="Rectangle 15">
            <a:extLst>
              <a:ext uri="{FF2B5EF4-FFF2-40B4-BE49-F238E27FC236}">
                <a16:creationId xmlns:a16="http://schemas.microsoft.com/office/drawing/2014/main" id="{800F57DE-F495-7A71-2076-4508D02FE94C}"/>
              </a:ext>
            </a:extLst>
          </p:cNvPr>
          <p:cNvSpPr/>
          <p:nvPr/>
        </p:nvSpPr>
        <p:spPr>
          <a:xfrm>
            <a:off x="887267" y="2513132"/>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A8A340C-5988-7460-749E-A3EB4101A9C4}"/>
              </a:ext>
            </a:extLst>
          </p:cNvPr>
          <p:cNvSpPr/>
          <p:nvPr/>
        </p:nvSpPr>
        <p:spPr>
          <a:xfrm>
            <a:off x="887267" y="3456069"/>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C60EC04-F5B7-96FC-8F0D-C9E14F7334D4}"/>
              </a:ext>
            </a:extLst>
          </p:cNvPr>
          <p:cNvSpPr txBox="1"/>
          <p:nvPr/>
        </p:nvSpPr>
        <p:spPr>
          <a:xfrm>
            <a:off x="1175271" y="3222624"/>
            <a:ext cx="9073008" cy="584775"/>
          </a:xfrm>
          <a:prstGeom prst="rect">
            <a:avLst/>
          </a:prstGeom>
          <a:noFill/>
        </p:spPr>
        <p:txBody>
          <a:bodyPr wrap="square" rtlCol="0">
            <a:spAutoFit/>
          </a:bodyPr>
          <a:lstStyle/>
          <a:p>
            <a:r>
              <a:rPr lang="en-GB" sz="3200" dirty="0">
                <a:latin typeface="Bell MT" panose="02020503060305020303" pitchFamily="18" charset="0"/>
              </a:rPr>
              <a:t>estimation of           by measuring fragments:    </a:t>
            </a:r>
            <a:endParaRPr lang="en-GB" dirty="0"/>
          </a:p>
        </p:txBody>
      </p:sp>
      <p:pic>
        <p:nvPicPr>
          <p:cNvPr id="8" name="Picture 7">
            <a:extLst>
              <a:ext uri="{FF2B5EF4-FFF2-40B4-BE49-F238E27FC236}">
                <a16:creationId xmlns:a16="http://schemas.microsoft.com/office/drawing/2014/main" id="{D0D24AC5-2F62-FF38-6400-47EFAB721A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690" y="2276196"/>
            <a:ext cx="342857" cy="380952"/>
          </a:xfrm>
          <a:prstGeom prst="rect">
            <a:avLst/>
          </a:prstGeom>
        </p:spPr>
      </p:pic>
      <p:pic>
        <p:nvPicPr>
          <p:cNvPr id="10" name="Picture 9" descr="A black background with a black square&#10;&#10;AI-generated content may be incorrect.">
            <a:extLst>
              <a:ext uri="{FF2B5EF4-FFF2-40B4-BE49-F238E27FC236}">
                <a16:creationId xmlns:a16="http://schemas.microsoft.com/office/drawing/2014/main" id="{A2D5BF1D-2E42-C47D-F5DD-D7A657EE2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3543" y="3275519"/>
            <a:ext cx="857143" cy="485714"/>
          </a:xfrm>
          <a:prstGeom prst="rect">
            <a:avLst/>
          </a:prstGeom>
        </p:spPr>
      </p:pic>
      <p:pic>
        <p:nvPicPr>
          <p:cNvPr id="14" name="Picture 13" descr="A black background with a black square&#10;&#10;AI-generated content may be incorrect.">
            <a:extLst>
              <a:ext uri="{FF2B5EF4-FFF2-40B4-BE49-F238E27FC236}">
                <a16:creationId xmlns:a16="http://schemas.microsoft.com/office/drawing/2014/main" id="{9F8A52F3-F296-E9EA-492F-AA099F51E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693" y="4312054"/>
            <a:ext cx="1914286" cy="876190"/>
          </a:xfrm>
          <a:prstGeom prst="rect">
            <a:avLst/>
          </a:prstGeom>
        </p:spPr>
      </p:pic>
      <p:sp>
        <p:nvSpPr>
          <p:cNvPr id="31" name="TextBox 30">
            <a:extLst>
              <a:ext uri="{FF2B5EF4-FFF2-40B4-BE49-F238E27FC236}">
                <a16:creationId xmlns:a16="http://schemas.microsoft.com/office/drawing/2014/main" id="{D00A2244-698F-31CA-9D31-CC0509FA60C1}"/>
              </a:ext>
            </a:extLst>
          </p:cNvPr>
          <p:cNvSpPr txBox="1"/>
          <p:nvPr/>
        </p:nvSpPr>
        <p:spPr>
          <a:xfrm>
            <a:off x="4703663" y="4013315"/>
            <a:ext cx="907800" cy="461665"/>
          </a:xfrm>
          <a:prstGeom prst="rect">
            <a:avLst/>
          </a:prstGeom>
          <a:noFill/>
        </p:spPr>
        <p:txBody>
          <a:bodyPr wrap="square" rtlCol="0">
            <a:spAutoFit/>
          </a:bodyPr>
          <a:lstStyle/>
          <a:p>
            <a:r>
              <a:rPr lang="en-GB" sz="2400" dirty="0">
                <a:latin typeface="Bell MT" panose="02020503060305020303" pitchFamily="18" charset="0"/>
              </a:rPr>
              <a:t>e.g.</a:t>
            </a:r>
            <a:endParaRPr lang="en-GB" sz="2400" dirty="0"/>
          </a:p>
        </p:txBody>
      </p:sp>
      <p:pic>
        <p:nvPicPr>
          <p:cNvPr id="38" name="Picture 37">
            <a:extLst>
              <a:ext uri="{FF2B5EF4-FFF2-40B4-BE49-F238E27FC236}">
                <a16:creationId xmlns:a16="http://schemas.microsoft.com/office/drawing/2014/main" id="{7C84C66C-35E3-B123-5FAA-BA4FA3062E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4659" y="5595112"/>
            <a:ext cx="342857" cy="371429"/>
          </a:xfrm>
          <a:prstGeom prst="rect">
            <a:avLst/>
          </a:prstGeom>
        </p:spPr>
      </p:pic>
      <p:sp>
        <p:nvSpPr>
          <p:cNvPr id="40" name="TextBox 39">
            <a:extLst>
              <a:ext uri="{FF2B5EF4-FFF2-40B4-BE49-F238E27FC236}">
                <a16:creationId xmlns:a16="http://schemas.microsoft.com/office/drawing/2014/main" id="{FE8A9F1A-F9B1-B88C-F0D3-41606BEFAF2B}"/>
              </a:ext>
            </a:extLst>
          </p:cNvPr>
          <p:cNvSpPr txBox="1"/>
          <p:nvPr/>
        </p:nvSpPr>
        <p:spPr>
          <a:xfrm>
            <a:off x="5207719" y="5548347"/>
            <a:ext cx="6624736" cy="584775"/>
          </a:xfrm>
          <a:prstGeom prst="rect">
            <a:avLst/>
          </a:prstGeom>
          <a:noFill/>
        </p:spPr>
        <p:txBody>
          <a:bodyPr wrap="square" rtlCol="0">
            <a:spAutoFit/>
          </a:bodyPr>
          <a:lstStyle/>
          <a:p>
            <a:r>
              <a:rPr lang="en-GB" sz="3200" dirty="0">
                <a:latin typeface="Bell MT" panose="02020503060305020303" pitchFamily="18" charset="0"/>
              </a:rPr>
              <a:t>however,      Pauli strings to measure  </a:t>
            </a:r>
            <a:endParaRPr lang="en-GB" dirty="0"/>
          </a:p>
        </p:txBody>
      </p:sp>
      <p:sp>
        <p:nvSpPr>
          <p:cNvPr id="41" name="Arrow: Right 40">
            <a:extLst>
              <a:ext uri="{FF2B5EF4-FFF2-40B4-BE49-F238E27FC236}">
                <a16:creationId xmlns:a16="http://schemas.microsoft.com/office/drawing/2014/main" id="{EB37E3FA-EB95-9E4B-5BAC-4D3543CCBE27}"/>
              </a:ext>
            </a:extLst>
          </p:cNvPr>
          <p:cNvSpPr/>
          <p:nvPr/>
        </p:nvSpPr>
        <p:spPr>
          <a:xfrm rot="5400000">
            <a:off x="6287840" y="6257795"/>
            <a:ext cx="432045" cy="28803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43F881B2-1C68-A151-3BB8-D18F7EB5DAD9}"/>
              </a:ext>
            </a:extLst>
          </p:cNvPr>
          <p:cNvSpPr txBox="1"/>
          <p:nvPr/>
        </p:nvSpPr>
        <p:spPr>
          <a:xfrm>
            <a:off x="6643908" y="6130270"/>
            <a:ext cx="3553515" cy="461665"/>
          </a:xfrm>
          <a:prstGeom prst="rect">
            <a:avLst/>
          </a:prstGeom>
          <a:noFill/>
        </p:spPr>
        <p:txBody>
          <a:bodyPr wrap="square" rtlCol="0">
            <a:spAutoFit/>
          </a:bodyPr>
          <a:lstStyle/>
          <a:p>
            <a:r>
              <a:rPr lang="en-GB" sz="2400" dirty="0">
                <a:latin typeface="Bell MT" panose="02020503060305020303" pitchFamily="18" charset="0"/>
              </a:rPr>
              <a:t>quantum chemistry</a:t>
            </a:r>
            <a:endParaRPr lang="en-GB" sz="2400" dirty="0"/>
          </a:p>
        </p:txBody>
      </p:sp>
      <p:pic>
        <p:nvPicPr>
          <p:cNvPr id="44" name="Picture 43">
            <a:extLst>
              <a:ext uri="{FF2B5EF4-FFF2-40B4-BE49-F238E27FC236}">
                <a16:creationId xmlns:a16="http://schemas.microsoft.com/office/drawing/2014/main" id="{A6EFB6F4-B8B8-F7EF-C6BC-4E8F96C33D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9887" y="6789016"/>
            <a:ext cx="380952" cy="361905"/>
          </a:xfrm>
          <a:prstGeom prst="rect">
            <a:avLst/>
          </a:prstGeom>
        </p:spPr>
      </p:pic>
      <p:sp>
        <p:nvSpPr>
          <p:cNvPr id="45" name="TextBox 44">
            <a:extLst>
              <a:ext uri="{FF2B5EF4-FFF2-40B4-BE49-F238E27FC236}">
                <a16:creationId xmlns:a16="http://schemas.microsoft.com/office/drawing/2014/main" id="{C046858C-12DE-14CB-CA90-761D1BBCCE20}"/>
              </a:ext>
            </a:extLst>
          </p:cNvPr>
          <p:cNvSpPr txBox="1"/>
          <p:nvPr/>
        </p:nvSpPr>
        <p:spPr>
          <a:xfrm>
            <a:off x="5568600" y="6703170"/>
            <a:ext cx="6624736" cy="584775"/>
          </a:xfrm>
          <a:prstGeom prst="rect">
            <a:avLst/>
          </a:prstGeom>
          <a:noFill/>
        </p:spPr>
        <p:txBody>
          <a:bodyPr wrap="square" rtlCol="0">
            <a:spAutoFit/>
          </a:bodyPr>
          <a:lstStyle/>
          <a:p>
            <a:r>
              <a:rPr lang="en-GB" sz="3200" dirty="0">
                <a:latin typeface="Bell MT" panose="02020503060305020303" pitchFamily="18" charset="0"/>
              </a:rPr>
              <a:t>`only’      Pauli strings to measure  </a:t>
            </a:r>
            <a:endParaRPr lang="en-GB" dirty="0"/>
          </a:p>
        </p:txBody>
      </p:sp>
      <p:pic>
        <p:nvPicPr>
          <p:cNvPr id="48" name="Picture 47" descr="A black background with a black square&#10;&#10;AI-generated content may be incorrect.">
            <a:extLst>
              <a:ext uri="{FF2B5EF4-FFF2-40B4-BE49-F238E27FC236}">
                <a16:creationId xmlns:a16="http://schemas.microsoft.com/office/drawing/2014/main" id="{89961278-B746-53F0-CCA0-DCBE519BF2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9410" y="4009766"/>
            <a:ext cx="4542857" cy="1247619"/>
          </a:xfrm>
          <a:prstGeom prst="rect">
            <a:avLst/>
          </a:prstGeom>
        </p:spPr>
      </p:pic>
    </p:spTree>
    <p:extLst>
      <p:ext uri="{BB962C8B-B14F-4D97-AF65-F5344CB8AC3E}">
        <p14:creationId xmlns:p14="http://schemas.microsoft.com/office/powerpoint/2010/main" val="51343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31" grpId="0"/>
      <p:bldP spid="40" grpId="0"/>
      <p:bldP spid="41" grpId="0" animBg="1"/>
      <p:bldP spid="42"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1AF8-4A30-A5F2-FE8B-1045D368582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975632-9D16-878C-33FB-F930A5FACBE5}"/>
              </a:ext>
            </a:extLst>
          </p:cNvPr>
          <p:cNvSpPr>
            <a:spLocks noGrp="1"/>
          </p:cNvSpPr>
          <p:nvPr>
            <p:ph type="sldNum" sz="quarter" idx="8"/>
          </p:nvPr>
        </p:nvSpPr>
        <p:spPr/>
        <p:txBody>
          <a:bodyPr/>
          <a:lstStyle/>
          <a:p>
            <a:pPr lvl="0"/>
            <a:fld id="{179EEDD1-DF31-41F6-84E4-0BDF1C36C209}" type="slidenum">
              <a:rPr lang="en-GB" smtClean="0"/>
              <a:t>43</a:t>
            </a:fld>
            <a:endParaRPr lang="en-GB"/>
          </a:p>
        </p:txBody>
      </p:sp>
      <p:sp>
        <p:nvSpPr>
          <p:cNvPr id="2" name="TextBox 1">
            <a:extLst>
              <a:ext uri="{FF2B5EF4-FFF2-40B4-BE49-F238E27FC236}">
                <a16:creationId xmlns:a16="http://schemas.microsoft.com/office/drawing/2014/main" id="{98F4120C-4B47-6148-DDFE-71D441F0DD5D}"/>
              </a:ext>
            </a:extLst>
          </p:cNvPr>
          <p:cNvSpPr txBox="1"/>
          <p:nvPr/>
        </p:nvSpPr>
        <p:spPr>
          <a:xfrm>
            <a:off x="1535311" y="2167705"/>
            <a:ext cx="6571799" cy="1203535"/>
          </a:xfrm>
          <a:prstGeom prst="rect">
            <a:avLst/>
          </a:prstGeom>
          <a:noFill/>
        </p:spPr>
        <p:txBody>
          <a:bodyPr wrap="none" rtlCol="0">
            <a:spAutoFit/>
          </a:bodyPr>
          <a:lstStyle/>
          <a:p>
            <a:pPr>
              <a:lnSpc>
                <a:spcPct val="150000"/>
              </a:lnSpc>
            </a:pPr>
            <a:r>
              <a:rPr lang="en-GB" sz="3200" dirty="0">
                <a:latin typeface="Bell MT" panose="02020503060305020303" pitchFamily="18" charset="0"/>
              </a:rPr>
              <a:t>idea: identify commuting Pauli strings</a:t>
            </a:r>
          </a:p>
          <a:p>
            <a:pPr>
              <a:lnSpc>
                <a:spcPct val="150000"/>
              </a:lnSpc>
            </a:pPr>
            <a:endParaRPr lang="en-GB" dirty="0"/>
          </a:p>
        </p:txBody>
      </p:sp>
      <p:sp>
        <p:nvSpPr>
          <p:cNvPr id="3" name="Textfeld 12">
            <a:extLst>
              <a:ext uri="{FF2B5EF4-FFF2-40B4-BE49-F238E27FC236}">
                <a16:creationId xmlns:a16="http://schemas.microsoft.com/office/drawing/2014/main" id="{714AC029-E872-3E25-A6DF-ADB3BAA25A5B}"/>
              </a:ext>
            </a:extLst>
          </p:cNvPr>
          <p:cNvSpPr txBox="1"/>
          <p:nvPr/>
        </p:nvSpPr>
        <p:spPr>
          <a:xfrm>
            <a:off x="3335511" y="539477"/>
            <a:ext cx="10369152" cy="947069"/>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err="1">
                <a:latin typeface="Bell MT" panose="02020503060305020303" pitchFamily="18" charset="0"/>
                <a:ea typeface="Lucida Sans Unicode" pitchFamily="2"/>
                <a:cs typeface="Tahoma" pitchFamily="2"/>
              </a:rPr>
              <a:t>reduction</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of</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measurements</a:t>
            </a:r>
            <a:endParaRPr lang="de-DE" sz="4400" kern="0" dirty="0">
              <a:latin typeface="Bell MT" panose="02020503060305020303" pitchFamily="18" charset="0"/>
              <a:ea typeface="Lucida Sans Unicode" pitchFamily="2"/>
              <a:cs typeface="Tahoma" pitchFamily="2"/>
            </a:endParaRPr>
          </a:p>
        </p:txBody>
      </p:sp>
      <p:pic>
        <p:nvPicPr>
          <p:cNvPr id="7" name="Picture 6">
            <a:extLst>
              <a:ext uri="{FF2B5EF4-FFF2-40B4-BE49-F238E27FC236}">
                <a16:creationId xmlns:a16="http://schemas.microsoft.com/office/drawing/2014/main" id="{05E9C4E8-A157-47F9-5008-F7994D5C0D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487" y="3118364"/>
            <a:ext cx="3933333" cy="438095"/>
          </a:xfrm>
          <a:prstGeom prst="rect">
            <a:avLst/>
          </a:prstGeom>
        </p:spPr>
      </p:pic>
      <p:pic>
        <p:nvPicPr>
          <p:cNvPr id="9" name="Picture 8">
            <a:extLst>
              <a:ext uri="{FF2B5EF4-FFF2-40B4-BE49-F238E27FC236}">
                <a16:creationId xmlns:a16="http://schemas.microsoft.com/office/drawing/2014/main" id="{A3E6B7BC-414E-0EDA-29A7-F84F42723F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487" y="3751881"/>
            <a:ext cx="4295238" cy="390476"/>
          </a:xfrm>
          <a:prstGeom prst="rect">
            <a:avLst/>
          </a:prstGeom>
        </p:spPr>
      </p:pic>
      <p:sp>
        <p:nvSpPr>
          <p:cNvPr id="10" name="TextBox 9">
            <a:extLst>
              <a:ext uri="{FF2B5EF4-FFF2-40B4-BE49-F238E27FC236}">
                <a16:creationId xmlns:a16="http://schemas.microsoft.com/office/drawing/2014/main" id="{9F7BBDDF-7C3A-E9B9-8A7A-8E5642788AB9}"/>
              </a:ext>
            </a:extLst>
          </p:cNvPr>
          <p:cNvSpPr txBox="1"/>
          <p:nvPr/>
        </p:nvSpPr>
        <p:spPr>
          <a:xfrm>
            <a:off x="1954541" y="2862082"/>
            <a:ext cx="745717" cy="1203535"/>
          </a:xfrm>
          <a:prstGeom prst="rect">
            <a:avLst/>
          </a:prstGeom>
          <a:noFill/>
        </p:spPr>
        <p:txBody>
          <a:bodyPr wrap="none" rtlCol="0">
            <a:spAutoFit/>
          </a:bodyPr>
          <a:lstStyle/>
          <a:p>
            <a:pPr>
              <a:lnSpc>
                <a:spcPct val="150000"/>
              </a:lnSpc>
            </a:pPr>
            <a:r>
              <a:rPr lang="en-GB" sz="3200" dirty="0">
                <a:latin typeface="Bell MT" panose="02020503060305020303" pitchFamily="18" charset="0"/>
              </a:rPr>
              <a:t>e.g.</a:t>
            </a:r>
          </a:p>
          <a:p>
            <a:pPr>
              <a:lnSpc>
                <a:spcPct val="150000"/>
              </a:lnSpc>
            </a:pPr>
            <a:endParaRPr lang="en-GB" dirty="0"/>
          </a:p>
        </p:txBody>
      </p:sp>
      <p:sp>
        <p:nvSpPr>
          <p:cNvPr id="11" name="TextBox 10">
            <a:extLst>
              <a:ext uri="{FF2B5EF4-FFF2-40B4-BE49-F238E27FC236}">
                <a16:creationId xmlns:a16="http://schemas.microsoft.com/office/drawing/2014/main" id="{FBD24AD2-7A74-AD35-7B48-7697D3FCB524}"/>
              </a:ext>
            </a:extLst>
          </p:cNvPr>
          <p:cNvSpPr txBox="1"/>
          <p:nvPr/>
        </p:nvSpPr>
        <p:spPr>
          <a:xfrm>
            <a:off x="1962282" y="3463849"/>
            <a:ext cx="752129" cy="1203535"/>
          </a:xfrm>
          <a:prstGeom prst="rect">
            <a:avLst/>
          </a:prstGeom>
          <a:noFill/>
        </p:spPr>
        <p:txBody>
          <a:bodyPr wrap="none" rtlCol="0">
            <a:spAutoFit/>
          </a:bodyPr>
          <a:lstStyle/>
          <a:p>
            <a:pPr>
              <a:lnSpc>
                <a:spcPct val="150000"/>
              </a:lnSpc>
            </a:pPr>
            <a:r>
              <a:rPr lang="en-GB" sz="3200" dirty="0">
                <a:latin typeface="Bell MT" panose="02020503060305020303" pitchFamily="18" charset="0"/>
              </a:rPr>
              <a:t>  or</a:t>
            </a:r>
          </a:p>
          <a:p>
            <a:pPr>
              <a:lnSpc>
                <a:spcPct val="150000"/>
              </a:lnSpc>
            </a:pPr>
            <a:endParaRPr lang="en-GB" dirty="0"/>
          </a:p>
        </p:txBody>
      </p:sp>
      <p:sp>
        <p:nvSpPr>
          <p:cNvPr id="12" name="Rectangle 11">
            <a:extLst>
              <a:ext uri="{FF2B5EF4-FFF2-40B4-BE49-F238E27FC236}">
                <a16:creationId xmlns:a16="http://schemas.microsoft.com/office/drawing/2014/main" id="{DE4A7DE3-9FED-F540-E97F-A3A878FF31E6}"/>
              </a:ext>
            </a:extLst>
          </p:cNvPr>
          <p:cNvSpPr/>
          <p:nvPr/>
        </p:nvSpPr>
        <p:spPr>
          <a:xfrm>
            <a:off x="1175271" y="2625456"/>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9BEF69B-C166-8691-B47E-C02A53EBDA8F}"/>
              </a:ext>
            </a:extLst>
          </p:cNvPr>
          <p:cNvSpPr txBox="1"/>
          <p:nvPr/>
        </p:nvSpPr>
        <p:spPr>
          <a:xfrm>
            <a:off x="1535311" y="4414508"/>
            <a:ext cx="10391947" cy="1203535"/>
          </a:xfrm>
          <a:prstGeom prst="rect">
            <a:avLst/>
          </a:prstGeom>
          <a:noFill/>
        </p:spPr>
        <p:txBody>
          <a:bodyPr wrap="none" rtlCol="0">
            <a:spAutoFit/>
          </a:bodyPr>
          <a:lstStyle/>
          <a:p>
            <a:pPr>
              <a:lnSpc>
                <a:spcPct val="150000"/>
              </a:lnSpc>
            </a:pPr>
            <a:r>
              <a:rPr lang="en-GB" sz="3200" dirty="0">
                <a:latin typeface="Bell MT" panose="02020503060305020303" pitchFamily="18" charset="0"/>
              </a:rPr>
              <a:t>in general: two Pauli strings either commute or </a:t>
            </a:r>
            <a:r>
              <a:rPr lang="en-GB" sz="3200" dirty="0" err="1">
                <a:latin typeface="Bell MT" panose="02020503060305020303" pitchFamily="18" charset="0"/>
              </a:rPr>
              <a:t>anticommute</a:t>
            </a:r>
            <a:endParaRPr lang="en-GB" sz="3200" dirty="0">
              <a:latin typeface="Bell MT" panose="02020503060305020303" pitchFamily="18" charset="0"/>
            </a:endParaRPr>
          </a:p>
          <a:p>
            <a:pPr>
              <a:lnSpc>
                <a:spcPct val="150000"/>
              </a:lnSpc>
            </a:pPr>
            <a:endParaRPr lang="en-GB" dirty="0"/>
          </a:p>
        </p:txBody>
      </p:sp>
      <p:sp>
        <p:nvSpPr>
          <p:cNvPr id="14" name="Rectangle 13">
            <a:extLst>
              <a:ext uri="{FF2B5EF4-FFF2-40B4-BE49-F238E27FC236}">
                <a16:creationId xmlns:a16="http://schemas.microsoft.com/office/drawing/2014/main" id="{E81B6EFA-85FE-CCD5-0186-87F471225646}"/>
              </a:ext>
            </a:extLst>
          </p:cNvPr>
          <p:cNvSpPr/>
          <p:nvPr/>
        </p:nvSpPr>
        <p:spPr>
          <a:xfrm>
            <a:off x="1175271" y="4872259"/>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EE8546B5-30D8-41D3-7C33-903AA3C5D0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966" y="5292104"/>
            <a:ext cx="3390476" cy="400000"/>
          </a:xfrm>
          <a:prstGeom prst="rect">
            <a:avLst/>
          </a:prstGeom>
        </p:spPr>
      </p:pic>
      <p:pic>
        <p:nvPicPr>
          <p:cNvPr id="18" name="Picture 17">
            <a:extLst>
              <a:ext uri="{FF2B5EF4-FFF2-40B4-BE49-F238E27FC236}">
                <a16:creationId xmlns:a16="http://schemas.microsoft.com/office/drawing/2014/main" id="{6F69DA21-DE62-28D7-1FD8-4DAD6F243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7966" y="5890194"/>
            <a:ext cx="3476190" cy="400000"/>
          </a:xfrm>
          <a:prstGeom prst="rect">
            <a:avLst/>
          </a:prstGeom>
        </p:spPr>
      </p:pic>
      <p:sp>
        <p:nvSpPr>
          <p:cNvPr id="19" name="Rectangle 18">
            <a:extLst>
              <a:ext uri="{FF2B5EF4-FFF2-40B4-BE49-F238E27FC236}">
                <a16:creationId xmlns:a16="http://schemas.microsoft.com/office/drawing/2014/main" id="{4FD9F6A7-6740-E113-B049-2C77DD577904}"/>
              </a:ext>
            </a:extLst>
          </p:cNvPr>
          <p:cNvSpPr/>
          <p:nvPr/>
        </p:nvSpPr>
        <p:spPr>
          <a:xfrm>
            <a:off x="3131319" y="5396580"/>
            <a:ext cx="346803" cy="975364"/>
          </a:xfrm>
          <a:prstGeom prst="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7C9394B-3259-1FFE-D87F-0D147680AEFB}"/>
              </a:ext>
            </a:extLst>
          </p:cNvPr>
          <p:cNvSpPr/>
          <p:nvPr/>
        </p:nvSpPr>
        <p:spPr>
          <a:xfrm>
            <a:off x="4126194" y="5396580"/>
            <a:ext cx="346803" cy="975364"/>
          </a:xfrm>
          <a:prstGeom prst="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5FBE3F4E-9F8E-E9BF-E2FF-2842C645A55D}"/>
              </a:ext>
            </a:extLst>
          </p:cNvPr>
          <p:cNvSpPr/>
          <p:nvPr/>
        </p:nvSpPr>
        <p:spPr>
          <a:xfrm>
            <a:off x="6097353" y="5396579"/>
            <a:ext cx="346803" cy="975364"/>
          </a:xfrm>
          <a:prstGeom prst="rect">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29E11E27-4C80-049C-EE09-CC33B78A49D5}"/>
              </a:ext>
            </a:extLst>
          </p:cNvPr>
          <p:cNvSpPr/>
          <p:nvPr/>
        </p:nvSpPr>
        <p:spPr>
          <a:xfrm rot="5400000">
            <a:off x="3190611" y="6466225"/>
            <a:ext cx="252878" cy="25391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FC325E07-2956-AC6A-E8B6-E7A701148E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0383" y="6873029"/>
            <a:ext cx="133333" cy="266667"/>
          </a:xfrm>
          <a:prstGeom prst="rect">
            <a:avLst/>
          </a:prstGeom>
        </p:spPr>
      </p:pic>
      <p:pic>
        <p:nvPicPr>
          <p:cNvPr id="26" name="Picture 25">
            <a:extLst>
              <a:ext uri="{FF2B5EF4-FFF2-40B4-BE49-F238E27FC236}">
                <a16:creationId xmlns:a16="http://schemas.microsoft.com/office/drawing/2014/main" id="{FBC0F8C4-D2D2-1414-016D-4CA01C008A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8122" y="6476092"/>
            <a:ext cx="114286" cy="200000"/>
          </a:xfrm>
          <a:prstGeom prst="rect">
            <a:avLst/>
          </a:prstGeom>
        </p:spPr>
      </p:pic>
      <p:sp>
        <p:nvSpPr>
          <p:cNvPr id="27" name="Arrow: Right 26">
            <a:extLst>
              <a:ext uri="{FF2B5EF4-FFF2-40B4-BE49-F238E27FC236}">
                <a16:creationId xmlns:a16="http://schemas.microsoft.com/office/drawing/2014/main" id="{BD8AB467-7EFE-AAA2-74C8-83ECA578E332}"/>
              </a:ext>
            </a:extLst>
          </p:cNvPr>
          <p:cNvSpPr/>
          <p:nvPr/>
        </p:nvSpPr>
        <p:spPr>
          <a:xfrm rot="5400000">
            <a:off x="4185486" y="6485772"/>
            <a:ext cx="252878" cy="25391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41426AA8-A81B-2BE3-581A-D6A564D2FF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2997" y="6495639"/>
            <a:ext cx="114286" cy="200000"/>
          </a:xfrm>
          <a:prstGeom prst="rect">
            <a:avLst/>
          </a:prstGeom>
        </p:spPr>
      </p:pic>
      <p:sp>
        <p:nvSpPr>
          <p:cNvPr id="29" name="Arrow: Right 28">
            <a:extLst>
              <a:ext uri="{FF2B5EF4-FFF2-40B4-BE49-F238E27FC236}">
                <a16:creationId xmlns:a16="http://schemas.microsoft.com/office/drawing/2014/main" id="{70C2F0A9-E181-2FDF-0A99-354A91DF615D}"/>
              </a:ext>
            </a:extLst>
          </p:cNvPr>
          <p:cNvSpPr/>
          <p:nvPr/>
        </p:nvSpPr>
        <p:spPr>
          <a:xfrm rot="5400000">
            <a:off x="6156645" y="6476425"/>
            <a:ext cx="252878" cy="25391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BB8D1550-008D-D785-D95F-387CA76975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4156" y="6486292"/>
            <a:ext cx="114286" cy="200000"/>
          </a:xfrm>
          <a:prstGeom prst="rect">
            <a:avLst/>
          </a:prstGeom>
        </p:spPr>
      </p:pic>
      <p:pic>
        <p:nvPicPr>
          <p:cNvPr id="31" name="Picture 30">
            <a:extLst>
              <a:ext uri="{FF2B5EF4-FFF2-40B4-BE49-F238E27FC236}">
                <a16:creationId xmlns:a16="http://schemas.microsoft.com/office/drawing/2014/main" id="{73325A07-231D-5322-88FE-BE67ED3E80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2928" y="6873028"/>
            <a:ext cx="133333" cy="266667"/>
          </a:xfrm>
          <a:prstGeom prst="rect">
            <a:avLst/>
          </a:prstGeom>
        </p:spPr>
      </p:pic>
      <p:pic>
        <p:nvPicPr>
          <p:cNvPr id="32" name="Picture 31">
            <a:extLst>
              <a:ext uri="{FF2B5EF4-FFF2-40B4-BE49-F238E27FC236}">
                <a16:creationId xmlns:a16="http://schemas.microsoft.com/office/drawing/2014/main" id="{1779DAAF-AEBE-2804-F8C6-B5C47D560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7571" y="6864048"/>
            <a:ext cx="133333" cy="266667"/>
          </a:xfrm>
          <a:prstGeom prst="rect">
            <a:avLst/>
          </a:prstGeom>
        </p:spPr>
      </p:pic>
      <p:pic>
        <p:nvPicPr>
          <p:cNvPr id="34" name="Picture 33">
            <a:extLst>
              <a:ext uri="{FF2B5EF4-FFF2-40B4-BE49-F238E27FC236}">
                <a16:creationId xmlns:a16="http://schemas.microsoft.com/office/drawing/2014/main" id="{EA394AB0-CC44-5657-1BC4-0C18099F0B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5926" y="6882552"/>
            <a:ext cx="266667" cy="257143"/>
          </a:xfrm>
          <a:prstGeom prst="rect">
            <a:avLst/>
          </a:prstGeom>
        </p:spPr>
      </p:pic>
      <p:pic>
        <p:nvPicPr>
          <p:cNvPr id="42" name="Picture 41">
            <a:extLst>
              <a:ext uri="{FF2B5EF4-FFF2-40B4-BE49-F238E27FC236}">
                <a16:creationId xmlns:a16="http://schemas.microsoft.com/office/drawing/2014/main" id="{CFB38197-116F-9A93-B728-129508B6F81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56997" y="6882552"/>
            <a:ext cx="1304762" cy="257143"/>
          </a:xfrm>
          <a:prstGeom prst="rect">
            <a:avLst/>
          </a:prstGeom>
        </p:spPr>
      </p:pic>
      <p:pic>
        <p:nvPicPr>
          <p:cNvPr id="44" name="Picture 43">
            <a:extLst>
              <a:ext uri="{FF2B5EF4-FFF2-40B4-BE49-F238E27FC236}">
                <a16:creationId xmlns:a16="http://schemas.microsoft.com/office/drawing/2014/main" id="{14934D37-9761-4A60-A16D-0740D8EC58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2699" y="6486292"/>
            <a:ext cx="2234945" cy="295042"/>
          </a:xfrm>
          <a:prstGeom prst="rect">
            <a:avLst/>
          </a:prstGeom>
        </p:spPr>
      </p:pic>
      <p:pic>
        <p:nvPicPr>
          <p:cNvPr id="46" name="Picture 45">
            <a:extLst>
              <a:ext uri="{FF2B5EF4-FFF2-40B4-BE49-F238E27FC236}">
                <a16:creationId xmlns:a16="http://schemas.microsoft.com/office/drawing/2014/main" id="{75198618-AEA8-E3A5-FFBA-598A0428AEB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25344" y="6859475"/>
            <a:ext cx="3152381" cy="352381"/>
          </a:xfrm>
          <a:prstGeom prst="rect">
            <a:avLst/>
          </a:prstGeom>
        </p:spPr>
      </p:pic>
      <p:cxnSp>
        <p:nvCxnSpPr>
          <p:cNvPr id="48" name="Straight Arrow Connector 47">
            <a:extLst>
              <a:ext uri="{FF2B5EF4-FFF2-40B4-BE49-F238E27FC236}">
                <a16:creationId xmlns:a16="http://schemas.microsoft.com/office/drawing/2014/main" id="{46E8FFD6-7527-73A8-4730-467505F7C5B4}"/>
              </a:ext>
            </a:extLst>
          </p:cNvPr>
          <p:cNvCxnSpPr/>
          <p:nvPr/>
        </p:nvCxnSpPr>
        <p:spPr>
          <a:xfrm>
            <a:off x="8304063" y="5147989"/>
            <a:ext cx="216024" cy="1633345"/>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73F876A0-FED4-2F23-D294-3815A12B7683}"/>
              </a:ext>
            </a:extLst>
          </p:cNvPr>
          <p:cNvCxnSpPr>
            <a:cxnSpLocks/>
          </p:cNvCxnSpPr>
          <p:nvPr/>
        </p:nvCxnSpPr>
        <p:spPr>
          <a:xfrm flipH="1">
            <a:off x="9521236" y="5178321"/>
            <a:ext cx="728449" cy="1603012"/>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909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animBg="1"/>
      <p:bldP spid="19" grpId="0" animBg="1"/>
      <p:bldP spid="20" grpId="0" animBg="1"/>
      <p:bldP spid="21" grpId="0" animBg="1"/>
      <p:bldP spid="22" grpId="0" animBg="1"/>
      <p:bldP spid="27" grpId="0" animBg="1"/>
      <p:bldP spid="2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742DE-B1F7-1186-0286-E8BDFA70164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0E3F21-9488-1E0C-6862-1A9194B7D833}"/>
              </a:ext>
            </a:extLst>
          </p:cNvPr>
          <p:cNvSpPr>
            <a:spLocks noGrp="1"/>
          </p:cNvSpPr>
          <p:nvPr>
            <p:ph type="sldNum" sz="quarter" idx="8"/>
          </p:nvPr>
        </p:nvSpPr>
        <p:spPr/>
        <p:txBody>
          <a:bodyPr/>
          <a:lstStyle/>
          <a:p>
            <a:pPr lvl="0"/>
            <a:fld id="{179EEDD1-DF31-41F6-84E4-0BDF1C36C209}" type="slidenum">
              <a:rPr lang="en-GB" smtClean="0"/>
              <a:t>44</a:t>
            </a:fld>
            <a:endParaRPr lang="en-GB"/>
          </a:p>
        </p:txBody>
      </p:sp>
      <p:sp>
        <p:nvSpPr>
          <p:cNvPr id="2" name="TextBox 1">
            <a:extLst>
              <a:ext uri="{FF2B5EF4-FFF2-40B4-BE49-F238E27FC236}">
                <a16:creationId xmlns:a16="http://schemas.microsoft.com/office/drawing/2014/main" id="{A3B6A4E4-C400-214B-6FB6-80BEBF4A1F2D}"/>
              </a:ext>
            </a:extLst>
          </p:cNvPr>
          <p:cNvSpPr txBox="1"/>
          <p:nvPr/>
        </p:nvSpPr>
        <p:spPr>
          <a:xfrm>
            <a:off x="1535311" y="2167705"/>
            <a:ext cx="2051587" cy="765146"/>
          </a:xfrm>
          <a:prstGeom prst="rect">
            <a:avLst/>
          </a:prstGeom>
          <a:noFill/>
        </p:spPr>
        <p:txBody>
          <a:bodyPr wrap="none" rtlCol="0">
            <a:spAutoFit/>
          </a:bodyPr>
          <a:lstStyle/>
          <a:p>
            <a:pPr>
              <a:lnSpc>
                <a:spcPct val="150000"/>
              </a:lnSpc>
            </a:pPr>
            <a:r>
              <a:rPr lang="en-GB" sz="3200" dirty="0">
                <a:latin typeface="Bell MT" panose="02020503060305020303" pitchFamily="18" charset="0"/>
              </a:rPr>
              <a:t>estimating </a:t>
            </a:r>
          </a:p>
        </p:txBody>
      </p:sp>
      <p:sp>
        <p:nvSpPr>
          <p:cNvPr id="3" name="Textfeld 12">
            <a:extLst>
              <a:ext uri="{FF2B5EF4-FFF2-40B4-BE49-F238E27FC236}">
                <a16:creationId xmlns:a16="http://schemas.microsoft.com/office/drawing/2014/main" id="{7C22F65D-C87F-46D3-1FBA-EE38F2820F75}"/>
              </a:ext>
            </a:extLst>
          </p:cNvPr>
          <p:cNvSpPr txBox="1"/>
          <p:nvPr/>
        </p:nvSpPr>
        <p:spPr>
          <a:xfrm>
            <a:off x="4043741" y="417833"/>
            <a:ext cx="7056784" cy="947069"/>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err="1">
                <a:latin typeface="Bell MT" panose="02020503060305020303" pitchFamily="18" charset="0"/>
                <a:ea typeface="Lucida Sans Unicode" pitchFamily="2"/>
                <a:cs typeface="Tahoma" pitchFamily="2"/>
              </a:rPr>
              <a:t>measurement</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process</a:t>
            </a:r>
            <a:endParaRPr lang="de-DE" sz="4400" kern="0" dirty="0">
              <a:latin typeface="Bell MT" panose="02020503060305020303" pitchFamily="18" charset="0"/>
              <a:ea typeface="Lucida Sans Unicode" pitchFamily="2"/>
              <a:cs typeface="Tahoma" pitchFamily="2"/>
            </a:endParaRPr>
          </a:p>
        </p:txBody>
      </p:sp>
      <p:sp>
        <p:nvSpPr>
          <p:cNvPr id="12" name="Rectangle 11">
            <a:extLst>
              <a:ext uri="{FF2B5EF4-FFF2-40B4-BE49-F238E27FC236}">
                <a16:creationId xmlns:a16="http://schemas.microsoft.com/office/drawing/2014/main" id="{B401E2AD-9802-E165-5F3B-8ED020B6F4E2}"/>
              </a:ext>
            </a:extLst>
          </p:cNvPr>
          <p:cNvSpPr/>
          <p:nvPr/>
        </p:nvSpPr>
        <p:spPr>
          <a:xfrm>
            <a:off x="1175271" y="2625456"/>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 name="Picture 5" descr="A black background with a black square&#10;&#10;AI-generated content may be incorrect.">
            <a:extLst>
              <a:ext uri="{FF2B5EF4-FFF2-40B4-BE49-F238E27FC236}">
                <a16:creationId xmlns:a16="http://schemas.microsoft.com/office/drawing/2014/main" id="{5CF6F9FD-34DB-4B7A-BDB9-07377AF75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551" y="2382599"/>
            <a:ext cx="2723809" cy="485714"/>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D59A5FDB-EBE3-7C2C-D7B0-CD0EAB56A1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031" y="2382599"/>
            <a:ext cx="2733333" cy="876190"/>
          </a:xfrm>
          <a:prstGeom prst="rect">
            <a:avLst/>
          </a:prstGeom>
        </p:spPr>
      </p:pic>
      <p:pic>
        <p:nvPicPr>
          <p:cNvPr id="23" name="Picture 22" descr="A black background with a black square&#10;&#10;AI-generated content may be incorrect.">
            <a:extLst>
              <a:ext uri="{FF2B5EF4-FFF2-40B4-BE49-F238E27FC236}">
                <a16:creationId xmlns:a16="http://schemas.microsoft.com/office/drawing/2014/main" id="{D3C89196-A0D5-BAB1-04B7-4E93265C78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1655" y="2971425"/>
            <a:ext cx="2742857" cy="914286"/>
          </a:xfrm>
          <a:prstGeom prst="rect">
            <a:avLst/>
          </a:prstGeom>
        </p:spPr>
      </p:pic>
      <p:pic>
        <p:nvPicPr>
          <p:cNvPr id="33" name="Picture 32" descr="A black background with a black square&#10;&#10;AI-generated content may be incorrect.">
            <a:extLst>
              <a:ext uri="{FF2B5EF4-FFF2-40B4-BE49-F238E27FC236}">
                <a16:creationId xmlns:a16="http://schemas.microsoft.com/office/drawing/2014/main" id="{AB08A5F2-98C5-15D1-C8A4-68B10B3B62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1655" y="4034594"/>
            <a:ext cx="1895238" cy="876190"/>
          </a:xfrm>
          <a:prstGeom prst="rect">
            <a:avLst/>
          </a:prstGeom>
        </p:spPr>
      </p:pic>
      <p:sp>
        <p:nvSpPr>
          <p:cNvPr id="35" name="TextBox 34">
            <a:extLst>
              <a:ext uri="{FF2B5EF4-FFF2-40B4-BE49-F238E27FC236}">
                <a16:creationId xmlns:a16="http://schemas.microsoft.com/office/drawing/2014/main" id="{FA1D0283-77EA-2A5E-1CF4-9EE25312D9D4}"/>
              </a:ext>
            </a:extLst>
          </p:cNvPr>
          <p:cNvSpPr txBox="1"/>
          <p:nvPr/>
        </p:nvSpPr>
        <p:spPr>
          <a:xfrm>
            <a:off x="1535311" y="4910784"/>
            <a:ext cx="7414850" cy="765146"/>
          </a:xfrm>
          <a:prstGeom prst="rect">
            <a:avLst/>
          </a:prstGeom>
          <a:noFill/>
        </p:spPr>
        <p:txBody>
          <a:bodyPr wrap="none" rtlCol="0">
            <a:spAutoFit/>
          </a:bodyPr>
          <a:lstStyle/>
          <a:p>
            <a:pPr>
              <a:lnSpc>
                <a:spcPct val="150000"/>
              </a:lnSpc>
            </a:pPr>
            <a:r>
              <a:rPr lang="en-GB" sz="3200" dirty="0">
                <a:latin typeface="Bell MT" panose="02020503060305020303" pitchFamily="18" charset="0"/>
              </a:rPr>
              <a:t>corresponds to sampling random variable  </a:t>
            </a:r>
          </a:p>
        </p:txBody>
      </p:sp>
      <p:sp>
        <p:nvSpPr>
          <p:cNvPr id="36" name="Rectangle 35">
            <a:extLst>
              <a:ext uri="{FF2B5EF4-FFF2-40B4-BE49-F238E27FC236}">
                <a16:creationId xmlns:a16="http://schemas.microsoft.com/office/drawing/2014/main" id="{A17AD540-09CD-37CA-8A0A-5D1CB8E36FA8}"/>
              </a:ext>
            </a:extLst>
          </p:cNvPr>
          <p:cNvSpPr/>
          <p:nvPr/>
        </p:nvSpPr>
        <p:spPr>
          <a:xfrm>
            <a:off x="1175271" y="5368535"/>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8" name="Picture 37">
            <a:extLst>
              <a:ext uri="{FF2B5EF4-FFF2-40B4-BE49-F238E27FC236}">
                <a16:creationId xmlns:a16="http://schemas.microsoft.com/office/drawing/2014/main" id="{A8D89F83-6BFA-B311-AADE-E4A0B78467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2644" y="5211392"/>
            <a:ext cx="323810" cy="314286"/>
          </a:xfrm>
          <a:prstGeom prst="rect">
            <a:avLst/>
          </a:prstGeom>
        </p:spPr>
      </p:pic>
      <p:pic>
        <p:nvPicPr>
          <p:cNvPr id="40" name="Picture 39">
            <a:extLst>
              <a:ext uri="{FF2B5EF4-FFF2-40B4-BE49-F238E27FC236}">
                <a16:creationId xmlns:a16="http://schemas.microsoft.com/office/drawing/2014/main" id="{4D87D9CF-899F-DF61-4839-BE89348EB1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9906" y="5163773"/>
            <a:ext cx="1619048" cy="409524"/>
          </a:xfrm>
          <a:prstGeom prst="rect">
            <a:avLst/>
          </a:prstGeom>
        </p:spPr>
      </p:pic>
      <p:sp>
        <p:nvSpPr>
          <p:cNvPr id="41" name="TextBox 40">
            <a:extLst>
              <a:ext uri="{FF2B5EF4-FFF2-40B4-BE49-F238E27FC236}">
                <a16:creationId xmlns:a16="http://schemas.microsoft.com/office/drawing/2014/main" id="{7DE7F79A-269B-E94C-D623-F7EC8D1CB98B}"/>
              </a:ext>
            </a:extLst>
          </p:cNvPr>
          <p:cNvSpPr txBox="1"/>
          <p:nvPr/>
        </p:nvSpPr>
        <p:spPr>
          <a:xfrm>
            <a:off x="1535311" y="5857852"/>
            <a:ext cx="2517612" cy="765146"/>
          </a:xfrm>
          <a:prstGeom prst="rect">
            <a:avLst/>
          </a:prstGeom>
          <a:noFill/>
        </p:spPr>
        <p:txBody>
          <a:bodyPr wrap="none" rtlCol="0">
            <a:spAutoFit/>
          </a:bodyPr>
          <a:lstStyle/>
          <a:p>
            <a:pPr>
              <a:lnSpc>
                <a:spcPct val="150000"/>
              </a:lnSpc>
            </a:pPr>
            <a:r>
              <a:rPr lang="en-GB" sz="3200" dirty="0">
                <a:latin typeface="Bell MT" panose="02020503060305020303" pitchFamily="18" charset="0"/>
              </a:rPr>
              <a:t>uncertainty:   </a:t>
            </a:r>
          </a:p>
        </p:txBody>
      </p:sp>
      <p:sp>
        <p:nvSpPr>
          <p:cNvPr id="43" name="Rectangle 42">
            <a:extLst>
              <a:ext uri="{FF2B5EF4-FFF2-40B4-BE49-F238E27FC236}">
                <a16:creationId xmlns:a16="http://schemas.microsoft.com/office/drawing/2014/main" id="{00F268BB-1F8E-70C8-7DDA-30ED2E95276E}"/>
              </a:ext>
            </a:extLst>
          </p:cNvPr>
          <p:cNvSpPr/>
          <p:nvPr/>
        </p:nvSpPr>
        <p:spPr>
          <a:xfrm>
            <a:off x="1175271" y="6315603"/>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50" name="Picture 49" descr="A black background with a black square&#10;&#10;AI-generated content may be incorrect.">
            <a:extLst>
              <a:ext uri="{FF2B5EF4-FFF2-40B4-BE49-F238E27FC236}">
                <a16:creationId xmlns:a16="http://schemas.microsoft.com/office/drawing/2014/main" id="{C9BAE2D6-0224-8A57-9E80-2796C539A2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39567" y="6085244"/>
            <a:ext cx="7523809" cy="495238"/>
          </a:xfrm>
          <a:prstGeom prst="rect">
            <a:avLst/>
          </a:prstGeom>
        </p:spPr>
      </p:pic>
    </p:spTree>
    <p:extLst>
      <p:ext uri="{BB962C8B-B14F-4D97-AF65-F5344CB8AC3E}">
        <p14:creationId xmlns:p14="http://schemas.microsoft.com/office/powerpoint/2010/main" val="156813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41" grpId="0"/>
      <p:bldP spid="4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8CA3C-71D7-E3BA-48A4-C984BE4B00E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A922AC-73FE-5752-2930-2FE9903E3F98}"/>
              </a:ext>
            </a:extLst>
          </p:cNvPr>
          <p:cNvSpPr>
            <a:spLocks noGrp="1"/>
          </p:cNvSpPr>
          <p:nvPr>
            <p:ph type="sldNum" sz="quarter" idx="8"/>
          </p:nvPr>
        </p:nvSpPr>
        <p:spPr/>
        <p:txBody>
          <a:bodyPr/>
          <a:lstStyle/>
          <a:p>
            <a:pPr lvl="0"/>
            <a:fld id="{179EEDD1-DF31-41F6-84E4-0BDF1C36C209}" type="slidenum">
              <a:rPr lang="en-GB" smtClean="0"/>
              <a:t>45</a:t>
            </a:fld>
            <a:endParaRPr lang="en-GB"/>
          </a:p>
        </p:txBody>
      </p:sp>
      <p:sp>
        <p:nvSpPr>
          <p:cNvPr id="2" name="TextBox 1">
            <a:extLst>
              <a:ext uri="{FF2B5EF4-FFF2-40B4-BE49-F238E27FC236}">
                <a16:creationId xmlns:a16="http://schemas.microsoft.com/office/drawing/2014/main" id="{A2D363CD-71AD-AAA3-A464-709522116B52}"/>
              </a:ext>
            </a:extLst>
          </p:cNvPr>
          <p:cNvSpPr txBox="1"/>
          <p:nvPr/>
        </p:nvSpPr>
        <p:spPr>
          <a:xfrm>
            <a:off x="1535311" y="2167705"/>
            <a:ext cx="7776864" cy="765146"/>
          </a:xfrm>
          <a:prstGeom prst="rect">
            <a:avLst/>
          </a:prstGeom>
          <a:noFill/>
        </p:spPr>
        <p:txBody>
          <a:bodyPr wrap="square" rtlCol="0">
            <a:spAutoFit/>
          </a:bodyPr>
          <a:lstStyle/>
          <a:p>
            <a:pPr>
              <a:lnSpc>
                <a:spcPct val="150000"/>
              </a:lnSpc>
            </a:pPr>
            <a:r>
              <a:rPr lang="en-GB" sz="3200" dirty="0">
                <a:latin typeface="Bell MT" panose="02020503060305020303" pitchFamily="18" charset="0"/>
              </a:rPr>
              <a:t>K times sampling           </a:t>
            </a:r>
            <a:r>
              <a:rPr lang="en-GB" sz="3200" dirty="0" err="1">
                <a:latin typeface="Bell MT" panose="02020503060305020303" pitchFamily="18" charset="0"/>
              </a:rPr>
              <a:t>sampling</a:t>
            </a:r>
            <a:r>
              <a:rPr lang="en-GB" sz="3200" dirty="0">
                <a:latin typeface="Bell MT" panose="02020503060305020303" pitchFamily="18" charset="0"/>
              </a:rPr>
              <a:t> once       </a:t>
            </a:r>
          </a:p>
        </p:txBody>
      </p:sp>
      <p:sp>
        <p:nvSpPr>
          <p:cNvPr id="3" name="Textfeld 12">
            <a:extLst>
              <a:ext uri="{FF2B5EF4-FFF2-40B4-BE49-F238E27FC236}">
                <a16:creationId xmlns:a16="http://schemas.microsoft.com/office/drawing/2014/main" id="{66B9CBC9-8320-06E6-A0F6-58EE14169088}"/>
              </a:ext>
            </a:extLst>
          </p:cNvPr>
          <p:cNvSpPr txBox="1"/>
          <p:nvPr/>
        </p:nvSpPr>
        <p:spPr>
          <a:xfrm>
            <a:off x="5138817" y="395461"/>
            <a:ext cx="5268434" cy="947069"/>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a:latin typeface="Bell MT" panose="02020503060305020303" pitchFamily="18" charset="0"/>
                <a:ea typeface="Lucida Sans Unicode" pitchFamily="2"/>
                <a:cs typeface="Tahoma" pitchFamily="2"/>
              </a:rPr>
              <a:t>Shot </a:t>
            </a:r>
            <a:r>
              <a:rPr lang="de-DE" sz="4400" kern="0" dirty="0" err="1">
                <a:latin typeface="Bell MT" panose="02020503060305020303" pitchFamily="18" charset="0"/>
                <a:ea typeface="Lucida Sans Unicode" pitchFamily="2"/>
                <a:cs typeface="Tahoma" pitchFamily="2"/>
              </a:rPr>
              <a:t>noise</a:t>
            </a:r>
            <a:endParaRPr lang="de-DE" sz="4400" kern="0" dirty="0">
              <a:latin typeface="Bell MT" panose="02020503060305020303" pitchFamily="18" charset="0"/>
              <a:ea typeface="Lucida Sans Unicode" pitchFamily="2"/>
              <a:cs typeface="Tahoma" pitchFamily="2"/>
            </a:endParaRPr>
          </a:p>
        </p:txBody>
      </p:sp>
      <p:sp>
        <p:nvSpPr>
          <p:cNvPr id="12" name="Rectangle 11">
            <a:extLst>
              <a:ext uri="{FF2B5EF4-FFF2-40B4-BE49-F238E27FC236}">
                <a16:creationId xmlns:a16="http://schemas.microsoft.com/office/drawing/2014/main" id="{E9F42512-805E-E1B9-F8B4-FF66A79F7773}"/>
              </a:ext>
            </a:extLst>
          </p:cNvPr>
          <p:cNvSpPr/>
          <p:nvPr/>
        </p:nvSpPr>
        <p:spPr>
          <a:xfrm>
            <a:off x="1175271" y="2625456"/>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3CD815AA-6DC3-2649-D83E-8E4644CC6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1655" y="2469644"/>
            <a:ext cx="323810" cy="314286"/>
          </a:xfrm>
          <a:prstGeom prst="rect">
            <a:avLst/>
          </a:prstGeom>
        </p:spPr>
      </p:pic>
      <p:pic>
        <p:nvPicPr>
          <p:cNvPr id="11" name="Picture 10">
            <a:extLst>
              <a:ext uri="{FF2B5EF4-FFF2-40B4-BE49-F238E27FC236}">
                <a16:creationId xmlns:a16="http://schemas.microsoft.com/office/drawing/2014/main" id="{8AF473E0-BD5D-92E0-76F6-F50DBC945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817" y="2487931"/>
            <a:ext cx="266667" cy="247619"/>
          </a:xfrm>
          <a:prstGeom prst="rect">
            <a:avLst/>
          </a:prstGeom>
        </p:spPr>
      </p:pic>
      <p:pic>
        <p:nvPicPr>
          <p:cNvPr id="19" name="Picture 18">
            <a:extLst>
              <a:ext uri="{FF2B5EF4-FFF2-40B4-BE49-F238E27FC236}">
                <a16:creationId xmlns:a16="http://schemas.microsoft.com/office/drawing/2014/main" id="{D3D4B187-2910-492E-11C5-DB1B7C075D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055" y="2401646"/>
            <a:ext cx="3800000" cy="447619"/>
          </a:xfrm>
          <a:prstGeom prst="rect">
            <a:avLst/>
          </a:prstGeom>
        </p:spPr>
      </p:pic>
      <p:sp>
        <p:nvSpPr>
          <p:cNvPr id="20" name="TextBox 19">
            <a:extLst>
              <a:ext uri="{FF2B5EF4-FFF2-40B4-BE49-F238E27FC236}">
                <a16:creationId xmlns:a16="http://schemas.microsoft.com/office/drawing/2014/main" id="{28B584A5-AC75-9D44-4469-1CB5ED11E2EC}"/>
              </a:ext>
            </a:extLst>
          </p:cNvPr>
          <p:cNvSpPr txBox="1"/>
          <p:nvPr/>
        </p:nvSpPr>
        <p:spPr>
          <a:xfrm>
            <a:off x="1535311" y="3059757"/>
            <a:ext cx="2517612" cy="765146"/>
          </a:xfrm>
          <a:prstGeom prst="rect">
            <a:avLst/>
          </a:prstGeom>
          <a:noFill/>
        </p:spPr>
        <p:txBody>
          <a:bodyPr wrap="none" rtlCol="0">
            <a:spAutoFit/>
          </a:bodyPr>
          <a:lstStyle/>
          <a:p>
            <a:pPr>
              <a:lnSpc>
                <a:spcPct val="150000"/>
              </a:lnSpc>
            </a:pPr>
            <a:r>
              <a:rPr lang="en-GB" sz="3200" dirty="0">
                <a:latin typeface="Bell MT" panose="02020503060305020303" pitchFamily="18" charset="0"/>
              </a:rPr>
              <a:t>uncertainty:   </a:t>
            </a:r>
          </a:p>
        </p:txBody>
      </p:sp>
      <p:sp>
        <p:nvSpPr>
          <p:cNvPr id="21" name="Rectangle 20">
            <a:extLst>
              <a:ext uri="{FF2B5EF4-FFF2-40B4-BE49-F238E27FC236}">
                <a16:creationId xmlns:a16="http://schemas.microsoft.com/office/drawing/2014/main" id="{3710BCB8-9165-5000-305E-6032316DAA5F}"/>
              </a:ext>
            </a:extLst>
          </p:cNvPr>
          <p:cNvSpPr/>
          <p:nvPr/>
        </p:nvSpPr>
        <p:spPr>
          <a:xfrm>
            <a:off x="1175271" y="3517508"/>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41E7CFA4-EA18-4E99-0895-419A2A2B75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1575" y="3300883"/>
            <a:ext cx="3704762" cy="457143"/>
          </a:xfrm>
          <a:prstGeom prst="rect">
            <a:avLst/>
          </a:prstGeom>
        </p:spPr>
      </p:pic>
      <p:sp>
        <p:nvSpPr>
          <p:cNvPr id="27" name="TextBox 26">
            <a:extLst>
              <a:ext uri="{FF2B5EF4-FFF2-40B4-BE49-F238E27FC236}">
                <a16:creationId xmlns:a16="http://schemas.microsoft.com/office/drawing/2014/main" id="{3011BFC2-DCB0-9AE9-FA09-A3F61FBE7950}"/>
              </a:ext>
            </a:extLst>
          </p:cNvPr>
          <p:cNvSpPr txBox="1"/>
          <p:nvPr/>
        </p:nvSpPr>
        <p:spPr>
          <a:xfrm>
            <a:off x="1535311" y="3999152"/>
            <a:ext cx="2346540" cy="765146"/>
          </a:xfrm>
          <a:prstGeom prst="rect">
            <a:avLst/>
          </a:prstGeom>
          <a:noFill/>
        </p:spPr>
        <p:txBody>
          <a:bodyPr wrap="none" rtlCol="0">
            <a:spAutoFit/>
          </a:bodyPr>
          <a:lstStyle/>
          <a:p>
            <a:pPr>
              <a:lnSpc>
                <a:spcPct val="150000"/>
              </a:lnSpc>
            </a:pPr>
            <a:r>
              <a:rPr lang="en-GB" sz="3200" dirty="0">
                <a:latin typeface="Bell MT" panose="02020503060305020303" pitchFamily="18" charset="0"/>
              </a:rPr>
              <a:t>estimating   </a:t>
            </a:r>
          </a:p>
        </p:txBody>
      </p:sp>
      <p:sp>
        <p:nvSpPr>
          <p:cNvPr id="28" name="Rectangle 27">
            <a:extLst>
              <a:ext uri="{FF2B5EF4-FFF2-40B4-BE49-F238E27FC236}">
                <a16:creationId xmlns:a16="http://schemas.microsoft.com/office/drawing/2014/main" id="{47F74CA8-09AD-279A-6AF4-F0E78416559D}"/>
              </a:ext>
            </a:extLst>
          </p:cNvPr>
          <p:cNvSpPr/>
          <p:nvPr/>
        </p:nvSpPr>
        <p:spPr>
          <a:xfrm>
            <a:off x="1175271" y="4456903"/>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30" name="Picture 29" descr="A black background with a black square&#10;&#10;AI-generated content may be incorrect.">
            <a:extLst>
              <a:ext uri="{FF2B5EF4-FFF2-40B4-BE49-F238E27FC236}">
                <a16:creationId xmlns:a16="http://schemas.microsoft.com/office/drawing/2014/main" id="{047FC22A-507C-8CC6-E87B-A22E7192E6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7388" y="4192935"/>
            <a:ext cx="3409524" cy="933333"/>
          </a:xfrm>
          <a:prstGeom prst="rect">
            <a:avLst/>
          </a:prstGeom>
        </p:spPr>
      </p:pic>
      <p:sp>
        <p:nvSpPr>
          <p:cNvPr id="31" name="Arrow: Right 30">
            <a:extLst>
              <a:ext uri="{FF2B5EF4-FFF2-40B4-BE49-F238E27FC236}">
                <a16:creationId xmlns:a16="http://schemas.microsoft.com/office/drawing/2014/main" id="{39466C3B-445A-E383-1692-2A59E631FD61}"/>
              </a:ext>
            </a:extLst>
          </p:cNvPr>
          <p:cNvSpPr/>
          <p:nvPr/>
        </p:nvSpPr>
        <p:spPr>
          <a:xfrm>
            <a:off x="2408581" y="5292005"/>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descr="A black background with a black square&#10;&#10;AI-generated content may be incorrect.">
            <a:extLst>
              <a:ext uri="{FF2B5EF4-FFF2-40B4-BE49-F238E27FC236}">
                <a16:creationId xmlns:a16="http://schemas.microsoft.com/office/drawing/2014/main" id="{75D66A24-FBE6-3584-D205-D0BA1AD5D0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5511" y="5199207"/>
            <a:ext cx="4533333" cy="933333"/>
          </a:xfrm>
          <a:prstGeom prst="rect">
            <a:avLst/>
          </a:prstGeom>
        </p:spPr>
      </p:pic>
      <p:sp>
        <p:nvSpPr>
          <p:cNvPr id="37" name="Arrow: Right 36">
            <a:extLst>
              <a:ext uri="{FF2B5EF4-FFF2-40B4-BE49-F238E27FC236}">
                <a16:creationId xmlns:a16="http://schemas.microsoft.com/office/drawing/2014/main" id="{35C07A55-A8BB-6A0D-64FC-87091323F03F}"/>
              </a:ext>
            </a:extLst>
          </p:cNvPr>
          <p:cNvSpPr/>
          <p:nvPr/>
        </p:nvSpPr>
        <p:spPr>
          <a:xfrm>
            <a:off x="2408581" y="6176858"/>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F6B39672-10DC-0A44-F8C4-B91D081CF843}"/>
              </a:ext>
            </a:extLst>
          </p:cNvPr>
          <p:cNvSpPr txBox="1"/>
          <p:nvPr/>
        </p:nvSpPr>
        <p:spPr>
          <a:xfrm>
            <a:off x="3191495" y="5822906"/>
            <a:ext cx="5362815" cy="765146"/>
          </a:xfrm>
          <a:prstGeom prst="rect">
            <a:avLst/>
          </a:prstGeom>
          <a:noFill/>
        </p:spPr>
        <p:txBody>
          <a:bodyPr wrap="none" rtlCol="0">
            <a:spAutoFit/>
          </a:bodyPr>
          <a:lstStyle/>
          <a:p>
            <a:pPr>
              <a:lnSpc>
                <a:spcPct val="150000"/>
              </a:lnSpc>
            </a:pPr>
            <a:r>
              <a:rPr lang="en-GB" sz="3200" dirty="0">
                <a:latin typeface="Bell MT" panose="02020503060305020303" pitchFamily="18" charset="0"/>
              </a:rPr>
              <a:t>different sampling strategies:   </a:t>
            </a:r>
          </a:p>
        </p:txBody>
      </p:sp>
      <p:sp>
        <p:nvSpPr>
          <p:cNvPr id="42" name="TextBox 41">
            <a:extLst>
              <a:ext uri="{FF2B5EF4-FFF2-40B4-BE49-F238E27FC236}">
                <a16:creationId xmlns:a16="http://schemas.microsoft.com/office/drawing/2014/main" id="{6A195865-97F9-E538-BF18-F0D1E83B1B57}"/>
              </a:ext>
            </a:extLst>
          </p:cNvPr>
          <p:cNvSpPr txBox="1"/>
          <p:nvPr/>
        </p:nvSpPr>
        <p:spPr>
          <a:xfrm>
            <a:off x="3191495" y="6567449"/>
            <a:ext cx="7014484" cy="597023"/>
          </a:xfrm>
          <a:prstGeom prst="rect">
            <a:avLst/>
          </a:prstGeom>
          <a:noFill/>
        </p:spPr>
        <p:txBody>
          <a:bodyPr wrap="none" rtlCol="0">
            <a:spAutoFit/>
          </a:bodyPr>
          <a:lstStyle/>
          <a:p>
            <a:pPr>
              <a:lnSpc>
                <a:spcPct val="150000"/>
              </a:lnSpc>
            </a:pPr>
            <a:r>
              <a:rPr lang="en-GB" sz="2400" dirty="0">
                <a:latin typeface="Bell MT" panose="02020503060305020303" pitchFamily="18" charset="0"/>
              </a:rPr>
              <a:t>[Arrasmith, </a:t>
            </a:r>
            <a:r>
              <a:rPr lang="en-GB" sz="2400" dirty="0" err="1">
                <a:latin typeface="Bell MT" panose="02020503060305020303" pitchFamily="18" charset="0"/>
              </a:rPr>
              <a:t>Cincio</a:t>
            </a:r>
            <a:r>
              <a:rPr lang="en-GB" sz="2400" dirty="0">
                <a:latin typeface="Bell MT" panose="02020503060305020303" pitchFamily="18" charset="0"/>
              </a:rPr>
              <a:t>, Somma, Coles, arXiv:2004.06252]</a:t>
            </a:r>
          </a:p>
        </p:txBody>
      </p:sp>
    </p:spTree>
    <p:extLst>
      <p:ext uri="{BB962C8B-B14F-4D97-AF65-F5344CB8AC3E}">
        <p14:creationId xmlns:p14="http://schemas.microsoft.com/office/powerpoint/2010/main" val="285031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7" grpId="0"/>
      <p:bldP spid="28" grpId="0" animBg="1"/>
      <p:bldP spid="31" grpId="0" animBg="1"/>
      <p:bldP spid="37" grpId="0" animBg="1"/>
      <p:bldP spid="39" grpId="0"/>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31FA9-6124-D56A-06DF-D4A857F67E9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6438C0-173A-A46D-B6D3-2D40DD71EB0E}"/>
              </a:ext>
            </a:extLst>
          </p:cNvPr>
          <p:cNvSpPr>
            <a:spLocks noGrp="1"/>
          </p:cNvSpPr>
          <p:nvPr>
            <p:ph type="sldNum" sz="quarter" idx="8"/>
          </p:nvPr>
        </p:nvSpPr>
        <p:spPr/>
        <p:txBody>
          <a:bodyPr/>
          <a:lstStyle/>
          <a:p>
            <a:fld id="{D8E8AC99-364F-40C2-896C-3046AA64A242}" type="slidenum">
              <a:rPr lang="en-GB" smtClean="0"/>
              <a:pPr/>
              <a:t>46</a:t>
            </a:fld>
            <a:endParaRPr lang="en-GB" dirty="0"/>
          </a:p>
        </p:txBody>
      </p:sp>
      <p:sp>
        <p:nvSpPr>
          <p:cNvPr id="4" name="Textfeld 12">
            <a:extLst>
              <a:ext uri="{FF2B5EF4-FFF2-40B4-BE49-F238E27FC236}">
                <a16:creationId xmlns:a16="http://schemas.microsoft.com/office/drawing/2014/main" id="{C862947A-5840-B9EA-BA61-F6B3383BA006}"/>
              </a:ext>
            </a:extLst>
          </p:cNvPr>
          <p:cNvSpPr txBox="1"/>
          <p:nvPr/>
        </p:nvSpPr>
        <p:spPr>
          <a:xfrm>
            <a:off x="2759447" y="2952551"/>
            <a:ext cx="9361040" cy="1654571"/>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a:latin typeface="Bell MT" panose="02020503060305020303" pitchFamily="18" charset="0"/>
                <a:ea typeface="Lucida Sans Unicode" pitchFamily="2"/>
                <a:cs typeface="Tahoma" pitchFamily="2"/>
              </a:rPr>
              <a:t>6) </a:t>
            </a:r>
            <a:r>
              <a:rPr lang="de-DE" sz="4400" kern="0" dirty="0" err="1">
                <a:latin typeface="Bell MT" panose="02020503060305020303" pitchFamily="18" charset="0"/>
                <a:ea typeface="Lucida Sans Unicode" pitchFamily="2"/>
                <a:cs typeface="Tahoma" pitchFamily="2"/>
              </a:rPr>
              <a:t>Variational</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quantum</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eigensolver</a:t>
            </a:r>
            <a:r>
              <a:rPr lang="de-DE" sz="4400" kern="0" dirty="0">
                <a:latin typeface="Bell MT" panose="02020503060305020303" pitchFamily="18" charset="0"/>
                <a:ea typeface="Lucida Sans Unicode" pitchFamily="2"/>
                <a:cs typeface="Tahoma" pitchFamily="2"/>
              </a:rPr>
              <a:t>  </a:t>
            </a:r>
          </a:p>
          <a:p>
            <a:pPr marL="514350" indent="-514350" defTabSz="914430" hangingPunct="0">
              <a:lnSpc>
                <a:spcPct val="150000"/>
              </a:lnSpc>
              <a:buAutoNum type="arabicParenR"/>
              <a:defRPr sz="1800" b="0" i="0" u="none" strike="noStrike" kern="0" cap="none" spc="0" baseline="0">
                <a:solidFill>
                  <a:srgbClr val="000000"/>
                </a:solidFill>
                <a:uFillTx/>
              </a:defRPr>
            </a:pPr>
            <a:endParaRPr lang="de-DE" sz="3200" dirty="0">
              <a:latin typeface="Bell MT" panose="02020503060305020303" pitchFamily="18" charset="0"/>
              <a:ea typeface="Lucida Sans Unicode" pitchFamily="2"/>
              <a:cs typeface="Tahoma" pitchFamily="2"/>
            </a:endParaRPr>
          </a:p>
        </p:txBody>
      </p:sp>
    </p:spTree>
    <p:extLst>
      <p:ext uri="{BB962C8B-B14F-4D97-AF65-F5344CB8AC3E}">
        <p14:creationId xmlns:p14="http://schemas.microsoft.com/office/powerpoint/2010/main" val="500014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62E0E-67B8-69C9-569E-A4B099F56DA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0F2BE2-568D-6947-E9A2-4F5B8341AF5C}"/>
              </a:ext>
            </a:extLst>
          </p:cNvPr>
          <p:cNvSpPr>
            <a:spLocks noGrp="1"/>
          </p:cNvSpPr>
          <p:nvPr>
            <p:ph type="sldNum" sz="quarter" idx="8"/>
          </p:nvPr>
        </p:nvSpPr>
        <p:spPr/>
        <p:txBody>
          <a:bodyPr/>
          <a:lstStyle/>
          <a:p>
            <a:pPr lvl="0"/>
            <a:fld id="{179EEDD1-DF31-41F6-84E4-0BDF1C36C209}" type="slidenum">
              <a:rPr lang="en-GB" smtClean="0"/>
              <a:t>47</a:t>
            </a:fld>
            <a:endParaRPr lang="en-GB"/>
          </a:p>
        </p:txBody>
      </p:sp>
      <p:sp>
        <p:nvSpPr>
          <p:cNvPr id="3" name="Textfeld 12">
            <a:extLst>
              <a:ext uri="{FF2B5EF4-FFF2-40B4-BE49-F238E27FC236}">
                <a16:creationId xmlns:a16="http://schemas.microsoft.com/office/drawing/2014/main" id="{A93F8386-B868-266F-D054-E19CC971777B}"/>
              </a:ext>
            </a:extLst>
          </p:cNvPr>
          <p:cNvSpPr txBox="1"/>
          <p:nvPr/>
        </p:nvSpPr>
        <p:spPr>
          <a:xfrm>
            <a:off x="4847679" y="611485"/>
            <a:ext cx="4536504" cy="947069"/>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dirty="0">
                <a:latin typeface="Bell MT" panose="02020503060305020303" pitchFamily="18" charset="0"/>
                <a:ea typeface="Lucida Sans Unicode" pitchFamily="2"/>
                <a:cs typeface="Tahoma" pitchFamily="2"/>
              </a:rPr>
              <a:t>hybrid </a:t>
            </a:r>
            <a:r>
              <a:rPr lang="de-DE" sz="4400" dirty="0" err="1">
                <a:latin typeface="Bell MT" panose="02020503060305020303" pitchFamily="18" charset="0"/>
                <a:ea typeface="Lucida Sans Unicode" pitchFamily="2"/>
                <a:cs typeface="Tahoma" pitchFamily="2"/>
              </a:rPr>
              <a:t>scheme</a:t>
            </a:r>
            <a:endParaRPr lang="de-DE" sz="4400" dirty="0">
              <a:latin typeface="Bell MT" panose="02020503060305020303" pitchFamily="18" charset="0"/>
              <a:ea typeface="Lucida Sans Unicode" pitchFamily="2"/>
              <a:cs typeface="Tahoma" pitchFamily="2"/>
            </a:endParaRPr>
          </a:p>
        </p:txBody>
      </p:sp>
      <p:pic>
        <p:nvPicPr>
          <p:cNvPr id="6" name="Picture 5" descr="A diagram of a computer program&#10;&#10;AI-generated content may be incorrect.">
            <a:extLst>
              <a:ext uri="{FF2B5EF4-FFF2-40B4-BE49-F238E27FC236}">
                <a16:creationId xmlns:a16="http://schemas.microsoft.com/office/drawing/2014/main" id="{358BEF4B-E588-C7C8-08F0-769EE5249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009" y="2339677"/>
            <a:ext cx="5161756" cy="4241243"/>
          </a:xfrm>
          <a:prstGeom prst="rect">
            <a:avLst/>
          </a:prstGeom>
        </p:spPr>
      </p:pic>
      <p:sp>
        <p:nvSpPr>
          <p:cNvPr id="7" name="TextBox 6">
            <a:extLst>
              <a:ext uri="{FF2B5EF4-FFF2-40B4-BE49-F238E27FC236}">
                <a16:creationId xmlns:a16="http://schemas.microsoft.com/office/drawing/2014/main" id="{6014F4BC-E0A0-A467-1E4B-5500C9AC4808}"/>
              </a:ext>
            </a:extLst>
          </p:cNvPr>
          <p:cNvSpPr txBox="1"/>
          <p:nvPr/>
        </p:nvSpPr>
        <p:spPr>
          <a:xfrm>
            <a:off x="3440953" y="6747470"/>
            <a:ext cx="5943230" cy="595163"/>
          </a:xfrm>
          <a:prstGeom prst="rect">
            <a:avLst/>
          </a:prstGeom>
          <a:noFill/>
        </p:spPr>
        <p:txBody>
          <a:bodyPr wrap="none" rtlCol="0">
            <a:spAutoFit/>
          </a:bodyPr>
          <a:lstStyle/>
          <a:p>
            <a:pPr>
              <a:lnSpc>
                <a:spcPct val="150000"/>
              </a:lnSpc>
            </a:pPr>
            <a:r>
              <a:rPr lang="en-GB" sz="2400" dirty="0">
                <a:latin typeface="Bell MT" panose="02020503060305020303" pitchFamily="18" charset="0"/>
              </a:rPr>
              <a:t>[graphics from C</a:t>
            </a:r>
            <a:r>
              <a:rPr lang="fr-FR" sz="2400" dirty="0" err="1">
                <a:latin typeface="Bell MT" panose="02020503060305020303" pitchFamily="18" charset="0"/>
              </a:rPr>
              <a:t>ommun</a:t>
            </a:r>
            <a:r>
              <a:rPr lang="fr-FR" sz="2400" dirty="0">
                <a:latin typeface="Bell MT" panose="02020503060305020303" pitchFamily="18" charset="0"/>
              </a:rPr>
              <a:t>. </a:t>
            </a:r>
            <a:r>
              <a:rPr lang="fr-FR" sz="2400" dirty="0" err="1">
                <a:latin typeface="Bell MT" panose="02020503060305020303" pitchFamily="18" charset="0"/>
              </a:rPr>
              <a:t>Physics</a:t>
            </a:r>
            <a:r>
              <a:rPr lang="fr-FR" sz="2400" dirty="0">
                <a:latin typeface="Bell MT" panose="02020503060305020303" pitchFamily="18" charset="0"/>
              </a:rPr>
              <a:t> 6, 4 (2023)</a:t>
            </a:r>
            <a:r>
              <a:rPr lang="en-GB" sz="2400" dirty="0">
                <a:latin typeface="Bell MT" panose="02020503060305020303" pitchFamily="18" charset="0"/>
              </a:rPr>
              <a:t>]</a:t>
            </a:r>
          </a:p>
        </p:txBody>
      </p:sp>
      <p:cxnSp>
        <p:nvCxnSpPr>
          <p:cNvPr id="9" name="Straight Arrow Connector 8">
            <a:extLst>
              <a:ext uri="{FF2B5EF4-FFF2-40B4-BE49-F238E27FC236}">
                <a16:creationId xmlns:a16="http://schemas.microsoft.com/office/drawing/2014/main" id="{7B0EF0E7-BFE8-88AA-5354-B6C4EC08D9D2}"/>
              </a:ext>
            </a:extLst>
          </p:cNvPr>
          <p:cNvCxnSpPr>
            <a:cxnSpLocks/>
          </p:cNvCxnSpPr>
          <p:nvPr/>
        </p:nvCxnSpPr>
        <p:spPr>
          <a:xfrm>
            <a:off x="3440953" y="3491805"/>
            <a:ext cx="1808719" cy="57606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Textfeld 12">
            <a:extLst>
              <a:ext uri="{FF2B5EF4-FFF2-40B4-BE49-F238E27FC236}">
                <a16:creationId xmlns:a16="http://schemas.microsoft.com/office/drawing/2014/main" id="{4525BB59-B18D-915D-B6EB-E128A0D826BE}"/>
              </a:ext>
            </a:extLst>
          </p:cNvPr>
          <p:cNvSpPr txBox="1"/>
          <p:nvPr/>
        </p:nvSpPr>
        <p:spPr>
          <a:xfrm>
            <a:off x="859186" y="2693303"/>
            <a:ext cx="3456384" cy="1459709"/>
          </a:xfrm>
          <a:prstGeom prst="rect">
            <a:avLst/>
          </a:prstGeom>
          <a:noFill/>
          <a:ln>
            <a:noFill/>
          </a:ln>
        </p:spPr>
        <p:txBody>
          <a:bodyPr vert="horz" wrap="square" lIns="90004" tIns="44997" rIns="90004" bIns="44997" anchor="t" anchorCtr="0" compatLnSpc="0">
            <a:spAutoFit/>
          </a:bodyPr>
          <a:lstStyle/>
          <a:p>
            <a:pPr algn="ctr" defTabSz="914430" hangingPunct="0">
              <a:defRPr sz="1800" b="0" i="0" u="none" strike="noStrike" kern="0" cap="none" spc="0" baseline="0">
                <a:solidFill>
                  <a:srgbClr val="000000"/>
                </a:solidFill>
                <a:uFillTx/>
              </a:defRPr>
            </a:pPr>
            <a:r>
              <a:rPr lang="de-DE" sz="3200" dirty="0" err="1">
                <a:latin typeface="Bell MT" panose="02020503060305020303" pitchFamily="18" charset="0"/>
                <a:ea typeface="Lucida Sans Unicode" pitchFamily="2"/>
                <a:cs typeface="Tahoma" pitchFamily="2"/>
              </a:rPr>
              <a:t>some</a:t>
            </a:r>
            <a:r>
              <a:rPr lang="de-DE" sz="3200" dirty="0">
                <a:latin typeface="Bell MT" panose="02020503060305020303" pitchFamily="18" charset="0"/>
                <a:ea typeface="Lucida Sans Unicode" pitchFamily="2"/>
                <a:cs typeface="Tahoma" pitchFamily="2"/>
              </a:rPr>
              <a:t> </a:t>
            </a:r>
          </a:p>
          <a:p>
            <a:pPr algn="ctr" defTabSz="914430" hangingPunct="0">
              <a:defRPr sz="1800" b="0" i="0" u="none" strike="noStrike" kern="0" cap="none" spc="0" baseline="0">
                <a:solidFill>
                  <a:srgbClr val="000000"/>
                </a:solidFill>
                <a:uFillTx/>
              </a:defRPr>
            </a:pPr>
            <a:r>
              <a:rPr lang="de-DE" sz="3200" dirty="0" err="1">
                <a:latin typeface="Bell MT" panose="02020503060305020303" pitchFamily="18" charset="0"/>
                <a:ea typeface="Lucida Sans Unicode" pitchFamily="2"/>
                <a:cs typeface="Tahoma" pitchFamily="2"/>
              </a:rPr>
              <a:t>suitable</a:t>
            </a:r>
            <a:r>
              <a:rPr lang="de-DE" sz="3200" dirty="0">
                <a:latin typeface="Bell MT" panose="02020503060305020303" pitchFamily="18" charset="0"/>
                <a:ea typeface="Lucida Sans Unicode" pitchFamily="2"/>
                <a:cs typeface="Tahoma" pitchFamily="2"/>
              </a:rPr>
              <a:t> </a:t>
            </a:r>
          </a:p>
          <a:p>
            <a:pPr algn="ctr" defTabSz="914430" hangingPunct="0">
              <a:defRPr sz="1800" b="0" i="0" u="none" strike="noStrike" kern="0" cap="none" spc="0" baseline="0">
                <a:solidFill>
                  <a:srgbClr val="000000"/>
                </a:solidFill>
                <a:uFillTx/>
              </a:defRPr>
            </a:pPr>
            <a:r>
              <a:rPr lang="de-DE" sz="3200" dirty="0" err="1">
                <a:latin typeface="Bell MT" panose="02020503060305020303" pitchFamily="18" charset="0"/>
                <a:ea typeface="Lucida Sans Unicode" pitchFamily="2"/>
                <a:cs typeface="Tahoma" pitchFamily="2"/>
              </a:rPr>
              <a:t>ansatz</a:t>
            </a:r>
            <a:endParaRPr lang="de-DE" sz="3200" dirty="0">
              <a:latin typeface="Bell MT" panose="02020503060305020303" pitchFamily="18" charset="0"/>
              <a:ea typeface="Lucida Sans Unicode" pitchFamily="2"/>
              <a:cs typeface="Tahoma" pitchFamily="2"/>
            </a:endParaRPr>
          </a:p>
        </p:txBody>
      </p:sp>
      <p:sp>
        <p:nvSpPr>
          <p:cNvPr id="12" name="Rectangle 11">
            <a:extLst>
              <a:ext uri="{FF2B5EF4-FFF2-40B4-BE49-F238E27FC236}">
                <a16:creationId xmlns:a16="http://schemas.microsoft.com/office/drawing/2014/main" id="{5134D0E5-4B59-C9A8-013B-D2F60557EE58}"/>
              </a:ext>
            </a:extLst>
          </p:cNvPr>
          <p:cNvSpPr/>
          <p:nvPr/>
        </p:nvSpPr>
        <p:spPr>
          <a:xfrm>
            <a:off x="1751335" y="2693303"/>
            <a:ext cx="1689618" cy="1459709"/>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89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FDA12-BDD8-4A16-C25E-9FB2AC912F2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A3F5CA-5B3A-7CF8-2AE8-3CC7F79D3FD0}"/>
              </a:ext>
            </a:extLst>
          </p:cNvPr>
          <p:cNvSpPr>
            <a:spLocks noGrp="1"/>
          </p:cNvSpPr>
          <p:nvPr>
            <p:ph type="sldNum" sz="quarter" idx="8"/>
          </p:nvPr>
        </p:nvSpPr>
        <p:spPr/>
        <p:txBody>
          <a:bodyPr/>
          <a:lstStyle/>
          <a:p>
            <a:pPr lvl="0"/>
            <a:fld id="{179EEDD1-DF31-41F6-84E4-0BDF1C36C209}" type="slidenum">
              <a:rPr lang="en-GB" smtClean="0"/>
              <a:t>48</a:t>
            </a:fld>
            <a:endParaRPr lang="en-GB"/>
          </a:p>
        </p:txBody>
      </p:sp>
      <p:sp>
        <p:nvSpPr>
          <p:cNvPr id="3" name="Textfeld 12">
            <a:extLst>
              <a:ext uri="{FF2B5EF4-FFF2-40B4-BE49-F238E27FC236}">
                <a16:creationId xmlns:a16="http://schemas.microsoft.com/office/drawing/2014/main" id="{C4EC8521-FB08-DFDD-0F88-621BCDCD545D}"/>
              </a:ext>
            </a:extLst>
          </p:cNvPr>
          <p:cNvSpPr txBox="1"/>
          <p:nvPr/>
        </p:nvSpPr>
        <p:spPr>
          <a:xfrm>
            <a:off x="3695551" y="539477"/>
            <a:ext cx="5832648" cy="947069"/>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dirty="0" err="1">
                <a:latin typeface="Bell MT" panose="02020503060305020303" pitchFamily="18" charset="0"/>
                <a:ea typeface="Lucida Sans Unicode" pitchFamily="2"/>
                <a:cs typeface="Tahoma" pitchFamily="2"/>
              </a:rPr>
              <a:t>Unitary</a:t>
            </a:r>
            <a:r>
              <a:rPr lang="de-DE" sz="4400" dirty="0">
                <a:latin typeface="Bell MT" panose="02020503060305020303" pitchFamily="18" charset="0"/>
                <a:ea typeface="Lucida Sans Unicode" pitchFamily="2"/>
                <a:cs typeface="Tahoma" pitchFamily="2"/>
              </a:rPr>
              <a:t> </a:t>
            </a:r>
            <a:r>
              <a:rPr lang="de-DE" sz="4400" dirty="0" err="1">
                <a:latin typeface="Bell MT" panose="02020503060305020303" pitchFamily="18" charset="0"/>
                <a:ea typeface="Lucida Sans Unicode" pitchFamily="2"/>
                <a:cs typeface="Tahoma" pitchFamily="2"/>
              </a:rPr>
              <a:t>Coupled</a:t>
            </a:r>
            <a:r>
              <a:rPr lang="de-DE" sz="4400" dirty="0">
                <a:latin typeface="Bell MT" panose="02020503060305020303" pitchFamily="18" charset="0"/>
                <a:ea typeface="Lucida Sans Unicode" pitchFamily="2"/>
                <a:cs typeface="Tahoma" pitchFamily="2"/>
              </a:rPr>
              <a:t> Cluster</a:t>
            </a:r>
          </a:p>
        </p:txBody>
      </p:sp>
      <p:pic>
        <p:nvPicPr>
          <p:cNvPr id="11" name="Picture 10" descr="A black background with a black square&#10;&#10;AI-generated content may be incorrect.">
            <a:extLst>
              <a:ext uri="{FF2B5EF4-FFF2-40B4-BE49-F238E27FC236}">
                <a16:creationId xmlns:a16="http://schemas.microsoft.com/office/drawing/2014/main" id="{091D36BB-CDD2-C7D4-0049-A3691518C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535" y="2411685"/>
            <a:ext cx="3571429" cy="542857"/>
          </a:xfrm>
          <a:prstGeom prst="rect">
            <a:avLst/>
          </a:prstGeom>
        </p:spPr>
      </p:pic>
      <p:sp>
        <p:nvSpPr>
          <p:cNvPr id="17" name="Arrow: Right 16">
            <a:extLst>
              <a:ext uri="{FF2B5EF4-FFF2-40B4-BE49-F238E27FC236}">
                <a16:creationId xmlns:a16="http://schemas.microsoft.com/office/drawing/2014/main" id="{12B32E79-E541-EDB0-7769-73FAD9830A45}"/>
              </a:ext>
            </a:extLst>
          </p:cNvPr>
          <p:cNvSpPr/>
          <p:nvPr/>
        </p:nvSpPr>
        <p:spPr>
          <a:xfrm rot="5400000">
            <a:off x="3619974" y="3495267"/>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feld 12">
            <a:extLst>
              <a:ext uri="{FF2B5EF4-FFF2-40B4-BE49-F238E27FC236}">
                <a16:creationId xmlns:a16="http://schemas.microsoft.com/office/drawing/2014/main" id="{6F88AC4F-E23C-5C56-56E7-893CEA4AFF75}"/>
              </a:ext>
            </a:extLst>
          </p:cNvPr>
          <p:cNvSpPr txBox="1"/>
          <p:nvPr/>
        </p:nvSpPr>
        <p:spPr>
          <a:xfrm>
            <a:off x="286644" y="3162313"/>
            <a:ext cx="4046934" cy="852235"/>
          </a:xfrm>
          <a:prstGeom prst="rect">
            <a:avLst/>
          </a:prstGeom>
          <a:noFill/>
          <a:ln>
            <a:noFill/>
          </a:ln>
        </p:spPr>
        <p:txBody>
          <a:bodyPr vert="horz" wrap="square" lIns="90004" tIns="44997" rIns="90004" bIns="44997" anchor="t" anchorCtr="0" compatLnSpc="0">
            <a:spAutoFit/>
          </a:bodyPr>
          <a:lstStyle/>
          <a:p>
            <a:pPr defTabSz="914430" hangingPunct="0">
              <a:spcBef>
                <a:spcPts val="600"/>
              </a:spcBef>
              <a:defRPr sz="1800" b="0" i="0" u="none" strike="noStrike" kern="0" cap="none" spc="0" baseline="0">
                <a:solidFill>
                  <a:srgbClr val="000000"/>
                </a:solidFill>
                <a:uFillTx/>
              </a:defRPr>
            </a:pPr>
            <a:r>
              <a:rPr lang="de-DE" sz="2400" dirty="0">
                <a:latin typeface="Bell MT" panose="02020503060305020303" pitchFamily="18" charset="0"/>
                <a:ea typeface="Lucida Sans Unicode" pitchFamily="2"/>
                <a:cs typeface="Tahoma" pitchFamily="2"/>
              </a:rPr>
              <a:t>Trotter </a:t>
            </a:r>
            <a:r>
              <a:rPr lang="de-DE" sz="2400" dirty="0" err="1">
                <a:latin typeface="Bell MT" panose="02020503060305020303" pitchFamily="18" charset="0"/>
                <a:ea typeface="Lucida Sans Unicode" pitchFamily="2"/>
                <a:cs typeface="Tahoma" pitchFamily="2"/>
              </a:rPr>
              <a:t>decomposition</a:t>
            </a:r>
            <a:endParaRPr lang="de-DE" sz="2400" dirty="0">
              <a:latin typeface="Bell MT" panose="02020503060305020303" pitchFamily="18" charset="0"/>
              <a:ea typeface="Lucida Sans Unicode" pitchFamily="2"/>
              <a:cs typeface="Tahoma" pitchFamily="2"/>
            </a:endParaRPr>
          </a:p>
          <a:p>
            <a:pPr defTabSz="914430" hangingPunct="0">
              <a:spcBef>
                <a:spcPts val="600"/>
              </a:spcBef>
              <a:defRPr sz="1800" b="0" i="0" u="none" strike="noStrike" kern="0" cap="none" spc="0" baseline="0">
                <a:solidFill>
                  <a:srgbClr val="000000"/>
                </a:solidFill>
                <a:uFillTx/>
              </a:defRPr>
            </a:pPr>
            <a:r>
              <a:rPr lang="de-DE" sz="2400" dirty="0" err="1">
                <a:latin typeface="Bell MT" panose="02020503060305020303" pitchFamily="18" charset="0"/>
                <a:ea typeface="Lucida Sans Unicode" pitchFamily="2"/>
                <a:cs typeface="Tahoma" pitchFamily="2"/>
              </a:rPr>
              <a:t>typically</a:t>
            </a:r>
            <a:r>
              <a:rPr lang="de-DE" sz="2400" dirty="0">
                <a:latin typeface="Bell MT" panose="02020503060305020303" pitchFamily="18" charset="0"/>
                <a:ea typeface="Lucida Sans Unicode" pitchFamily="2"/>
                <a:cs typeface="Tahoma" pitchFamily="2"/>
              </a:rPr>
              <a:t> </a:t>
            </a:r>
            <a:r>
              <a:rPr lang="de-DE" sz="2400" dirty="0" err="1">
                <a:latin typeface="Bell MT" panose="02020503060305020303" pitchFamily="18" charset="0"/>
                <a:ea typeface="Lucida Sans Unicode" pitchFamily="2"/>
                <a:cs typeface="Tahoma" pitchFamily="2"/>
              </a:rPr>
              <a:t>first</a:t>
            </a:r>
            <a:r>
              <a:rPr lang="de-DE" sz="2400" dirty="0">
                <a:latin typeface="Bell MT" panose="02020503060305020303" pitchFamily="18" charset="0"/>
                <a:ea typeface="Lucida Sans Unicode" pitchFamily="2"/>
                <a:cs typeface="Tahoma" pitchFamily="2"/>
              </a:rPr>
              <a:t> </a:t>
            </a:r>
            <a:r>
              <a:rPr lang="de-DE" sz="2400" dirty="0" err="1">
                <a:latin typeface="Bell MT" panose="02020503060305020303" pitchFamily="18" charset="0"/>
                <a:ea typeface="Lucida Sans Unicode" pitchFamily="2"/>
                <a:cs typeface="Tahoma" pitchFamily="2"/>
              </a:rPr>
              <a:t>order</a:t>
            </a:r>
            <a:r>
              <a:rPr lang="de-DE" sz="2400" dirty="0">
                <a:latin typeface="Bell MT" panose="02020503060305020303" pitchFamily="18" charset="0"/>
                <a:ea typeface="Lucida Sans Unicode" pitchFamily="2"/>
                <a:cs typeface="Tahoma" pitchFamily="2"/>
              </a:rPr>
              <a:t>:</a:t>
            </a:r>
          </a:p>
        </p:txBody>
      </p:sp>
      <p:pic>
        <p:nvPicPr>
          <p:cNvPr id="20" name="Picture 19">
            <a:extLst>
              <a:ext uri="{FF2B5EF4-FFF2-40B4-BE49-F238E27FC236}">
                <a16:creationId xmlns:a16="http://schemas.microsoft.com/office/drawing/2014/main" id="{B4F707E5-EBC6-3F8A-C010-E8D643721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850" y="3683232"/>
            <a:ext cx="628571" cy="190476"/>
          </a:xfrm>
          <a:prstGeom prst="rect">
            <a:avLst/>
          </a:prstGeom>
        </p:spPr>
      </p:pic>
      <p:sp>
        <p:nvSpPr>
          <p:cNvPr id="21" name="Arrow: Right 20">
            <a:extLst>
              <a:ext uri="{FF2B5EF4-FFF2-40B4-BE49-F238E27FC236}">
                <a16:creationId xmlns:a16="http://schemas.microsoft.com/office/drawing/2014/main" id="{DD1E6BB1-7174-9AEF-A4DE-C5D753600407}"/>
              </a:ext>
            </a:extLst>
          </p:cNvPr>
          <p:cNvSpPr/>
          <p:nvPr/>
        </p:nvSpPr>
        <p:spPr>
          <a:xfrm rot="5400000">
            <a:off x="3619974" y="5241498"/>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feld 12">
            <a:extLst>
              <a:ext uri="{FF2B5EF4-FFF2-40B4-BE49-F238E27FC236}">
                <a16:creationId xmlns:a16="http://schemas.microsoft.com/office/drawing/2014/main" id="{BE7C9EF7-624D-6114-DCFE-BAF9CA129F2C}"/>
              </a:ext>
            </a:extLst>
          </p:cNvPr>
          <p:cNvSpPr txBox="1"/>
          <p:nvPr/>
        </p:nvSpPr>
        <p:spPr>
          <a:xfrm>
            <a:off x="286644" y="4908544"/>
            <a:ext cx="4046934" cy="775291"/>
          </a:xfrm>
          <a:prstGeom prst="rect">
            <a:avLst/>
          </a:prstGeom>
          <a:noFill/>
          <a:ln>
            <a:noFill/>
          </a:ln>
        </p:spPr>
        <p:txBody>
          <a:bodyPr vert="horz" wrap="square" lIns="90004" tIns="44997" rIns="90004" bIns="44997" anchor="t" anchorCtr="0" compatLnSpc="0">
            <a:spAutoFit/>
          </a:bodyPr>
          <a:lstStyle/>
          <a:p>
            <a:pPr defTabSz="914430" hangingPunct="0">
              <a:defRPr sz="1800" b="0" i="0" u="none" strike="noStrike" kern="0" cap="none" spc="0" baseline="0">
                <a:solidFill>
                  <a:srgbClr val="000000"/>
                </a:solidFill>
                <a:uFillTx/>
              </a:defRPr>
            </a:pPr>
            <a:r>
              <a:rPr lang="de-DE" sz="2400" dirty="0">
                <a:latin typeface="Bell MT" panose="02020503060305020303" pitchFamily="18" charset="0"/>
                <a:ea typeface="Lucida Sans Unicode" pitchFamily="2"/>
                <a:cs typeface="Tahoma" pitchFamily="2"/>
              </a:rPr>
              <a:t>Fermion-</a:t>
            </a:r>
            <a:r>
              <a:rPr lang="de-DE" sz="2400" dirty="0" err="1">
                <a:latin typeface="Bell MT" panose="02020503060305020303" pitchFamily="18" charset="0"/>
                <a:ea typeface="Lucida Sans Unicode" pitchFamily="2"/>
                <a:cs typeface="Tahoma" pitchFamily="2"/>
              </a:rPr>
              <a:t>qubit</a:t>
            </a:r>
            <a:r>
              <a:rPr lang="de-DE" sz="2400" dirty="0">
                <a:latin typeface="Bell MT" panose="02020503060305020303" pitchFamily="18" charset="0"/>
                <a:ea typeface="Lucida Sans Unicode" pitchFamily="2"/>
                <a:cs typeface="Tahoma" pitchFamily="2"/>
              </a:rPr>
              <a:t> </a:t>
            </a:r>
            <a:r>
              <a:rPr lang="de-DE" sz="2400" dirty="0" err="1">
                <a:latin typeface="Bell MT" panose="02020503060305020303" pitchFamily="18" charset="0"/>
                <a:ea typeface="Lucida Sans Unicode" pitchFamily="2"/>
                <a:cs typeface="Tahoma" pitchFamily="2"/>
              </a:rPr>
              <a:t>mapping</a:t>
            </a:r>
            <a:endParaRPr lang="de-DE" sz="2400" dirty="0">
              <a:latin typeface="Bell MT" panose="02020503060305020303" pitchFamily="18" charset="0"/>
              <a:ea typeface="Lucida Sans Unicode" pitchFamily="2"/>
              <a:cs typeface="Tahoma" pitchFamily="2"/>
            </a:endParaRPr>
          </a:p>
          <a:p>
            <a:pPr defTabSz="914430" hangingPunct="0">
              <a:defRPr sz="1800" b="0" i="0" u="none" strike="noStrike" kern="0" cap="none" spc="0" baseline="0">
                <a:solidFill>
                  <a:srgbClr val="000000"/>
                </a:solidFill>
                <a:uFillTx/>
              </a:defRPr>
            </a:pPr>
            <a:endParaRPr lang="de-DE" sz="2400" dirty="0">
              <a:latin typeface="Bell MT" panose="02020503060305020303" pitchFamily="18" charset="0"/>
              <a:ea typeface="Lucida Sans Unicode" pitchFamily="2"/>
              <a:cs typeface="Tahoma" pitchFamily="2"/>
            </a:endParaRPr>
          </a:p>
        </p:txBody>
      </p:sp>
      <p:pic>
        <p:nvPicPr>
          <p:cNvPr id="29" name="Picture 28" descr="A black background with a black square&#10;&#10;AI-generated content may be incorrect.">
            <a:extLst>
              <a:ext uri="{FF2B5EF4-FFF2-40B4-BE49-F238E27FC236}">
                <a16:creationId xmlns:a16="http://schemas.microsoft.com/office/drawing/2014/main" id="{D993641C-64E2-EB5D-C43D-B2823C1C83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283" y="5974519"/>
            <a:ext cx="10733333" cy="1009524"/>
          </a:xfrm>
          <a:prstGeom prst="rect">
            <a:avLst/>
          </a:prstGeom>
        </p:spPr>
      </p:pic>
      <p:pic>
        <p:nvPicPr>
          <p:cNvPr id="31" name="Picture 30" descr="A black background with a black square&#10;&#10;AI-generated content may be incorrect.">
            <a:extLst>
              <a:ext uri="{FF2B5EF4-FFF2-40B4-BE49-F238E27FC236}">
                <a16:creationId xmlns:a16="http://schemas.microsoft.com/office/drawing/2014/main" id="{769C3127-7BF8-CD94-83B4-1657BD90EE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5950" y="2347370"/>
            <a:ext cx="3247619" cy="609524"/>
          </a:xfrm>
          <a:prstGeom prst="rect">
            <a:avLst/>
          </a:prstGeom>
        </p:spPr>
      </p:pic>
      <p:pic>
        <p:nvPicPr>
          <p:cNvPr id="33" name="Picture 32" descr="A black background with a black square&#10;&#10;AI-generated content may be incorrect.">
            <a:extLst>
              <a:ext uri="{FF2B5EF4-FFF2-40B4-BE49-F238E27FC236}">
                <a16:creationId xmlns:a16="http://schemas.microsoft.com/office/drawing/2014/main" id="{E496F2E1-8E32-41A1-CEC6-66FB073BCA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6708" y="3774553"/>
            <a:ext cx="5476190" cy="1485714"/>
          </a:xfrm>
          <a:prstGeom prst="rect">
            <a:avLst/>
          </a:prstGeom>
        </p:spPr>
      </p:pic>
      <p:pic>
        <p:nvPicPr>
          <p:cNvPr id="35" name="Picture 34" descr="A black background with a black square&#10;&#10;AI-generated content may be incorrect.">
            <a:extLst>
              <a:ext uri="{FF2B5EF4-FFF2-40B4-BE49-F238E27FC236}">
                <a16:creationId xmlns:a16="http://schemas.microsoft.com/office/drawing/2014/main" id="{74B686C1-9294-D877-DF74-0AFE48E296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477" y="5371034"/>
            <a:ext cx="2652464" cy="645757"/>
          </a:xfrm>
          <a:prstGeom prst="rect">
            <a:avLst/>
          </a:prstGeom>
        </p:spPr>
      </p:pic>
      <p:sp>
        <p:nvSpPr>
          <p:cNvPr id="36" name="TextBox 35">
            <a:extLst>
              <a:ext uri="{FF2B5EF4-FFF2-40B4-BE49-F238E27FC236}">
                <a16:creationId xmlns:a16="http://schemas.microsoft.com/office/drawing/2014/main" id="{9D8FC890-6C2E-EEE8-8050-B69E79B66622}"/>
              </a:ext>
            </a:extLst>
          </p:cNvPr>
          <p:cNvSpPr txBox="1"/>
          <p:nvPr/>
        </p:nvSpPr>
        <p:spPr>
          <a:xfrm>
            <a:off x="1276666" y="6929435"/>
            <a:ext cx="10886442" cy="597023"/>
          </a:xfrm>
          <a:prstGeom prst="rect">
            <a:avLst/>
          </a:prstGeom>
          <a:noFill/>
        </p:spPr>
        <p:txBody>
          <a:bodyPr wrap="none" rtlCol="0">
            <a:spAutoFit/>
          </a:bodyPr>
          <a:lstStyle/>
          <a:p>
            <a:pPr>
              <a:lnSpc>
                <a:spcPct val="150000"/>
              </a:lnSpc>
            </a:pPr>
            <a:r>
              <a:rPr lang="en-GB" sz="2400" dirty="0">
                <a:latin typeface="Bell MT" panose="02020503060305020303" pitchFamily="18" charset="0"/>
              </a:rPr>
              <a:t>[</a:t>
            </a:r>
            <a:r>
              <a:rPr lang="en-GB" sz="2400" dirty="0" err="1">
                <a:latin typeface="Bell MT" panose="02020503060305020303" pitchFamily="18" charset="0"/>
              </a:rPr>
              <a:t>Babbush</a:t>
            </a:r>
            <a:r>
              <a:rPr lang="en-GB" sz="2400" dirty="0">
                <a:latin typeface="Bell MT" panose="02020503060305020303" pitchFamily="18" charset="0"/>
              </a:rPr>
              <a:t>, McClean, Wecker, </a:t>
            </a:r>
            <a:r>
              <a:rPr lang="en-GB" sz="2400" dirty="0" err="1">
                <a:latin typeface="Bell MT" panose="02020503060305020303" pitchFamily="18" charset="0"/>
              </a:rPr>
              <a:t>Aspuru</a:t>
            </a:r>
            <a:r>
              <a:rPr lang="en-GB" sz="2400" dirty="0">
                <a:latin typeface="Bell MT" panose="02020503060305020303" pitchFamily="18" charset="0"/>
              </a:rPr>
              <a:t>-Guzik, Wiebe, Phys. Rev. A 91, 022311 (2015)]</a:t>
            </a:r>
          </a:p>
        </p:txBody>
      </p:sp>
    </p:spTree>
    <p:extLst>
      <p:ext uri="{BB962C8B-B14F-4D97-AF65-F5344CB8AC3E}">
        <p14:creationId xmlns:p14="http://schemas.microsoft.com/office/powerpoint/2010/main" val="293559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animBg="1"/>
      <p:bldP spid="22" grpId="0"/>
      <p:bldP spid="3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5DEA1-C846-7E63-5C1E-5B0EE65578A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C73E83A-5BF8-06A0-4E7E-7A2B4B3C7296}"/>
              </a:ext>
            </a:extLst>
          </p:cNvPr>
          <p:cNvSpPr>
            <a:spLocks noGrp="1"/>
          </p:cNvSpPr>
          <p:nvPr>
            <p:ph type="sldNum" sz="quarter" idx="8"/>
          </p:nvPr>
        </p:nvSpPr>
        <p:spPr/>
        <p:txBody>
          <a:bodyPr/>
          <a:lstStyle/>
          <a:p>
            <a:pPr lvl="0"/>
            <a:fld id="{179EEDD1-DF31-41F6-84E4-0BDF1C36C209}" type="slidenum">
              <a:rPr lang="en-GB" smtClean="0"/>
              <a:t>49</a:t>
            </a:fld>
            <a:endParaRPr lang="en-GB"/>
          </a:p>
        </p:txBody>
      </p:sp>
      <p:sp>
        <p:nvSpPr>
          <p:cNvPr id="3" name="Textfeld 12">
            <a:extLst>
              <a:ext uri="{FF2B5EF4-FFF2-40B4-BE49-F238E27FC236}">
                <a16:creationId xmlns:a16="http://schemas.microsoft.com/office/drawing/2014/main" id="{06748EF6-82CF-3D8B-86A1-C07094A47328}"/>
              </a:ext>
            </a:extLst>
          </p:cNvPr>
          <p:cNvSpPr txBox="1"/>
          <p:nvPr/>
        </p:nvSpPr>
        <p:spPr>
          <a:xfrm>
            <a:off x="3695551" y="539477"/>
            <a:ext cx="5832648" cy="947069"/>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dirty="0">
                <a:latin typeface="Bell MT" panose="02020503060305020303" pitchFamily="18" charset="0"/>
                <a:ea typeface="Lucida Sans Unicode" pitchFamily="2"/>
                <a:cs typeface="Tahoma" pitchFamily="2"/>
              </a:rPr>
              <a:t>2-qubit </a:t>
            </a:r>
            <a:r>
              <a:rPr lang="de-DE" sz="4400" dirty="0" err="1">
                <a:latin typeface="Bell MT" panose="02020503060305020303" pitchFamily="18" charset="0"/>
                <a:ea typeface="Lucida Sans Unicode" pitchFamily="2"/>
                <a:cs typeface="Tahoma" pitchFamily="2"/>
              </a:rPr>
              <a:t>building</a:t>
            </a:r>
            <a:r>
              <a:rPr lang="de-DE" sz="4400" dirty="0">
                <a:latin typeface="Bell MT" panose="02020503060305020303" pitchFamily="18" charset="0"/>
                <a:ea typeface="Lucida Sans Unicode" pitchFamily="2"/>
                <a:cs typeface="Tahoma" pitchFamily="2"/>
              </a:rPr>
              <a:t> </a:t>
            </a:r>
            <a:r>
              <a:rPr lang="de-DE" sz="4400" dirty="0" err="1">
                <a:latin typeface="Bell MT" panose="02020503060305020303" pitchFamily="18" charset="0"/>
                <a:ea typeface="Lucida Sans Unicode" pitchFamily="2"/>
                <a:cs typeface="Tahoma" pitchFamily="2"/>
              </a:rPr>
              <a:t>blocks</a:t>
            </a:r>
            <a:endParaRPr lang="de-DE" sz="4400" dirty="0">
              <a:latin typeface="Bell MT" panose="02020503060305020303" pitchFamily="18" charset="0"/>
              <a:ea typeface="Lucida Sans Unicode" pitchFamily="2"/>
              <a:cs typeface="Tahoma" pitchFamily="2"/>
            </a:endParaRPr>
          </a:p>
        </p:txBody>
      </p:sp>
      <p:pic>
        <p:nvPicPr>
          <p:cNvPr id="6" name="Picture 5">
            <a:extLst>
              <a:ext uri="{FF2B5EF4-FFF2-40B4-BE49-F238E27FC236}">
                <a16:creationId xmlns:a16="http://schemas.microsoft.com/office/drawing/2014/main" id="{A1749907-A49F-8799-5546-94F175415497}"/>
              </a:ext>
            </a:extLst>
          </p:cNvPr>
          <p:cNvPicPr>
            <a:picLocks noChangeAspect="1"/>
          </p:cNvPicPr>
          <p:nvPr/>
        </p:nvPicPr>
        <p:blipFill>
          <a:blip r:embed="rId2"/>
          <a:stretch>
            <a:fillRect/>
          </a:stretch>
        </p:blipFill>
        <p:spPr>
          <a:xfrm>
            <a:off x="2399407" y="3668797"/>
            <a:ext cx="7810453" cy="3317434"/>
          </a:xfrm>
          <a:prstGeom prst="rect">
            <a:avLst/>
          </a:prstGeom>
        </p:spPr>
      </p:pic>
      <p:sp>
        <p:nvSpPr>
          <p:cNvPr id="7" name="TextBox 6">
            <a:extLst>
              <a:ext uri="{FF2B5EF4-FFF2-40B4-BE49-F238E27FC236}">
                <a16:creationId xmlns:a16="http://schemas.microsoft.com/office/drawing/2014/main" id="{5B62DF52-E96D-C6D3-0386-700A3ACA173F}"/>
              </a:ext>
            </a:extLst>
          </p:cNvPr>
          <p:cNvSpPr txBox="1"/>
          <p:nvPr/>
        </p:nvSpPr>
        <p:spPr>
          <a:xfrm>
            <a:off x="1247278" y="1938512"/>
            <a:ext cx="10729192" cy="1631216"/>
          </a:xfrm>
          <a:prstGeom prst="rect">
            <a:avLst/>
          </a:prstGeom>
          <a:noFill/>
        </p:spPr>
        <p:txBody>
          <a:bodyPr wrap="square" rtlCol="0">
            <a:spAutoFit/>
          </a:bodyPr>
          <a:lstStyle/>
          <a:p>
            <a:endParaRPr lang="en-GB" dirty="0"/>
          </a:p>
          <a:p>
            <a:r>
              <a:rPr lang="en-GB" sz="3200" dirty="0">
                <a:latin typeface="Bell MT" panose="02020503060305020303" pitchFamily="18" charset="0"/>
              </a:rPr>
              <a:t>quantum circuit representation of exponentiated Paulis: </a:t>
            </a:r>
          </a:p>
          <a:p>
            <a:r>
              <a:rPr lang="en-GB" sz="3200" dirty="0">
                <a:latin typeface="Bell MT" panose="02020503060305020303" pitchFamily="18" charset="0"/>
              </a:rPr>
              <a:t>(Pauli gadget)</a:t>
            </a:r>
          </a:p>
          <a:p>
            <a:endParaRPr lang="en-GB" dirty="0"/>
          </a:p>
        </p:txBody>
      </p:sp>
    </p:spTree>
    <p:extLst>
      <p:ext uri="{BB962C8B-B14F-4D97-AF65-F5344CB8AC3E}">
        <p14:creationId xmlns:p14="http://schemas.microsoft.com/office/powerpoint/2010/main" val="177003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323B7-CACD-D596-068A-20E6CDC4258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8391EA-C85E-5CA9-6F1E-58249194A85D}"/>
              </a:ext>
            </a:extLst>
          </p:cNvPr>
          <p:cNvSpPr>
            <a:spLocks noGrp="1"/>
          </p:cNvSpPr>
          <p:nvPr>
            <p:ph type="sldNum" sz="quarter" idx="8"/>
          </p:nvPr>
        </p:nvSpPr>
        <p:spPr/>
        <p:txBody>
          <a:bodyPr/>
          <a:lstStyle/>
          <a:p>
            <a:pPr lvl="0"/>
            <a:fld id="{179EEDD1-DF31-41F6-84E4-0BDF1C36C209}" type="slidenum">
              <a:rPr lang="en-GB" smtClean="0"/>
              <a:t>5</a:t>
            </a:fld>
            <a:endParaRPr lang="en-GB" dirty="0"/>
          </a:p>
        </p:txBody>
      </p:sp>
      <p:sp>
        <p:nvSpPr>
          <p:cNvPr id="2" name="Title 1">
            <a:extLst>
              <a:ext uri="{FF2B5EF4-FFF2-40B4-BE49-F238E27FC236}">
                <a16:creationId xmlns:a16="http://schemas.microsoft.com/office/drawing/2014/main" id="{DE117CF9-FA21-A147-691E-ED4027B43CD0}"/>
              </a:ext>
            </a:extLst>
          </p:cNvPr>
          <p:cNvSpPr>
            <a:spLocks noGrp="1"/>
          </p:cNvSpPr>
          <p:nvPr>
            <p:ph type="title"/>
          </p:nvPr>
        </p:nvSpPr>
        <p:spPr>
          <a:xfrm>
            <a:off x="3047479" y="132831"/>
            <a:ext cx="7200800" cy="1262155"/>
          </a:xfrm>
        </p:spPr>
        <p:txBody>
          <a:bodyPr/>
          <a:lstStyle/>
          <a:p>
            <a:pPr>
              <a:buNone/>
            </a:pPr>
            <a:r>
              <a:rPr lang="en-US" dirty="0">
                <a:latin typeface="Bell MT" panose="02020503060305020303" pitchFamily="18" charset="0"/>
              </a:rPr>
              <a:t>Systems</a:t>
            </a:r>
          </a:p>
        </p:txBody>
      </p:sp>
      <p:pic>
        <p:nvPicPr>
          <p:cNvPr id="20" name="Picture 19" descr="A diagram of a cell structure&#10;&#10;AI-generated content may be incorrect.">
            <a:extLst>
              <a:ext uri="{FF2B5EF4-FFF2-40B4-BE49-F238E27FC236}">
                <a16:creationId xmlns:a16="http://schemas.microsoft.com/office/drawing/2014/main" id="{6C08FA79-511F-8ADF-6AB6-18DC8F060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287" y="2051645"/>
            <a:ext cx="11339437" cy="4213202"/>
          </a:xfrm>
          <a:prstGeom prst="rect">
            <a:avLst/>
          </a:prstGeom>
        </p:spPr>
      </p:pic>
    </p:spTree>
    <p:extLst>
      <p:ext uri="{BB962C8B-B14F-4D97-AF65-F5344CB8AC3E}">
        <p14:creationId xmlns:p14="http://schemas.microsoft.com/office/powerpoint/2010/main" val="4079602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D187A-185D-63A3-1D89-06AB7145E7A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FC1E50-5E4F-F62A-3D2C-C091140EAFDC}"/>
              </a:ext>
            </a:extLst>
          </p:cNvPr>
          <p:cNvSpPr>
            <a:spLocks noGrp="1"/>
          </p:cNvSpPr>
          <p:nvPr>
            <p:ph type="sldNum" sz="quarter" idx="8"/>
          </p:nvPr>
        </p:nvSpPr>
        <p:spPr/>
        <p:txBody>
          <a:bodyPr/>
          <a:lstStyle/>
          <a:p>
            <a:pPr lvl="0"/>
            <a:fld id="{179EEDD1-DF31-41F6-84E4-0BDF1C36C209}" type="slidenum">
              <a:rPr lang="en-GB" smtClean="0"/>
              <a:t>50</a:t>
            </a:fld>
            <a:endParaRPr lang="en-GB"/>
          </a:p>
        </p:txBody>
      </p:sp>
      <p:sp>
        <p:nvSpPr>
          <p:cNvPr id="2" name="TextBox 1">
            <a:extLst>
              <a:ext uri="{FF2B5EF4-FFF2-40B4-BE49-F238E27FC236}">
                <a16:creationId xmlns:a16="http://schemas.microsoft.com/office/drawing/2014/main" id="{5F105A39-6517-62F2-098C-87395F03D998}"/>
              </a:ext>
            </a:extLst>
          </p:cNvPr>
          <p:cNvSpPr txBox="1"/>
          <p:nvPr/>
        </p:nvSpPr>
        <p:spPr>
          <a:xfrm>
            <a:off x="1026352" y="1744070"/>
            <a:ext cx="12425485" cy="584775"/>
          </a:xfrm>
          <a:prstGeom prst="rect">
            <a:avLst/>
          </a:prstGeom>
          <a:noFill/>
        </p:spPr>
        <p:txBody>
          <a:bodyPr wrap="square" rtlCol="0">
            <a:spAutoFit/>
          </a:bodyPr>
          <a:lstStyle/>
          <a:p>
            <a:r>
              <a:rPr lang="en-GB" sz="3200" dirty="0">
                <a:latin typeface="Bell MT" panose="02020503060305020303" pitchFamily="18" charset="0"/>
              </a:rPr>
              <a:t>ansatz of UCC too rigid + Trotter error            alternative approach</a:t>
            </a:r>
            <a:endParaRPr lang="en-GB" dirty="0"/>
          </a:p>
        </p:txBody>
      </p:sp>
      <p:sp>
        <p:nvSpPr>
          <p:cNvPr id="3" name="Textfeld 12">
            <a:extLst>
              <a:ext uri="{FF2B5EF4-FFF2-40B4-BE49-F238E27FC236}">
                <a16:creationId xmlns:a16="http://schemas.microsoft.com/office/drawing/2014/main" id="{4050E25A-0D55-37B5-AB74-0CCF275362DE}"/>
              </a:ext>
            </a:extLst>
          </p:cNvPr>
          <p:cNvSpPr txBox="1"/>
          <p:nvPr/>
        </p:nvSpPr>
        <p:spPr>
          <a:xfrm>
            <a:off x="5016515" y="159894"/>
            <a:ext cx="6840760" cy="947069"/>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dirty="0">
                <a:latin typeface="Bell MT" panose="02020503060305020303" pitchFamily="18" charset="0"/>
                <a:ea typeface="Lucida Sans Unicode" pitchFamily="2"/>
                <a:cs typeface="Tahoma" pitchFamily="2"/>
              </a:rPr>
              <a:t>ADAPT VQE</a:t>
            </a:r>
          </a:p>
        </p:txBody>
      </p:sp>
      <p:sp>
        <p:nvSpPr>
          <p:cNvPr id="5" name="Arrow: Right 4">
            <a:extLst>
              <a:ext uri="{FF2B5EF4-FFF2-40B4-BE49-F238E27FC236}">
                <a16:creationId xmlns:a16="http://schemas.microsoft.com/office/drawing/2014/main" id="{3662E385-BD10-6BAF-89AE-42ED991B1A47}"/>
              </a:ext>
            </a:extLst>
          </p:cNvPr>
          <p:cNvSpPr/>
          <p:nvPr/>
        </p:nvSpPr>
        <p:spPr>
          <a:xfrm>
            <a:off x="8136895" y="1907037"/>
            <a:ext cx="600000" cy="30482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diagram of a mathematical equation&#10;&#10;AI-generated content may be incorrect.">
            <a:extLst>
              <a:ext uri="{FF2B5EF4-FFF2-40B4-BE49-F238E27FC236}">
                <a16:creationId xmlns:a16="http://schemas.microsoft.com/office/drawing/2014/main" id="{1B78E8F0-9E70-5938-F36A-93BB9E6CA0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27" y="2422072"/>
            <a:ext cx="9657159" cy="4324212"/>
          </a:xfrm>
          <a:prstGeom prst="rect">
            <a:avLst/>
          </a:prstGeom>
        </p:spPr>
      </p:pic>
      <p:sp>
        <p:nvSpPr>
          <p:cNvPr id="8" name="TextBox 7">
            <a:extLst>
              <a:ext uri="{FF2B5EF4-FFF2-40B4-BE49-F238E27FC236}">
                <a16:creationId xmlns:a16="http://schemas.microsoft.com/office/drawing/2014/main" id="{A129F14D-BFCC-9DB6-A5BC-24A06BC229F0}"/>
              </a:ext>
            </a:extLst>
          </p:cNvPr>
          <p:cNvSpPr txBox="1"/>
          <p:nvPr/>
        </p:nvSpPr>
        <p:spPr>
          <a:xfrm>
            <a:off x="1919885" y="6916149"/>
            <a:ext cx="9918806" cy="597023"/>
          </a:xfrm>
          <a:prstGeom prst="rect">
            <a:avLst/>
          </a:prstGeom>
          <a:noFill/>
        </p:spPr>
        <p:txBody>
          <a:bodyPr wrap="none" rtlCol="0">
            <a:spAutoFit/>
          </a:bodyPr>
          <a:lstStyle/>
          <a:p>
            <a:pPr>
              <a:lnSpc>
                <a:spcPct val="150000"/>
              </a:lnSpc>
            </a:pPr>
            <a:r>
              <a:rPr lang="en-GB" sz="2400" dirty="0">
                <a:latin typeface="Bell MT" panose="02020503060305020303" pitchFamily="18" charset="0"/>
              </a:rPr>
              <a:t>[Grimsley, Economou, Barnes, Mayhall, </a:t>
            </a:r>
            <a:r>
              <a:rPr lang="fr-FR" sz="2400" dirty="0">
                <a:latin typeface="Bell MT" panose="02020503060305020303" pitchFamily="18" charset="0"/>
              </a:rPr>
              <a:t>Nature Commun.10, 3007 (2019)</a:t>
            </a:r>
            <a:r>
              <a:rPr lang="en-GB" sz="2400" dirty="0">
                <a:latin typeface="Bell MT" panose="02020503060305020303" pitchFamily="18" charset="0"/>
              </a:rPr>
              <a:t>]</a:t>
            </a:r>
          </a:p>
        </p:txBody>
      </p:sp>
    </p:spTree>
    <p:extLst>
      <p:ext uri="{BB962C8B-B14F-4D97-AF65-F5344CB8AC3E}">
        <p14:creationId xmlns:p14="http://schemas.microsoft.com/office/powerpoint/2010/main" val="266810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AA17E-D2DA-2628-BE6F-B68C2A21DEC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F1AD9B-5FBF-C569-B985-1ACE58692183}"/>
              </a:ext>
            </a:extLst>
          </p:cNvPr>
          <p:cNvSpPr>
            <a:spLocks noGrp="1"/>
          </p:cNvSpPr>
          <p:nvPr>
            <p:ph type="sldNum" sz="quarter" idx="8"/>
          </p:nvPr>
        </p:nvSpPr>
        <p:spPr/>
        <p:txBody>
          <a:bodyPr/>
          <a:lstStyle/>
          <a:p>
            <a:fld id="{D8E8AC99-364F-40C2-896C-3046AA64A242}" type="slidenum">
              <a:rPr lang="en-GB" smtClean="0"/>
              <a:pPr/>
              <a:t>51</a:t>
            </a:fld>
            <a:endParaRPr lang="en-GB" dirty="0"/>
          </a:p>
        </p:txBody>
      </p:sp>
      <p:sp>
        <p:nvSpPr>
          <p:cNvPr id="4" name="Textfeld 12">
            <a:extLst>
              <a:ext uri="{FF2B5EF4-FFF2-40B4-BE49-F238E27FC236}">
                <a16:creationId xmlns:a16="http://schemas.microsoft.com/office/drawing/2014/main" id="{57FE3EF5-5DD4-DC94-FDBD-D341E1D1ABC4}"/>
              </a:ext>
            </a:extLst>
          </p:cNvPr>
          <p:cNvSpPr txBox="1"/>
          <p:nvPr/>
        </p:nvSpPr>
        <p:spPr>
          <a:xfrm>
            <a:off x="5279727" y="2987749"/>
            <a:ext cx="4968552" cy="947069"/>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a:latin typeface="Bell MT" panose="02020503060305020303" pitchFamily="18" charset="0"/>
                <a:ea typeface="Lucida Sans Unicode" pitchFamily="2"/>
                <a:cs typeface="Tahoma" pitchFamily="2"/>
              </a:rPr>
              <a:t>  Outlook</a:t>
            </a:r>
            <a:endParaRPr lang="de-DE" sz="3200" dirty="0">
              <a:latin typeface="Bell MT" panose="02020503060305020303" pitchFamily="18" charset="0"/>
              <a:ea typeface="Lucida Sans Unicode" pitchFamily="2"/>
              <a:cs typeface="Tahoma" pitchFamily="2"/>
            </a:endParaRPr>
          </a:p>
        </p:txBody>
      </p:sp>
    </p:spTree>
    <p:extLst>
      <p:ext uri="{BB962C8B-B14F-4D97-AF65-F5344CB8AC3E}">
        <p14:creationId xmlns:p14="http://schemas.microsoft.com/office/powerpoint/2010/main" val="1926232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F03DF-A76D-D469-8654-C357142F0D8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09ECBB-5BB1-978D-748C-B473CE19E578}"/>
              </a:ext>
            </a:extLst>
          </p:cNvPr>
          <p:cNvSpPr>
            <a:spLocks noGrp="1"/>
          </p:cNvSpPr>
          <p:nvPr>
            <p:ph type="sldNum" sz="quarter" idx="8"/>
          </p:nvPr>
        </p:nvSpPr>
        <p:spPr/>
        <p:txBody>
          <a:bodyPr/>
          <a:lstStyle/>
          <a:p>
            <a:pPr lvl="0"/>
            <a:fld id="{179EEDD1-DF31-41F6-84E4-0BDF1C36C209}" type="slidenum">
              <a:rPr lang="en-GB" smtClean="0"/>
              <a:t>52</a:t>
            </a:fld>
            <a:endParaRPr lang="en-GB"/>
          </a:p>
        </p:txBody>
      </p:sp>
      <p:sp>
        <p:nvSpPr>
          <p:cNvPr id="2" name="TextBox 1">
            <a:extLst>
              <a:ext uri="{FF2B5EF4-FFF2-40B4-BE49-F238E27FC236}">
                <a16:creationId xmlns:a16="http://schemas.microsoft.com/office/drawing/2014/main" id="{BD2011E6-6E49-9168-D546-A80A334CF7D0}"/>
              </a:ext>
            </a:extLst>
          </p:cNvPr>
          <p:cNvSpPr txBox="1"/>
          <p:nvPr/>
        </p:nvSpPr>
        <p:spPr>
          <a:xfrm>
            <a:off x="5549633" y="6302388"/>
            <a:ext cx="2340508" cy="584775"/>
          </a:xfrm>
          <a:prstGeom prst="rect">
            <a:avLst/>
          </a:prstGeom>
          <a:noFill/>
        </p:spPr>
        <p:txBody>
          <a:bodyPr wrap="square" rtlCol="0">
            <a:spAutoFit/>
          </a:bodyPr>
          <a:lstStyle/>
          <a:p>
            <a:r>
              <a:rPr lang="en-GB" sz="3200" dirty="0">
                <a:latin typeface="Bell MT" panose="02020503060305020303" pitchFamily="18" charset="0"/>
              </a:rPr>
              <a:t>high utility</a:t>
            </a:r>
            <a:endParaRPr lang="en-GB" dirty="0"/>
          </a:p>
        </p:txBody>
      </p:sp>
      <p:sp>
        <p:nvSpPr>
          <p:cNvPr id="3" name="Textfeld 12">
            <a:extLst>
              <a:ext uri="{FF2B5EF4-FFF2-40B4-BE49-F238E27FC236}">
                <a16:creationId xmlns:a16="http://schemas.microsoft.com/office/drawing/2014/main" id="{7BFF235D-76B5-84F4-1518-5E739AC81E20}"/>
              </a:ext>
            </a:extLst>
          </p:cNvPr>
          <p:cNvSpPr txBox="1"/>
          <p:nvPr/>
        </p:nvSpPr>
        <p:spPr>
          <a:xfrm>
            <a:off x="1247279" y="483503"/>
            <a:ext cx="10945216" cy="947069"/>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dirty="0">
                <a:latin typeface="Bell MT" panose="02020503060305020303" pitchFamily="18" charset="0"/>
                <a:ea typeface="Lucida Sans Unicode" pitchFamily="2"/>
                <a:cs typeface="Tahoma" pitchFamily="2"/>
              </a:rPr>
              <a:t>Quantum </a:t>
            </a:r>
            <a:r>
              <a:rPr lang="de-DE" sz="4400" dirty="0" err="1">
                <a:latin typeface="Bell MT" panose="02020503060305020303" pitchFamily="18" charset="0"/>
                <a:ea typeface="Lucida Sans Unicode" pitchFamily="2"/>
                <a:cs typeface="Tahoma" pitchFamily="2"/>
              </a:rPr>
              <a:t>advantage</a:t>
            </a:r>
            <a:r>
              <a:rPr lang="de-DE" sz="4400" dirty="0">
                <a:latin typeface="Bell MT" panose="02020503060305020303" pitchFamily="18" charset="0"/>
                <a:ea typeface="Lucida Sans Unicode" pitchFamily="2"/>
                <a:cs typeface="Tahoma" pitchFamily="2"/>
              </a:rPr>
              <a:t> in Quantum Chemistry (?)</a:t>
            </a:r>
          </a:p>
        </p:txBody>
      </p:sp>
      <p:sp>
        <p:nvSpPr>
          <p:cNvPr id="6" name="Oval 5">
            <a:extLst>
              <a:ext uri="{FF2B5EF4-FFF2-40B4-BE49-F238E27FC236}">
                <a16:creationId xmlns:a16="http://schemas.microsoft.com/office/drawing/2014/main" id="{5A3B89DA-FED6-DEE0-A369-527116026C3A}"/>
              </a:ext>
            </a:extLst>
          </p:cNvPr>
          <p:cNvSpPr/>
          <p:nvPr/>
        </p:nvSpPr>
        <p:spPr>
          <a:xfrm>
            <a:off x="3823763" y="2103339"/>
            <a:ext cx="3672408" cy="360040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C8A10FE-6609-73C9-EB53-7B7A2B41DFD1}"/>
              </a:ext>
            </a:extLst>
          </p:cNvPr>
          <p:cNvSpPr/>
          <p:nvPr/>
        </p:nvSpPr>
        <p:spPr>
          <a:xfrm>
            <a:off x="5659967" y="2103339"/>
            <a:ext cx="3672408" cy="360040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624B01B5-F7F1-3FA7-0170-732C452C4BDC}"/>
              </a:ext>
            </a:extLst>
          </p:cNvPr>
          <p:cNvSpPr/>
          <p:nvPr/>
        </p:nvSpPr>
        <p:spPr>
          <a:xfrm>
            <a:off x="4741865" y="3824381"/>
            <a:ext cx="3672408" cy="3600400"/>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B109C67-618F-8002-AA0B-715A87765C4F}"/>
              </a:ext>
            </a:extLst>
          </p:cNvPr>
          <p:cNvSpPr txBox="1"/>
          <p:nvPr/>
        </p:nvSpPr>
        <p:spPr>
          <a:xfrm>
            <a:off x="4199607" y="2724240"/>
            <a:ext cx="1619511" cy="1077218"/>
          </a:xfrm>
          <a:prstGeom prst="rect">
            <a:avLst/>
          </a:prstGeom>
          <a:noFill/>
        </p:spPr>
        <p:txBody>
          <a:bodyPr wrap="square" rtlCol="0">
            <a:spAutoFit/>
          </a:bodyPr>
          <a:lstStyle/>
          <a:p>
            <a:r>
              <a:rPr lang="en-GB" sz="3200" dirty="0">
                <a:latin typeface="Bell MT" panose="02020503060305020303" pitchFamily="18" charset="0"/>
              </a:rPr>
              <a:t>classical</a:t>
            </a:r>
          </a:p>
          <a:p>
            <a:r>
              <a:rPr lang="en-GB" sz="3200" dirty="0">
                <a:latin typeface="Bell MT" panose="02020503060305020303" pitchFamily="18" charset="0"/>
              </a:rPr>
              <a:t>hard</a:t>
            </a:r>
            <a:endParaRPr lang="en-GB" dirty="0"/>
          </a:p>
        </p:txBody>
      </p:sp>
      <p:sp>
        <p:nvSpPr>
          <p:cNvPr id="12" name="TextBox 11">
            <a:extLst>
              <a:ext uri="{FF2B5EF4-FFF2-40B4-BE49-F238E27FC236}">
                <a16:creationId xmlns:a16="http://schemas.microsoft.com/office/drawing/2014/main" id="{8E3816DC-A115-21C6-3293-A291CAD6754B}"/>
              </a:ext>
            </a:extLst>
          </p:cNvPr>
          <p:cNvSpPr txBox="1"/>
          <p:nvPr/>
        </p:nvSpPr>
        <p:spPr>
          <a:xfrm>
            <a:off x="7300613" y="2701316"/>
            <a:ext cx="1834679" cy="1077218"/>
          </a:xfrm>
          <a:prstGeom prst="rect">
            <a:avLst/>
          </a:prstGeom>
          <a:noFill/>
        </p:spPr>
        <p:txBody>
          <a:bodyPr wrap="square" rtlCol="0">
            <a:spAutoFit/>
          </a:bodyPr>
          <a:lstStyle/>
          <a:p>
            <a:r>
              <a:rPr lang="en-GB" sz="3200" dirty="0">
                <a:latin typeface="Bell MT" panose="02020503060305020303" pitchFamily="18" charset="0"/>
              </a:rPr>
              <a:t>quantum</a:t>
            </a:r>
          </a:p>
          <a:p>
            <a:r>
              <a:rPr lang="en-GB" sz="3200" dirty="0">
                <a:latin typeface="Bell MT" panose="02020503060305020303" pitchFamily="18" charset="0"/>
              </a:rPr>
              <a:t>     easy</a:t>
            </a:r>
            <a:endParaRPr lang="en-GB" dirty="0"/>
          </a:p>
        </p:txBody>
      </p:sp>
      <p:pic>
        <p:nvPicPr>
          <p:cNvPr id="14" name="Picture 13">
            <a:extLst>
              <a:ext uri="{FF2B5EF4-FFF2-40B4-BE49-F238E27FC236}">
                <a16:creationId xmlns:a16="http://schemas.microsoft.com/office/drawing/2014/main" id="{81152A82-305E-6DD6-CFE5-04DB69AEA0CC}"/>
              </a:ext>
            </a:extLst>
          </p:cNvPr>
          <p:cNvPicPr>
            <a:picLocks noChangeAspect="1"/>
          </p:cNvPicPr>
          <p:nvPr/>
        </p:nvPicPr>
        <p:blipFill>
          <a:blip r:embed="rId2"/>
          <a:srcRect l="14661" r="16001" b="17496"/>
          <a:stretch>
            <a:fillRect/>
          </a:stretch>
        </p:blipFill>
        <p:spPr>
          <a:xfrm>
            <a:off x="6110017" y="3904976"/>
            <a:ext cx="936103" cy="1094134"/>
          </a:xfrm>
          <a:prstGeom prst="rect">
            <a:avLst/>
          </a:prstGeom>
        </p:spPr>
      </p:pic>
    </p:spTree>
    <p:extLst>
      <p:ext uri="{BB962C8B-B14F-4D97-AF65-F5344CB8AC3E}">
        <p14:creationId xmlns:p14="http://schemas.microsoft.com/office/powerpoint/2010/main" val="2077199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DA783-7C96-6945-DF91-F9EA90EF54C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D4AADD-398E-A978-C6AA-C3BE54E7463C}"/>
              </a:ext>
            </a:extLst>
          </p:cNvPr>
          <p:cNvSpPr>
            <a:spLocks noGrp="1"/>
          </p:cNvSpPr>
          <p:nvPr>
            <p:ph type="sldNum" sz="quarter" idx="8"/>
          </p:nvPr>
        </p:nvSpPr>
        <p:spPr/>
        <p:txBody>
          <a:bodyPr/>
          <a:lstStyle/>
          <a:p>
            <a:fld id="{D8E8AC99-364F-40C2-896C-3046AA64A242}" type="slidenum">
              <a:rPr lang="en-GB" smtClean="0"/>
              <a:pPr/>
              <a:t>53</a:t>
            </a:fld>
            <a:endParaRPr lang="en-GB" dirty="0"/>
          </a:p>
        </p:txBody>
      </p:sp>
      <p:sp>
        <p:nvSpPr>
          <p:cNvPr id="4" name="Textfeld 12">
            <a:extLst>
              <a:ext uri="{FF2B5EF4-FFF2-40B4-BE49-F238E27FC236}">
                <a16:creationId xmlns:a16="http://schemas.microsoft.com/office/drawing/2014/main" id="{2AC0EDDE-FF92-0D77-B20E-14222EE66E48}"/>
              </a:ext>
            </a:extLst>
          </p:cNvPr>
          <p:cNvSpPr txBox="1"/>
          <p:nvPr/>
        </p:nvSpPr>
        <p:spPr>
          <a:xfrm>
            <a:off x="4686041" y="467469"/>
            <a:ext cx="4968552" cy="947069"/>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expectation</a:t>
            </a:r>
            <a:endParaRPr lang="de-DE" sz="3200" dirty="0">
              <a:latin typeface="Bell MT" panose="02020503060305020303" pitchFamily="18" charset="0"/>
              <a:ea typeface="Lucida Sans Unicode" pitchFamily="2"/>
              <a:cs typeface="Tahoma" pitchFamily="2"/>
            </a:endParaRPr>
          </a:p>
        </p:txBody>
      </p:sp>
      <p:sp>
        <p:nvSpPr>
          <p:cNvPr id="6" name="TextBox 5">
            <a:extLst>
              <a:ext uri="{FF2B5EF4-FFF2-40B4-BE49-F238E27FC236}">
                <a16:creationId xmlns:a16="http://schemas.microsoft.com/office/drawing/2014/main" id="{6C84010C-0290-0F0E-91F0-E934E8C3B98A}"/>
              </a:ext>
            </a:extLst>
          </p:cNvPr>
          <p:cNvSpPr txBox="1"/>
          <p:nvPr/>
        </p:nvSpPr>
        <p:spPr>
          <a:xfrm>
            <a:off x="4306269" y="6804173"/>
            <a:ext cx="5348324" cy="597023"/>
          </a:xfrm>
          <a:prstGeom prst="rect">
            <a:avLst/>
          </a:prstGeom>
          <a:noFill/>
        </p:spPr>
        <p:txBody>
          <a:bodyPr wrap="none" rtlCol="0">
            <a:spAutoFit/>
          </a:bodyPr>
          <a:lstStyle/>
          <a:p>
            <a:pPr>
              <a:lnSpc>
                <a:spcPct val="150000"/>
              </a:lnSpc>
            </a:pPr>
            <a:r>
              <a:rPr lang="en-GB" sz="2400" dirty="0">
                <a:latin typeface="Bell MT" panose="02020503060305020303" pitchFamily="18" charset="0"/>
              </a:rPr>
              <a:t>[Chan, Faraday Discuss., 254, 11 </a:t>
            </a:r>
            <a:r>
              <a:rPr lang="fr-FR" sz="2400" dirty="0">
                <a:latin typeface="Bell MT" panose="02020503060305020303" pitchFamily="18" charset="0"/>
              </a:rPr>
              <a:t>(2024)</a:t>
            </a:r>
            <a:r>
              <a:rPr lang="en-GB" sz="2400" dirty="0">
                <a:latin typeface="Bell MT" panose="02020503060305020303" pitchFamily="18" charset="0"/>
              </a:rPr>
              <a:t>]</a:t>
            </a:r>
          </a:p>
        </p:txBody>
      </p:sp>
      <p:pic>
        <p:nvPicPr>
          <p:cNvPr id="8" name="Picture 7">
            <a:extLst>
              <a:ext uri="{FF2B5EF4-FFF2-40B4-BE49-F238E27FC236}">
                <a16:creationId xmlns:a16="http://schemas.microsoft.com/office/drawing/2014/main" id="{882885E1-BDEA-A2B3-0F74-8290DD7C6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9886" y="2206711"/>
            <a:ext cx="4400000" cy="390476"/>
          </a:xfrm>
          <a:prstGeom prst="rect">
            <a:avLst/>
          </a:prstGeom>
        </p:spPr>
      </p:pic>
      <p:sp>
        <p:nvSpPr>
          <p:cNvPr id="9" name="Textfeld 12">
            <a:extLst>
              <a:ext uri="{FF2B5EF4-FFF2-40B4-BE49-F238E27FC236}">
                <a16:creationId xmlns:a16="http://schemas.microsoft.com/office/drawing/2014/main" id="{0D78641A-E90B-340D-B281-657C18EEF5FB}"/>
              </a:ext>
            </a:extLst>
          </p:cNvPr>
          <p:cNvSpPr txBox="1"/>
          <p:nvPr/>
        </p:nvSpPr>
        <p:spPr>
          <a:xfrm>
            <a:off x="1535311" y="1923764"/>
            <a:ext cx="4968552" cy="713607"/>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3200" kern="0" dirty="0">
                <a:latin typeface="Bell MT" panose="02020503060305020303" pitchFamily="18" charset="0"/>
                <a:ea typeface="Lucida Sans Unicode" pitchFamily="2"/>
                <a:cs typeface="Tahoma" pitchFamily="2"/>
              </a:rPr>
              <a:t>total </a:t>
            </a:r>
            <a:r>
              <a:rPr lang="de-DE" sz="3200" kern="0" dirty="0" err="1">
                <a:latin typeface="Bell MT" panose="02020503060305020303" pitchFamily="18" charset="0"/>
                <a:ea typeface="Lucida Sans Unicode" pitchFamily="2"/>
                <a:cs typeface="Tahoma" pitchFamily="2"/>
              </a:rPr>
              <a:t>cost</a:t>
            </a:r>
            <a:r>
              <a:rPr lang="de-DE" sz="3200" kern="0" dirty="0">
                <a:latin typeface="Bell MT" panose="02020503060305020303" pitchFamily="18" charset="0"/>
                <a:ea typeface="Lucida Sans Unicode" pitchFamily="2"/>
                <a:cs typeface="Tahoma" pitchFamily="2"/>
              </a:rPr>
              <a:t>/time:</a:t>
            </a:r>
            <a:endParaRPr lang="de-DE" sz="3200" dirty="0">
              <a:latin typeface="Bell MT" panose="02020503060305020303" pitchFamily="18" charset="0"/>
              <a:ea typeface="Lucida Sans Unicode" pitchFamily="2"/>
              <a:cs typeface="Tahoma" pitchFamily="2"/>
            </a:endParaRPr>
          </a:p>
        </p:txBody>
      </p:sp>
      <p:pic>
        <p:nvPicPr>
          <p:cNvPr id="11" name="Picture 10" descr="A white rectangular box with black text&#10;&#10;AI-generated content may be incorrect.">
            <a:extLst>
              <a:ext uri="{FF2B5EF4-FFF2-40B4-BE49-F238E27FC236}">
                <a16:creationId xmlns:a16="http://schemas.microsoft.com/office/drawing/2014/main" id="{0AA785B0-9FDD-2675-02A3-47F0EC8F1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610" y="3037500"/>
            <a:ext cx="10222754" cy="2172621"/>
          </a:xfrm>
          <a:prstGeom prst="rect">
            <a:avLst/>
          </a:prstGeom>
        </p:spPr>
      </p:pic>
      <p:pic>
        <p:nvPicPr>
          <p:cNvPr id="13" name="Picture 12">
            <a:extLst>
              <a:ext uri="{FF2B5EF4-FFF2-40B4-BE49-F238E27FC236}">
                <a16:creationId xmlns:a16="http://schemas.microsoft.com/office/drawing/2014/main" id="{397F11A3-E278-7AFF-6C55-A554DEADC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6499" y="5889420"/>
            <a:ext cx="3657143" cy="419048"/>
          </a:xfrm>
          <a:prstGeom prst="rect">
            <a:avLst/>
          </a:prstGeom>
        </p:spPr>
      </p:pic>
      <p:sp>
        <p:nvSpPr>
          <p:cNvPr id="14" name="Textfeld 12">
            <a:extLst>
              <a:ext uri="{FF2B5EF4-FFF2-40B4-BE49-F238E27FC236}">
                <a16:creationId xmlns:a16="http://schemas.microsoft.com/office/drawing/2014/main" id="{DA9A5940-D676-B684-883E-6A6787846E90}"/>
              </a:ext>
            </a:extLst>
          </p:cNvPr>
          <p:cNvSpPr txBox="1"/>
          <p:nvPr/>
        </p:nvSpPr>
        <p:spPr>
          <a:xfrm>
            <a:off x="1459975" y="5632732"/>
            <a:ext cx="5692588" cy="713607"/>
          </a:xfrm>
          <a:prstGeom prst="rect">
            <a:avLst/>
          </a:prstGeom>
          <a:noFill/>
          <a:ln>
            <a:noFill/>
          </a:ln>
        </p:spPr>
        <p:txBody>
          <a:bodyPr vert="horz" wrap="square" lIns="90004" tIns="44997" rIns="90004" bIns="44997" anchor="t" anchorCtr="0" compatLnSpc="0">
            <a:spAutoFit/>
          </a:bodyPr>
          <a:lstStyle/>
          <a:p>
            <a:pPr defTabSz="914430" hangingPunct="0">
              <a:lnSpc>
                <a:spcPct val="150000"/>
              </a:lnSpc>
              <a:defRPr sz="1800" b="0" i="0" u="none" strike="noStrike" kern="0" cap="none" spc="0" baseline="0">
                <a:solidFill>
                  <a:srgbClr val="000000"/>
                </a:solidFill>
                <a:uFillTx/>
              </a:defRPr>
            </a:pPr>
            <a:r>
              <a:rPr lang="de-DE" sz="3200" kern="0" dirty="0" err="1">
                <a:latin typeface="Bell MT" panose="02020503060305020303" pitchFamily="18" charset="0"/>
                <a:ea typeface="Lucida Sans Unicode" pitchFamily="2"/>
                <a:cs typeface="Tahoma" pitchFamily="2"/>
              </a:rPr>
              <a:t>quantum</a:t>
            </a:r>
            <a:r>
              <a:rPr lang="de-DE" sz="3200" kern="0" dirty="0">
                <a:latin typeface="Bell MT" panose="02020503060305020303" pitchFamily="18" charset="0"/>
                <a:ea typeface="Lucida Sans Unicode" pitchFamily="2"/>
                <a:cs typeface="Tahoma" pitchFamily="2"/>
              </a:rPr>
              <a:t> </a:t>
            </a:r>
            <a:r>
              <a:rPr lang="de-DE" sz="3200" kern="0" dirty="0" err="1">
                <a:latin typeface="Bell MT" panose="02020503060305020303" pitchFamily="18" charset="0"/>
                <a:ea typeface="Lucida Sans Unicode" pitchFamily="2"/>
                <a:cs typeface="Tahoma" pitchFamily="2"/>
              </a:rPr>
              <a:t>advantage</a:t>
            </a:r>
            <a:r>
              <a:rPr lang="de-DE" sz="3200" kern="0" dirty="0">
                <a:latin typeface="Bell MT" panose="02020503060305020303" pitchFamily="18" charset="0"/>
                <a:ea typeface="Lucida Sans Unicode" pitchFamily="2"/>
                <a:cs typeface="Tahoma" pitchFamily="2"/>
              </a:rPr>
              <a:t> </a:t>
            </a:r>
            <a:r>
              <a:rPr lang="de-DE" sz="3200" kern="0" dirty="0" err="1">
                <a:latin typeface="Bell MT" panose="02020503060305020303" pitchFamily="18" charset="0"/>
                <a:ea typeface="Lucida Sans Unicode" pitchFamily="2"/>
                <a:cs typeface="Tahoma" pitchFamily="2"/>
              </a:rPr>
              <a:t>refers</a:t>
            </a:r>
            <a:r>
              <a:rPr lang="de-DE" sz="3200" kern="0" dirty="0">
                <a:latin typeface="Bell MT" panose="02020503060305020303" pitchFamily="18" charset="0"/>
                <a:ea typeface="Lucida Sans Unicode" pitchFamily="2"/>
                <a:cs typeface="Tahoma" pitchFamily="2"/>
              </a:rPr>
              <a:t> </a:t>
            </a:r>
            <a:r>
              <a:rPr lang="de-DE" sz="3200" kern="0" dirty="0" err="1">
                <a:latin typeface="Bell MT" panose="02020503060305020303" pitchFamily="18" charset="0"/>
                <a:ea typeface="Lucida Sans Unicode" pitchFamily="2"/>
                <a:cs typeface="Tahoma" pitchFamily="2"/>
              </a:rPr>
              <a:t>to</a:t>
            </a:r>
            <a:r>
              <a:rPr lang="de-DE" sz="3200" kern="0" dirty="0">
                <a:latin typeface="Bell MT" panose="02020503060305020303" pitchFamily="18" charset="0"/>
                <a:ea typeface="Lucida Sans Unicode" pitchFamily="2"/>
                <a:cs typeface="Tahoma" pitchFamily="2"/>
              </a:rPr>
              <a:t> </a:t>
            </a:r>
            <a:endParaRPr lang="de-DE" sz="3200" dirty="0">
              <a:latin typeface="Bell MT" panose="02020503060305020303" pitchFamily="18" charset="0"/>
              <a:ea typeface="Lucida Sans Unicode" pitchFamily="2"/>
              <a:cs typeface="Tahoma" pitchFamily="2"/>
            </a:endParaRPr>
          </a:p>
        </p:txBody>
      </p:sp>
      <p:pic>
        <p:nvPicPr>
          <p:cNvPr id="16" name="Picture 15">
            <a:extLst>
              <a:ext uri="{FF2B5EF4-FFF2-40B4-BE49-F238E27FC236}">
                <a16:creationId xmlns:a16="http://schemas.microsoft.com/office/drawing/2014/main" id="{2794C5B9-F3C2-A82D-2C92-EAB177F031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1794" y="5210121"/>
            <a:ext cx="898750" cy="266526"/>
          </a:xfrm>
          <a:prstGeom prst="rect">
            <a:avLst/>
          </a:prstGeom>
        </p:spPr>
      </p:pic>
      <p:sp>
        <p:nvSpPr>
          <p:cNvPr id="17" name="Rectangle 16">
            <a:extLst>
              <a:ext uri="{FF2B5EF4-FFF2-40B4-BE49-F238E27FC236}">
                <a16:creationId xmlns:a16="http://schemas.microsoft.com/office/drawing/2014/main" id="{E28013DB-E18E-CB63-CD72-CDE28EAFC0CB}"/>
              </a:ext>
            </a:extLst>
          </p:cNvPr>
          <p:cNvSpPr/>
          <p:nvPr/>
        </p:nvSpPr>
        <p:spPr>
          <a:xfrm>
            <a:off x="1103263" y="2308430"/>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9763115-D9AD-51E6-78D8-DD202C06D631}"/>
              </a:ext>
            </a:extLst>
          </p:cNvPr>
          <p:cNvSpPr/>
          <p:nvPr/>
        </p:nvSpPr>
        <p:spPr>
          <a:xfrm>
            <a:off x="1103263" y="3131765"/>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7FC619E-ED62-BA18-F0A2-EB25442AFBB6}"/>
              </a:ext>
            </a:extLst>
          </p:cNvPr>
          <p:cNvSpPr/>
          <p:nvPr/>
        </p:nvSpPr>
        <p:spPr>
          <a:xfrm>
            <a:off x="1162253" y="6026936"/>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399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7" grpId="0" animBg="1"/>
      <p:bldP spid="18" grpId="0" animBg="1"/>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7252F-2EBC-AA1A-A1DF-62475E5D17E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252748-ADF0-336D-7FAB-CB7A8D62BD66}"/>
              </a:ext>
            </a:extLst>
          </p:cNvPr>
          <p:cNvSpPr>
            <a:spLocks noGrp="1"/>
          </p:cNvSpPr>
          <p:nvPr>
            <p:ph type="sldNum" sz="quarter" idx="8"/>
          </p:nvPr>
        </p:nvSpPr>
        <p:spPr/>
        <p:txBody>
          <a:bodyPr/>
          <a:lstStyle/>
          <a:p>
            <a:fld id="{D8E8AC99-364F-40C2-896C-3046AA64A242}" type="slidenum">
              <a:rPr lang="en-GB" smtClean="0"/>
              <a:pPr/>
              <a:t>54</a:t>
            </a:fld>
            <a:endParaRPr lang="en-GB" dirty="0"/>
          </a:p>
        </p:txBody>
      </p:sp>
      <p:sp>
        <p:nvSpPr>
          <p:cNvPr id="4" name="Textfeld 12">
            <a:extLst>
              <a:ext uri="{FF2B5EF4-FFF2-40B4-BE49-F238E27FC236}">
                <a16:creationId xmlns:a16="http://schemas.microsoft.com/office/drawing/2014/main" id="{3724AF5D-D26A-AD42-F337-1D2EB6A43460}"/>
              </a:ext>
            </a:extLst>
          </p:cNvPr>
          <p:cNvSpPr txBox="1"/>
          <p:nvPr/>
        </p:nvSpPr>
        <p:spPr>
          <a:xfrm>
            <a:off x="4055591" y="2365339"/>
            <a:ext cx="4968552" cy="2828995"/>
          </a:xfrm>
          <a:prstGeom prst="rect">
            <a:avLst/>
          </a:prstGeom>
          <a:noFill/>
          <a:ln>
            <a:noFill/>
          </a:ln>
        </p:spPr>
        <p:txBody>
          <a:bodyPr vert="horz" wrap="square" lIns="90004" tIns="44997" rIns="90004" bIns="44997" anchor="t" anchorCtr="0" compatLnSpc="0">
            <a:spAutoFit/>
          </a:bodyPr>
          <a:lstStyle/>
          <a:p>
            <a:pPr algn="ctr" defTabSz="914430" hangingPunct="0">
              <a:lnSpc>
                <a:spcPct val="150000"/>
              </a:lnSpc>
              <a:defRPr sz="1800" b="0" i="0" u="none" strike="noStrike" kern="0" cap="none" spc="0" baseline="0">
                <a:solidFill>
                  <a:srgbClr val="000000"/>
                </a:solidFill>
                <a:uFillTx/>
              </a:defRPr>
            </a:pPr>
            <a:r>
              <a:rPr lang="de-DE" sz="4400" kern="0" dirty="0" err="1">
                <a:latin typeface="Bell MT" panose="02020503060305020303" pitchFamily="18" charset="0"/>
                <a:ea typeface="Lucida Sans Unicode" pitchFamily="2"/>
                <a:cs typeface="Tahoma" pitchFamily="2"/>
              </a:rPr>
              <a:t>Thank</a:t>
            </a:r>
            <a:r>
              <a:rPr lang="de-DE" sz="4400" kern="0" dirty="0">
                <a:latin typeface="Bell MT" panose="02020503060305020303" pitchFamily="18" charset="0"/>
                <a:ea typeface="Lucida Sans Unicode" pitchFamily="2"/>
                <a:cs typeface="Tahoma" pitchFamily="2"/>
              </a:rPr>
              <a:t> </a:t>
            </a:r>
            <a:r>
              <a:rPr lang="de-DE" sz="4400" kern="0" dirty="0" err="1">
                <a:latin typeface="Bell MT" panose="02020503060305020303" pitchFamily="18" charset="0"/>
                <a:ea typeface="Lucida Sans Unicode" pitchFamily="2"/>
                <a:cs typeface="Tahoma" pitchFamily="2"/>
              </a:rPr>
              <a:t>you</a:t>
            </a:r>
            <a:r>
              <a:rPr lang="de-DE" sz="4400" kern="0" dirty="0">
                <a:latin typeface="Bell MT" panose="02020503060305020303" pitchFamily="18" charset="0"/>
                <a:ea typeface="Lucida Sans Unicode" pitchFamily="2"/>
                <a:cs typeface="Tahoma" pitchFamily="2"/>
              </a:rPr>
              <a:t>!</a:t>
            </a:r>
          </a:p>
          <a:p>
            <a:pPr algn="ctr" defTabSz="914430" hangingPunct="0">
              <a:lnSpc>
                <a:spcPct val="150000"/>
              </a:lnSpc>
              <a:defRPr sz="1800" b="0" i="0" u="none" strike="noStrike" kern="0" cap="none" spc="0" baseline="0">
                <a:solidFill>
                  <a:srgbClr val="000000"/>
                </a:solidFill>
                <a:uFillTx/>
              </a:defRPr>
            </a:pPr>
            <a:endParaRPr lang="de-DE" sz="4400" kern="0" dirty="0">
              <a:latin typeface="Bell MT" panose="02020503060305020303" pitchFamily="18" charset="0"/>
              <a:ea typeface="Lucida Sans Unicode" pitchFamily="2"/>
              <a:cs typeface="Tahoma" pitchFamily="2"/>
            </a:endParaRPr>
          </a:p>
          <a:p>
            <a:pPr algn="ctr" defTabSz="914430" hangingPunct="0">
              <a:lnSpc>
                <a:spcPct val="150000"/>
              </a:lnSpc>
              <a:defRPr sz="1800" b="0" i="0" u="none" strike="noStrike" kern="0" cap="none" spc="0" baseline="0">
                <a:solidFill>
                  <a:srgbClr val="000000"/>
                </a:solidFill>
                <a:uFillTx/>
              </a:defRPr>
            </a:pPr>
            <a:r>
              <a:rPr lang="de-DE" sz="4400" kern="0" dirty="0">
                <a:latin typeface="Bell MT" panose="02020503060305020303" pitchFamily="18" charset="0"/>
                <a:ea typeface="Lucida Sans Unicode" pitchFamily="2"/>
                <a:cs typeface="Tahoma" pitchFamily="2"/>
              </a:rPr>
              <a:t>Any </a:t>
            </a:r>
            <a:r>
              <a:rPr lang="de-DE" sz="4400" kern="0" dirty="0" err="1">
                <a:latin typeface="Bell MT" panose="02020503060305020303" pitchFamily="18" charset="0"/>
                <a:ea typeface="Lucida Sans Unicode" pitchFamily="2"/>
                <a:cs typeface="Tahoma" pitchFamily="2"/>
              </a:rPr>
              <a:t>questions</a:t>
            </a:r>
            <a:r>
              <a:rPr lang="de-DE" sz="4400" kern="0" dirty="0">
                <a:latin typeface="Bell MT" panose="02020503060305020303" pitchFamily="18" charset="0"/>
                <a:ea typeface="Lucida Sans Unicode" pitchFamily="2"/>
                <a:cs typeface="Tahoma" pitchFamily="2"/>
              </a:rPr>
              <a:t>?</a:t>
            </a:r>
            <a:endParaRPr lang="de-DE" sz="3200" dirty="0">
              <a:latin typeface="Bell MT" panose="02020503060305020303" pitchFamily="18" charset="0"/>
              <a:ea typeface="Lucida Sans Unicode" pitchFamily="2"/>
              <a:cs typeface="Tahoma" pitchFamily="2"/>
            </a:endParaRPr>
          </a:p>
        </p:txBody>
      </p:sp>
    </p:spTree>
    <p:extLst>
      <p:ext uri="{BB962C8B-B14F-4D97-AF65-F5344CB8AC3E}">
        <p14:creationId xmlns:p14="http://schemas.microsoft.com/office/powerpoint/2010/main" val="166692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3F8AD-FC8E-D39C-919C-9EAB65FB396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A9D0EC-39E8-057D-1235-A27A80149664}"/>
              </a:ext>
            </a:extLst>
          </p:cNvPr>
          <p:cNvSpPr>
            <a:spLocks noGrp="1"/>
          </p:cNvSpPr>
          <p:nvPr>
            <p:ph type="sldNum" sz="quarter" idx="8"/>
          </p:nvPr>
        </p:nvSpPr>
        <p:spPr/>
        <p:txBody>
          <a:bodyPr/>
          <a:lstStyle/>
          <a:p>
            <a:pPr lvl="0"/>
            <a:fld id="{179EEDD1-DF31-41F6-84E4-0BDF1C36C209}" type="slidenum">
              <a:rPr lang="en-GB" smtClean="0"/>
              <a:t>6</a:t>
            </a:fld>
            <a:endParaRPr lang="en-GB" dirty="0"/>
          </a:p>
        </p:txBody>
      </p:sp>
      <p:sp>
        <p:nvSpPr>
          <p:cNvPr id="2" name="Title 1">
            <a:extLst>
              <a:ext uri="{FF2B5EF4-FFF2-40B4-BE49-F238E27FC236}">
                <a16:creationId xmlns:a16="http://schemas.microsoft.com/office/drawing/2014/main" id="{9CB8D63E-7EFE-3126-3B8C-F8D606187415}"/>
              </a:ext>
            </a:extLst>
          </p:cNvPr>
          <p:cNvSpPr>
            <a:spLocks noGrp="1"/>
          </p:cNvSpPr>
          <p:nvPr>
            <p:ph type="title"/>
          </p:nvPr>
        </p:nvSpPr>
        <p:spPr>
          <a:xfrm>
            <a:off x="3047479" y="132831"/>
            <a:ext cx="7200800" cy="1262155"/>
          </a:xfrm>
        </p:spPr>
        <p:txBody>
          <a:bodyPr/>
          <a:lstStyle/>
          <a:p>
            <a:pPr>
              <a:buNone/>
            </a:pPr>
            <a:r>
              <a:rPr lang="en-US" dirty="0">
                <a:latin typeface="Bell MT" panose="02020503060305020303" pitchFamily="18" charset="0"/>
              </a:rPr>
              <a:t>Significance</a:t>
            </a:r>
          </a:p>
        </p:txBody>
      </p:sp>
      <p:pic>
        <p:nvPicPr>
          <p:cNvPr id="8" name="Picture 7" descr="A pile of pills and capsules&#10;&#10;AI-generated content may be incorrect.">
            <a:extLst>
              <a:ext uri="{FF2B5EF4-FFF2-40B4-BE49-F238E27FC236}">
                <a16:creationId xmlns:a16="http://schemas.microsoft.com/office/drawing/2014/main" id="{A73E7291-465E-7866-BC40-0C66BF9ED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2514" y="1930098"/>
            <a:ext cx="3166681" cy="1782328"/>
          </a:xfrm>
          <a:prstGeom prst="rect">
            <a:avLst/>
          </a:prstGeom>
        </p:spPr>
      </p:pic>
      <p:pic>
        <p:nvPicPr>
          <p:cNvPr id="10" name="Picture 9" descr="Several blue batteries and a silver square&#10;&#10;AI-generated content may be incorrect.">
            <a:extLst>
              <a:ext uri="{FF2B5EF4-FFF2-40B4-BE49-F238E27FC236}">
                <a16:creationId xmlns:a16="http://schemas.microsoft.com/office/drawing/2014/main" id="{EC58C85F-287F-A49F-36CC-CFE498193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965" y="4787949"/>
            <a:ext cx="2918925" cy="1945950"/>
          </a:xfrm>
          <a:prstGeom prst="rect">
            <a:avLst/>
          </a:prstGeom>
        </p:spPr>
      </p:pic>
      <p:pic>
        <p:nvPicPr>
          <p:cNvPr id="12" name="Picture 11" descr="A close-up of a factory&#10;&#10;AI-generated content may be incorrect.">
            <a:extLst>
              <a:ext uri="{FF2B5EF4-FFF2-40B4-BE49-F238E27FC236}">
                <a16:creationId xmlns:a16="http://schemas.microsoft.com/office/drawing/2014/main" id="{970DE037-66A4-1A90-FCFE-0CA22EA2EC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460" y="1930098"/>
            <a:ext cx="2851725" cy="1782328"/>
          </a:xfrm>
          <a:prstGeom prst="rect">
            <a:avLst/>
          </a:prstGeom>
        </p:spPr>
      </p:pic>
      <p:sp>
        <p:nvSpPr>
          <p:cNvPr id="13" name="Title 1">
            <a:extLst>
              <a:ext uri="{FF2B5EF4-FFF2-40B4-BE49-F238E27FC236}">
                <a16:creationId xmlns:a16="http://schemas.microsoft.com/office/drawing/2014/main" id="{3BAC525E-9C81-813F-7F9E-8562CD791EBF}"/>
              </a:ext>
            </a:extLst>
          </p:cNvPr>
          <p:cNvSpPr txBox="1">
            <a:spLocks/>
          </p:cNvSpPr>
          <p:nvPr/>
        </p:nvSpPr>
        <p:spPr>
          <a:xfrm>
            <a:off x="2183382" y="3373735"/>
            <a:ext cx="2744947" cy="1262155"/>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buNone/>
            </a:pPr>
            <a:r>
              <a:rPr lang="en-GB" sz="3200" dirty="0">
                <a:latin typeface="Bell MT" panose="02020503060305020303" pitchFamily="18" charset="0"/>
              </a:rPr>
              <a:t>pharmaceuticals</a:t>
            </a:r>
            <a:endParaRPr lang="en-US" sz="3200" dirty="0">
              <a:latin typeface="Bell MT" panose="02020503060305020303" pitchFamily="18" charset="0"/>
            </a:endParaRPr>
          </a:p>
        </p:txBody>
      </p:sp>
      <p:sp>
        <p:nvSpPr>
          <p:cNvPr id="16" name="Title 1">
            <a:extLst>
              <a:ext uri="{FF2B5EF4-FFF2-40B4-BE49-F238E27FC236}">
                <a16:creationId xmlns:a16="http://schemas.microsoft.com/office/drawing/2014/main" id="{E7ACDC9A-C81B-C8AF-DC5F-BEF1EEAEABC0}"/>
              </a:ext>
            </a:extLst>
          </p:cNvPr>
          <p:cNvSpPr txBox="1">
            <a:spLocks/>
          </p:cNvSpPr>
          <p:nvPr/>
        </p:nvSpPr>
        <p:spPr>
          <a:xfrm>
            <a:off x="7510265" y="3379619"/>
            <a:ext cx="3454784" cy="1262155"/>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buNone/>
            </a:pPr>
            <a:r>
              <a:rPr lang="en-GB" sz="3200" dirty="0">
                <a:latin typeface="Bell MT" panose="02020503060305020303" pitchFamily="18" charset="0"/>
              </a:rPr>
              <a:t>industrial catalysis</a:t>
            </a:r>
            <a:endParaRPr lang="en-US" sz="3200" dirty="0">
              <a:latin typeface="Bell MT" panose="02020503060305020303" pitchFamily="18" charset="0"/>
            </a:endParaRPr>
          </a:p>
        </p:txBody>
      </p:sp>
      <p:sp>
        <p:nvSpPr>
          <p:cNvPr id="18" name="TextBox 17">
            <a:extLst>
              <a:ext uri="{FF2B5EF4-FFF2-40B4-BE49-F238E27FC236}">
                <a16:creationId xmlns:a16="http://schemas.microsoft.com/office/drawing/2014/main" id="{9CA37DB5-30C2-1D53-F59F-C0C891C9D5C9}"/>
              </a:ext>
            </a:extLst>
          </p:cNvPr>
          <p:cNvSpPr txBox="1"/>
          <p:nvPr/>
        </p:nvSpPr>
        <p:spPr>
          <a:xfrm>
            <a:off x="1990635" y="6733899"/>
            <a:ext cx="3119026" cy="584775"/>
          </a:xfrm>
          <a:prstGeom prst="rect">
            <a:avLst/>
          </a:prstGeom>
          <a:noFill/>
        </p:spPr>
        <p:txBody>
          <a:bodyPr wrap="square" rtlCol="0">
            <a:spAutoFit/>
          </a:bodyPr>
          <a:lstStyle/>
          <a:p>
            <a:r>
              <a:rPr lang="en-GB" sz="3200" dirty="0">
                <a:latin typeface="Bell MT" panose="02020503060305020303" pitchFamily="18" charset="0"/>
              </a:rPr>
              <a:t>battery materials</a:t>
            </a:r>
          </a:p>
        </p:txBody>
      </p:sp>
      <p:pic>
        <p:nvPicPr>
          <p:cNvPr id="5" name="Picture 4" descr="A computer and a phone on top of a keyboard&#10;&#10;AI-generated content may be incorrect.">
            <a:extLst>
              <a:ext uri="{FF2B5EF4-FFF2-40B4-BE49-F238E27FC236}">
                <a16:creationId xmlns:a16="http://schemas.microsoft.com/office/drawing/2014/main" id="{B8FAB383-2163-85B1-7AA7-BEF828728D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1349" y="4787949"/>
            <a:ext cx="3043946" cy="2182452"/>
          </a:xfrm>
          <a:prstGeom prst="rect">
            <a:avLst/>
          </a:prstGeom>
        </p:spPr>
      </p:pic>
      <p:sp>
        <p:nvSpPr>
          <p:cNvPr id="7" name="Rectangle 6">
            <a:extLst>
              <a:ext uri="{FF2B5EF4-FFF2-40B4-BE49-F238E27FC236}">
                <a16:creationId xmlns:a16="http://schemas.microsoft.com/office/drawing/2014/main" id="{121331EB-B7FD-719A-0B28-749AF395E39C}"/>
              </a:ext>
            </a:extLst>
          </p:cNvPr>
          <p:cNvSpPr/>
          <p:nvPr/>
        </p:nvSpPr>
        <p:spPr>
          <a:xfrm>
            <a:off x="7414154" y="6796360"/>
            <a:ext cx="3816424" cy="3955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D0DBB66-75D9-2E3E-F3E1-105B7B9B1CEE}"/>
              </a:ext>
            </a:extLst>
          </p:cNvPr>
          <p:cNvSpPr txBox="1"/>
          <p:nvPr/>
        </p:nvSpPr>
        <p:spPr>
          <a:xfrm>
            <a:off x="7367909" y="6736928"/>
            <a:ext cx="3816424" cy="584775"/>
          </a:xfrm>
          <a:prstGeom prst="rect">
            <a:avLst/>
          </a:prstGeom>
          <a:noFill/>
        </p:spPr>
        <p:txBody>
          <a:bodyPr wrap="square" rtlCol="0">
            <a:spAutoFit/>
          </a:bodyPr>
          <a:lstStyle/>
          <a:p>
            <a:r>
              <a:rPr lang="en-GB" sz="3200" dirty="0">
                <a:latin typeface="Bell MT" panose="02020503060305020303" pitchFamily="18" charset="0"/>
              </a:rPr>
              <a:t>screens &amp; processors</a:t>
            </a:r>
          </a:p>
        </p:txBody>
      </p:sp>
    </p:spTree>
    <p:extLst>
      <p:ext uri="{BB962C8B-B14F-4D97-AF65-F5344CB8AC3E}">
        <p14:creationId xmlns:p14="http://schemas.microsoft.com/office/powerpoint/2010/main" val="3749483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BC691-3861-0996-B2A2-6B9642FB260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10D97-98EE-74F6-F6E7-087B873FDE47}"/>
              </a:ext>
            </a:extLst>
          </p:cNvPr>
          <p:cNvSpPr>
            <a:spLocks noGrp="1"/>
          </p:cNvSpPr>
          <p:nvPr>
            <p:ph type="sldNum" sz="quarter" idx="8"/>
          </p:nvPr>
        </p:nvSpPr>
        <p:spPr/>
        <p:txBody>
          <a:bodyPr/>
          <a:lstStyle/>
          <a:p>
            <a:pPr lvl="0"/>
            <a:fld id="{179EEDD1-DF31-41F6-84E4-0BDF1C36C209}" type="slidenum">
              <a:rPr lang="en-GB" smtClean="0"/>
              <a:t>7</a:t>
            </a:fld>
            <a:endParaRPr lang="en-GB"/>
          </a:p>
        </p:txBody>
      </p:sp>
      <p:sp>
        <p:nvSpPr>
          <p:cNvPr id="6" name="TextBox 5">
            <a:extLst>
              <a:ext uri="{FF2B5EF4-FFF2-40B4-BE49-F238E27FC236}">
                <a16:creationId xmlns:a16="http://schemas.microsoft.com/office/drawing/2014/main" id="{D039627D-35E4-6C4E-746C-D8FC2CA37397}"/>
              </a:ext>
            </a:extLst>
          </p:cNvPr>
          <p:cNvSpPr txBox="1"/>
          <p:nvPr/>
        </p:nvSpPr>
        <p:spPr>
          <a:xfrm>
            <a:off x="3263503" y="611485"/>
            <a:ext cx="6720288" cy="769441"/>
          </a:xfrm>
          <a:prstGeom prst="rect">
            <a:avLst/>
          </a:prstGeom>
          <a:noFill/>
        </p:spPr>
        <p:txBody>
          <a:bodyPr wrap="square">
            <a:spAutoFit/>
          </a:bodyPr>
          <a:lstStyle/>
          <a:p>
            <a:r>
              <a:rPr lang="en-GB" sz="4400" dirty="0">
                <a:latin typeface="Bell MT" panose="02020503060305020303" pitchFamily="18" charset="0"/>
              </a:rPr>
              <a:t>Simulation (on a computer)?</a:t>
            </a:r>
          </a:p>
        </p:txBody>
      </p:sp>
      <p:sp>
        <p:nvSpPr>
          <p:cNvPr id="7" name="TextBox 6">
            <a:extLst>
              <a:ext uri="{FF2B5EF4-FFF2-40B4-BE49-F238E27FC236}">
                <a16:creationId xmlns:a16="http://schemas.microsoft.com/office/drawing/2014/main" id="{8CE0F176-6CAE-E15C-AC87-A92C488A05E7}"/>
              </a:ext>
            </a:extLst>
          </p:cNvPr>
          <p:cNvSpPr txBox="1"/>
          <p:nvPr/>
        </p:nvSpPr>
        <p:spPr>
          <a:xfrm>
            <a:off x="1391295" y="4224468"/>
            <a:ext cx="10081120" cy="1077218"/>
          </a:xfrm>
          <a:prstGeom prst="rect">
            <a:avLst/>
          </a:prstGeom>
          <a:noFill/>
        </p:spPr>
        <p:txBody>
          <a:bodyPr wrap="square">
            <a:spAutoFit/>
          </a:bodyPr>
          <a:lstStyle/>
          <a:p>
            <a:r>
              <a:rPr lang="en-GB" sz="3200" dirty="0">
                <a:latin typeface="Bell MT" panose="02020503060305020303" pitchFamily="18" charset="0"/>
              </a:rPr>
              <a:t>avoiding toxic, radioactive, or explosive substances</a:t>
            </a:r>
          </a:p>
          <a:p>
            <a:r>
              <a:rPr lang="en-GB" sz="3200" dirty="0">
                <a:latin typeface="Bell MT" panose="02020503060305020303" pitchFamily="18" charset="0"/>
              </a:rPr>
              <a:t>(uranium oxides and plutonium compounds, nerve agents)</a:t>
            </a:r>
          </a:p>
        </p:txBody>
      </p:sp>
      <p:sp>
        <p:nvSpPr>
          <p:cNvPr id="10" name="TextBox 9">
            <a:extLst>
              <a:ext uri="{FF2B5EF4-FFF2-40B4-BE49-F238E27FC236}">
                <a16:creationId xmlns:a16="http://schemas.microsoft.com/office/drawing/2014/main" id="{24D06AD1-A29B-DCD0-D800-04BBD80CE3D8}"/>
              </a:ext>
            </a:extLst>
          </p:cNvPr>
          <p:cNvSpPr txBox="1"/>
          <p:nvPr/>
        </p:nvSpPr>
        <p:spPr>
          <a:xfrm>
            <a:off x="1391295" y="3162762"/>
            <a:ext cx="10538928" cy="584775"/>
          </a:xfrm>
          <a:prstGeom prst="rect">
            <a:avLst/>
          </a:prstGeom>
          <a:noFill/>
        </p:spPr>
        <p:txBody>
          <a:bodyPr wrap="square">
            <a:spAutoFit/>
          </a:bodyPr>
          <a:lstStyle/>
          <a:p>
            <a:r>
              <a:rPr lang="en-GB" sz="3200" dirty="0">
                <a:latin typeface="Bell MT" panose="02020503060305020303" pitchFamily="18" charset="0"/>
              </a:rPr>
              <a:t>reducing cost and waste of expensive materials (Pt, </a:t>
            </a:r>
            <a:r>
              <a:rPr lang="en-GB" sz="3200" dirty="0" err="1">
                <a:latin typeface="Bell MT" panose="02020503060305020303" pitchFamily="18" charset="0"/>
              </a:rPr>
              <a:t>Ir</a:t>
            </a:r>
            <a:r>
              <a:rPr lang="en-GB" sz="3200" dirty="0">
                <a:latin typeface="Bell MT" panose="02020503060305020303" pitchFamily="18" charset="0"/>
              </a:rPr>
              <a:t>, Li, Co)</a:t>
            </a:r>
          </a:p>
        </p:txBody>
      </p:sp>
      <p:sp>
        <p:nvSpPr>
          <p:cNvPr id="11" name="TextBox 10">
            <a:extLst>
              <a:ext uri="{FF2B5EF4-FFF2-40B4-BE49-F238E27FC236}">
                <a16:creationId xmlns:a16="http://schemas.microsoft.com/office/drawing/2014/main" id="{20DF103F-0EEB-58C2-3F00-6512F099FC8D}"/>
              </a:ext>
            </a:extLst>
          </p:cNvPr>
          <p:cNvSpPr txBox="1"/>
          <p:nvPr/>
        </p:nvSpPr>
        <p:spPr>
          <a:xfrm>
            <a:off x="1391295" y="5652045"/>
            <a:ext cx="10538928" cy="1077218"/>
          </a:xfrm>
          <a:prstGeom prst="rect">
            <a:avLst/>
          </a:prstGeom>
          <a:noFill/>
        </p:spPr>
        <p:txBody>
          <a:bodyPr wrap="square">
            <a:spAutoFit/>
          </a:bodyPr>
          <a:lstStyle/>
          <a:p>
            <a:r>
              <a:rPr lang="en-GB" sz="3200" dirty="0">
                <a:latin typeface="Bell MT" panose="02020503060305020303" pitchFamily="18" charset="0"/>
              </a:rPr>
              <a:t>exploring systems that cannot be manipulated in the lab</a:t>
            </a:r>
          </a:p>
          <a:p>
            <a:r>
              <a:rPr lang="en-GB" sz="3200" dirty="0">
                <a:latin typeface="Bell MT" panose="02020503060305020303" pitchFamily="18" charset="0"/>
              </a:rPr>
              <a:t>(Astrochemistry, ultrafast reactions)</a:t>
            </a:r>
          </a:p>
        </p:txBody>
      </p:sp>
      <p:sp>
        <p:nvSpPr>
          <p:cNvPr id="12" name="TextBox 11">
            <a:extLst>
              <a:ext uri="{FF2B5EF4-FFF2-40B4-BE49-F238E27FC236}">
                <a16:creationId xmlns:a16="http://schemas.microsoft.com/office/drawing/2014/main" id="{1A597691-D75C-4BA0-804D-24A04EC395D2}"/>
              </a:ext>
            </a:extLst>
          </p:cNvPr>
          <p:cNvSpPr txBox="1"/>
          <p:nvPr/>
        </p:nvSpPr>
        <p:spPr>
          <a:xfrm>
            <a:off x="1391295" y="2170578"/>
            <a:ext cx="10945216" cy="584775"/>
          </a:xfrm>
          <a:prstGeom prst="rect">
            <a:avLst/>
          </a:prstGeom>
          <a:noFill/>
        </p:spPr>
        <p:txBody>
          <a:bodyPr wrap="square">
            <a:spAutoFit/>
          </a:bodyPr>
          <a:lstStyle/>
          <a:p>
            <a:r>
              <a:rPr lang="en-GB" sz="3200" dirty="0">
                <a:latin typeface="Bell MT" panose="02020503060305020303" pitchFamily="18" charset="0"/>
              </a:rPr>
              <a:t>accelerating drug discovery by modelling reaction mechanisms</a:t>
            </a:r>
          </a:p>
        </p:txBody>
      </p:sp>
      <p:sp>
        <p:nvSpPr>
          <p:cNvPr id="14" name="Rectangle 13">
            <a:extLst>
              <a:ext uri="{FF2B5EF4-FFF2-40B4-BE49-F238E27FC236}">
                <a16:creationId xmlns:a16="http://schemas.microsoft.com/office/drawing/2014/main" id="{DF9866FC-357D-F861-E791-97C65A1276CC}"/>
              </a:ext>
            </a:extLst>
          </p:cNvPr>
          <p:cNvSpPr/>
          <p:nvPr/>
        </p:nvSpPr>
        <p:spPr>
          <a:xfrm>
            <a:off x="815231" y="2390957"/>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5A480F4-B708-EAEC-25CF-AF58AA2777F6}"/>
              </a:ext>
            </a:extLst>
          </p:cNvPr>
          <p:cNvSpPr/>
          <p:nvPr/>
        </p:nvSpPr>
        <p:spPr>
          <a:xfrm>
            <a:off x="815231" y="3384104"/>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CD0BC8D-6912-7366-0FA4-DE3D671C6DC3}"/>
              </a:ext>
            </a:extLst>
          </p:cNvPr>
          <p:cNvSpPr/>
          <p:nvPr/>
        </p:nvSpPr>
        <p:spPr>
          <a:xfrm>
            <a:off x="816807" y="4499917"/>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2B91922-098A-292C-9886-9C6C189C8D42}"/>
              </a:ext>
            </a:extLst>
          </p:cNvPr>
          <p:cNvSpPr/>
          <p:nvPr/>
        </p:nvSpPr>
        <p:spPr>
          <a:xfrm>
            <a:off x="815231" y="5868069"/>
            <a:ext cx="144016" cy="144016"/>
          </a:xfrm>
          <a:prstGeom prst="rect">
            <a:avLst/>
          </a:prstGeom>
          <a:solidFill>
            <a:schemeClr val="tx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329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4BA4C-ADC3-C7CE-3F7C-B8F3C20191F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1AFF59-AEAA-22C7-4205-668650B83630}"/>
              </a:ext>
            </a:extLst>
          </p:cNvPr>
          <p:cNvSpPr>
            <a:spLocks noGrp="1"/>
          </p:cNvSpPr>
          <p:nvPr>
            <p:ph type="sldNum" sz="quarter" idx="8"/>
          </p:nvPr>
        </p:nvSpPr>
        <p:spPr/>
        <p:txBody>
          <a:bodyPr/>
          <a:lstStyle/>
          <a:p>
            <a:pPr lvl="0"/>
            <a:fld id="{179EEDD1-DF31-41F6-84E4-0BDF1C36C209}" type="slidenum">
              <a:rPr lang="en-GB" smtClean="0"/>
              <a:t>8</a:t>
            </a:fld>
            <a:endParaRPr lang="en-GB"/>
          </a:p>
        </p:txBody>
      </p:sp>
      <p:pic>
        <p:nvPicPr>
          <p:cNvPr id="3" name="Picture 2">
            <a:extLst>
              <a:ext uri="{FF2B5EF4-FFF2-40B4-BE49-F238E27FC236}">
                <a16:creationId xmlns:a16="http://schemas.microsoft.com/office/drawing/2014/main" id="{83D29648-65EF-A66E-AF79-5C579836BB5D}"/>
              </a:ext>
            </a:extLst>
          </p:cNvPr>
          <p:cNvPicPr>
            <a:picLocks noChangeAspect="1"/>
          </p:cNvPicPr>
          <p:nvPr/>
        </p:nvPicPr>
        <p:blipFill>
          <a:blip r:embed="rId2"/>
          <a:stretch>
            <a:fillRect/>
          </a:stretch>
        </p:blipFill>
        <p:spPr>
          <a:xfrm>
            <a:off x="10177595" y="1022007"/>
            <a:ext cx="2750330" cy="2464296"/>
          </a:xfrm>
          <a:prstGeom prst="rect">
            <a:avLst/>
          </a:prstGeom>
        </p:spPr>
      </p:pic>
      <p:sp>
        <p:nvSpPr>
          <p:cNvPr id="11" name="Title 1">
            <a:extLst>
              <a:ext uri="{FF2B5EF4-FFF2-40B4-BE49-F238E27FC236}">
                <a16:creationId xmlns:a16="http://schemas.microsoft.com/office/drawing/2014/main" id="{F6F5C5ED-A27B-3B8A-AC62-8673D10BA064}"/>
              </a:ext>
            </a:extLst>
          </p:cNvPr>
          <p:cNvSpPr txBox="1">
            <a:spLocks/>
          </p:cNvSpPr>
          <p:nvPr/>
        </p:nvSpPr>
        <p:spPr>
          <a:xfrm>
            <a:off x="527199" y="971525"/>
            <a:ext cx="11025561" cy="5100332"/>
          </a:xfrm>
          <a:prstGeom prst="rect">
            <a:avLst/>
          </a:prstGeom>
          <a:noFill/>
          <a:ln>
            <a:noFill/>
          </a:ln>
        </p:spPr>
        <p:txBody>
          <a:bodyPr vert="horz" wrap="square" lIns="0" tIns="0" rIns="0" bIns="0" anchor="ctr" anchorCtr="1" compatLnSpc="1"/>
          <a:lstStyle>
            <a:lvl1pPr marL="0" marR="0" lvl="0" indent="0" algn="ctr" defTabSz="914430" rtl="0" fontAlgn="auto" hangingPunct="0">
              <a:lnSpc>
                <a:spcPct val="100000"/>
              </a:lnSpc>
              <a:spcBef>
                <a:spcPts val="0"/>
              </a:spcBef>
              <a:spcAft>
                <a:spcPts val="0"/>
              </a:spcAft>
              <a:buSzPct val="45000"/>
              <a:buFont typeface="StarSymbol"/>
              <a:buChar char="●"/>
              <a:tabLst/>
              <a:defRPr lang="de-DE" sz="4400" b="0" i="0" u="none" strike="noStrike" kern="1200" cap="none" spc="0" baseline="0">
                <a:solidFill>
                  <a:srgbClr val="000000"/>
                </a:solidFill>
                <a:uFillTx/>
                <a:latin typeface="Arial" pitchFamily="18"/>
                <a:cs typeface="Tahoma" pitchFamily="2"/>
              </a:defRPr>
            </a:lvl1pPr>
          </a:lstStyle>
          <a:p>
            <a:pPr algn="l">
              <a:buFont typeface="StarSymbol"/>
              <a:buNone/>
            </a:pPr>
            <a:r>
              <a:rPr lang="en-GB" sz="3200" dirty="0">
                <a:latin typeface="Bell MT" panose="02020503060305020303" pitchFamily="18" charset="0"/>
              </a:rPr>
              <a:t>“The underlying physical laws necessary for the </a:t>
            </a:r>
          </a:p>
          <a:p>
            <a:pPr algn="l">
              <a:buFont typeface="StarSymbol"/>
              <a:buNone/>
            </a:pPr>
            <a:r>
              <a:rPr lang="en-GB" sz="3200" dirty="0">
                <a:latin typeface="Bell MT" panose="02020503060305020303" pitchFamily="18" charset="0"/>
              </a:rPr>
              <a:t>mathematical theory of a large part of physics and the </a:t>
            </a:r>
          </a:p>
          <a:p>
            <a:pPr algn="l">
              <a:buFont typeface="StarSymbol"/>
              <a:buNone/>
            </a:pPr>
            <a:r>
              <a:rPr lang="en-GB" sz="3200" dirty="0">
                <a:latin typeface="Bell MT" panose="02020503060305020303" pitchFamily="18" charset="0"/>
              </a:rPr>
              <a:t>whole of chemistry are thus completely known, and the </a:t>
            </a:r>
          </a:p>
          <a:p>
            <a:pPr algn="l">
              <a:buFont typeface="StarSymbol"/>
              <a:buNone/>
            </a:pPr>
            <a:r>
              <a:rPr lang="en-GB" sz="3200" dirty="0">
                <a:latin typeface="Bell MT" panose="02020503060305020303" pitchFamily="18" charset="0"/>
              </a:rPr>
              <a:t>difficulty is only that the exact application of these laws </a:t>
            </a:r>
          </a:p>
          <a:p>
            <a:pPr algn="l">
              <a:buFont typeface="StarSymbol"/>
              <a:buNone/>
            </a:pPr>
            <a:r>
              <a:rPr lang="en-GB" sz="3200" dirty="0">
                <a:latin typeface="Bell MT" panose="02020503060305020303" pitchFamily="18" charset="0"/>
              </a:rPr>
              <a:t>leads to equations much too complicated to be soluble.</a:t>
            </a:r>
          </a:p>
          <a:p>
            <a:pPr algn="l">
              <a:buNone/>
            </a:pPr>
            <a:endParaRPr lang="en-GB" sz="3200" dirty="0">
              <a:solidFill>
                <a:srgbClr val="FF0000"/>
              </a:solidFill>
              <a:latin typeface="Bell MT" panose="02020503060305020303" pitchFamily="18" charset="0"/>
            </a:endParaRPr>
          </a:p>
          <a:p>
            <a:pPr algn="l">
              <a:buNone/>
            </a:pPr>
            <a:r>
              <a:rPr lang="en-GB" sz="3200" dirty="0">
                <a:solidFill>
                  <a:srgbClr val="FF0000"/>
                </a:solidFill>
                <a:latin typeface="Bell MT" panose="02020503060305020303" pitchFamily="18" charset="0"/>
              </a:rPr>
              <a:t>It therefore becomes desirable that approximate practical methods of applying quantum mechanics should be developed, which can lead to an explanation of the main features of complex atomic systems without too much computation</a:t>
            </a:r>
            <a:r>
              <a:rPr lang="en-GB" sz="3200" dirty="0">
                <a:latin typeface="Bell MT" panose="02020503060305020303" pitchFamily="18" charset="0"/>
              </a:rPr>
              <a:t>.”   (Paul A. M. Dirac,1929)</a:t>
            </a:r>
            <a:endParaRPr lang="en-US" sz="3200" dirty="0">
              <a:latin typeface="Bell MT" panose="02020503060305020303" pitchFamily="18" charset="0"/>
            </a:endParaRPr>
          </a:p>
        </p:txBody>
      </p:sp>
    </p:spTree>
    <p:extLst>
      <p:ext uri="{BB962C8B-B14F-4D97-AF65-F5344CB8AC3E}">
        <p14:creationId xmlns:p14="http://schemas.microsoft.com/office/powerpoint/2010/main" val="160581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F931BF5-7C73-404F-A2B3-613F71060834}"/>
              </a:ext>
            </a:extLst>
          </p:cNvPr>
          <p:cNvSpPr/>
          <p:nvPr/>
        </p:nvSpPr>
        <p:spPr>
          <a:xfrm>
            <a:off x="6719887" y="1622057"/>
            <a:ext cx="6408712" cy="2683014"/>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tangle 1">
            <a:extLst>
              <a:ext uri="{FF2B5EF4-FFF2-40B4-BE49-F238E27FC236}">
                <a16:creationId xmlns:a16="http://schemas.microsoft.com/office/drawing/2014/main" id="{9BE3D238-E5F5-4639-A78E-47EEAA81E33B}"/>
              </a:ext>
            </a:extLst>
          </p:cNvPr>
          <p:cNvSpPr/>
          <p:nvPr/>
        </p:nvSpPr>
        <p:spPr>
          <a:xfrm>
            <a:off x="367729" y="1587493"/>
            <a:ext cx="5256584" cy="2683014"/>
          </a:xfrm>
          <a:prstGeom prst="rect">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Picture 14">
            <a:extLst>
              <a:ext uri="{FF2B5EF4-FFF2-40B4-BE49-F238E27FC236}">
                <a16:creationId xmlns:a16="http://schemas.microsoft.com/office/drawing/2014/main" id="{498A546E-09FD-4E34-B408-537588C67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181" y="2610837"/>
            <a:ext cx="4010025" cy="352425"/>
          </a:xfrm>
          <a:prstGeom prst="rect">
            <a:avLst/>
          </a:prstGeom>
        </p:spPr>
      </p:pic>
      <p:pic>
        <p:nvPicPr>
          <p:cNvPr id="21" name="Picture 20">
            <a:extLst>
              <a:ext uri="{FF2B5EF4-FFF2-40B4-BE49-F238E27FC236}">
                <a16:creationId xmlns:a16="http://schemas.microsoft.com/office/drawing/2014/main" id="{DCE22DD1-0A8A-41AA-A481-7570AA5142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0896" y="2662548"/>
            <a:ext cx="2114550" cy="352425"/>
          </a:xfrm>
          <a:prstGeom prst="rect">
            <a:avLst/>
          </a:prstGeom>
        </p:spPr>
      </p:pic>
      <p:pic>
        <p:nvPicPr>
          <p:cNvPr id="4" name="Picture 3">
            <a:extLst>
              <a:ext uri="{FF2B5EF4-FFF2-40B4-BE49-F238E27FC236}">
                <a16:creationId xmlns:a16="http://schemas.microsoft.com/office/drawing/2014/main" id="{3E5B4325-3F9D-4955-A986-6951E84BE2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269" y="3847223"/>
            <a:ext cx="2352503" cy="345956"/>
          </a:xfrm>
          <a:prstGeom prst="rect">
            <a:avLst/>
          </a:prstGeom>
        </p:spPr>
      </p:pic>
      <p:pic>
        <p:nvPicPr>
          <p:cNvPr id="6" name="Picture 5">
            <a:extLst>
              <a:ext uri="{FF2B5EF4-FFF2-40B4-BE49-F238E27FC236}">
                <a16:creationId xmlns:a16="http://schemas.microsoft.com/office/drawing/2014/main" id="{4A015BB9-D3F0-4350-93D0-72254201ED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055" y="1899916"/>
            <a:ext cx="3076190" cy="361905"/>
          </a:xfrm>
          <a:prstGeom prst="rect">
            <a:avLst/>
          </a:prstGeom>
        </p:spPr>
      </p:pic>
      <p:pic>
        <p:nvPicPr>
          <p:cNvPr id="10" name="Picture 9">
            <a:extLst>
              <a:ext uri="{FF2B5EF4-FFF2-40B4-BE49-F238E27FC236}">
                <a16:creationId xmlns:a16="http://schemas.microsoft.com/office/drawing/2014/main" id="{CABD6F67-A797-4A55-B20E-B1EEAAA151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3903" y="1899916"/>
            <a:ext cx="4219048" cy="409524"/>
          </a:xfrm>
          <a:prstGeom prst="rect">
            <a:avLst/>
          </a:prstGeom>
        </p:spPr>
      </p:pic>
      <p:sp>
        <p:nvSpPr>
          <p:cNvPr id="12" name="Right Bracket 11">
            <a:extLst>
              <a:ext uri="{FF2B5EF4-FFF2-40B4-BE49-F238E27FC236}">
                <a16:creationId xmlns:a16="http://schemas.microsoft.com/office/drawing/2014/main" id="{88BC2819-C4A7-4F68-BE7E-886EAB87C00F}"/>
              </a:ext>
            </a:extLst>
          </p:cNvPr>
          <p:cNvSpPr/>
          <p:nvPr/>
        </p:nvSpPr>
        <p:spPr>
          <a:xfrm rot="5400000">
            <a:off x="5872300" y="2652967"/>
            <a:ext cx="584223" cy="3888432"/>
          </a:xfrm>
          <a:prstGeom prst="rightBracket">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pic>
        <p:nvPicPr>
          <p:cNvPr id="26" name="Picture 25">
            <a:extLst>
              <a:ext uri="{FF2B5EF4-FFF2-40B4-BE49-F238E27FC236}">
                <a16:creationId xmlns:a16="http://schemas.microsoft.com/office/drawing/2014/main" id="{2439CE9F-8249-4069-AB10-DEBAB580EE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1750" y="4522876"/>
            <a:ext cx="2114286" cy="257143"/>
          </a:xfrm>
          <a:prstGeom prst="rect">
            <a:avLst/>
          </a:prstGeom>
        </p:spPr>
      </p:pic>
      <p:pic>
        <p:nvPicPr>
          <p:cNvPr id="31" name="Picture 30">
            <a:extLst>
              <a:ext uri="{FF2B5EF4-FFF2-40B4-BE49-F238E27FC236}">
                <a16:creationId xmlns:a16="http://schemas.microsoft.com/office/drawing/2014/main" id="{FCE259FC-64B5-4E5B-A615-3841AE17A9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22810" y="6228785"/>
            <a:ext cx="1723810" cy="295238"/>
          </a:xfrm>
          <a:prstGeom prst="rect">
            <a:avLst/>
          </a:prstGeom>
        </p:spPr>
      </p:pic>
      <p:pic>
        <p:nvPicPr>
          <p:cNvPr id="33" name="Picture 32">
            <a:extLst>
              <a:ext uri="{FF2B5EF4-FFF2-40B4-BE49-F238E27FC236}">
                <a16:creationId xmlns:a16="http://schemas.microsoft.com/office/drawing/2014/main" id="{CA8CE0CF-9F75-46F4-BD2B-257D313098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41882" y="6249449"/>
            <a:ext cx="4590476" cy="352381"/>
          </a:xfrm>
          <a:prstGeom prst="rect">
            <a:avLst/>
          </a:prstGeom>
        </p:spPr>
      </p:pic>
      <p:sp>
        <p:nvSpPr>
          <p:cNvPr id="35" name="Rectangle 34">
            <a:extLst>
              <a:ext uri="{FF2B5EF4-FFF2-40B4-BE49-F238E27FC236}">
                <a16:creationId xmlns:a16="http://schemas.microsoft.com/office/drawing/2014/main" id="{9507373C-C403-40E3-97C3-C7EAFF868580}"/>
              </a:ext>
            </a:extLst>
          </p:cNvPr>
          <p:cNvSpPr/>
          <p:nvPr/>
        </p:nvSpPr>
        <p:spPr>
          <a:xfrm>
            <a:off x="2733813" y="6018162"/>
            <a:ext cx="7158456" cy="7800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Down 35">
            <a:extLst>
              <a:ext uri="{FF2B5EF4-FFF2-40B4-BE49-F238E27FC236}">
                <a16:creationId xmlns:a16="http://schemas.microsoft.com/office/drawing/2014/main" id="{3A8F48BB-B0C8-408E-B070-D918A5502268}"/>
              </a:ext>
            </a:extLst>
          </p:cNvPr>
          <p:cNvSpPr/>
          <p:nvPr/>
        </p:nvSpPr>
        <p:spPr>
          <a:xfrm>
            <a:off x="5948387" y="4889295"/>
            <a:ext cx="411460" cy="780093"/>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Picture 6" descr="A picture containing shape&#10;&#10;Description automatically generated">
            <a:extLst>
              <a:ext uri="{FF2B5EF4-FFF2-40B4-BE49-F238E27FC236}">
                <a16:creationId xmlns:a16="http://schemas.microsoft.com/office/drawing/2014/main" id="{FB0057A7-7BA6-4CB9-91F7-4ACB34E1D2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63303" y="3196707"/>
            <a:ext cx="2914286" cy="980952"/>
          </a:xfrm>
          <a:prstGeom prst="rect">
            <a:avLst/>
          </a:prstGeom>
        </p:spPr>
      </p:pic>
      <p:pic>
        <p:nvPicPr>
          <p:cNvPr id="25" name="Picture 24" descr="A picture containing icon&#10;&#10;Description automatically generated">
            <a:extLst>
              <a:ext uri="{FF2B5EF4-FFF2-40B4-BE49-F238E27FC236}">
                <a16:creationId xmlns:a16="http://schemas.microsoft.com/office/drawing/2014/main" id="{15D62EF8-F705-4CDE-85FB-EEF057F4403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37851" y="3058117"/>
            <a:ext cx="2829946" cy="697861"/>
          </a:xfrm>
          <a:prstGeom prst="rect">
            <a:avLst/>
          </a:prstGeom>
        </p:spPr>
      </p:pic>
      <p:pic>
        <p:nvPicPr>
          <p:cNvPr id="28" name="Picture 27">
            <a:extLst>
              <a:ext uri="{FF2B5EF4-FFF2-40B4-BE49-F238E27FC236}">
                <a16:creationId xmlns:a16="http://schemas.microsoft.com/office/drawing/2014/main" id="{6D1AA443-19B5-458B-B464-F1FB3B0106E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09325" y="3234775"/>
            <a:ext cx="142857" cy="276190"/>
          </a:xfrm>
          <a:prstGeom prst="rect">
            <a:avLst/>
          </a:prstGeom>
        </p:spPr>
      </p:pic>
      <p:pic>
        <p:nvPicPr>
          <p:cNvPr id="30" name="Picture 29">
            <a:extLst>
              <a:ext uri="{FF2B5EF4-FFF2-40B4-BE49-F238E27FC236}">
                <a16:creationId xmlns:a16="http://schemas.microsoft.com/office/drawing/2014/main" id="{0A7D28CC-B6BA-4D8E-96B2-11F8E5D033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536045" y="3204165"/>
            <a:ext cx="200000" cy="352381"/>
          </a:xfrm>
          <a:prstGeom prst="rect">
            <a:avLst/>
          </a:prstGeom>
        </p:spPr>
      </p:pic>
      <p:pic>
        <p:nvPicPr>
          <p:cNvPr id="38" name="Picture 37" descr="A picture containing shape&#10;&#10;Description automatically generated">
            <a:extLst>
              <a:ext uri="{FF2B5EF4-FFF2-40B4-BE49-F238E27FC236}">
                <a16:creationId xmlns:a16="http://schemas.microsoft.com/office/drawing/2014/main" id="{D24AB1A6-5854-4BC8-B4C4-F45F7F42A21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84435" y="3226116"/>
            <a:ext cx="1523810" cy="600000"/>
          </a:xfrm>
          <a:prstGeom prst="rect">
            <a:avLst/>
          </a:prstGeom>
        </p:spPr>
      </p:pic>
      <p:sp>
        <p:nvSpPr>
          <p:cNvPr id="5" name="Slide Number Placeholder 4">
            <a:extLst>
              <a:ext uri="{FF2B5EF4-FFF2-40B4-BE49-F238E27FC236}">
                <a16:creationId xmlns:a16="http://schemas.microsoft.com/office/drawing/2014/main" id="{5994639B-C825-980B-E70C-1DA181F9C41C}"/>
              </a:ext>
            </a:extLst>
          </p:cNvPr>
          <p:cNvSpPr>
            <a:spLocks noGrp="1"/>
          </p:cNvSpPr>
          <p:nvPr>
            <p:ph type="sldNum" sz="quarter" idx="8"/>
          </p:nvPr>
        </p:nvSpPr>
        <p:spPr/>
        <p:txBody>
          <a:bodyPr/>
          <a:lstStyle/>
          <a:p>
            <a:fld id="{D8E8AC99-364F-40C2-896C-3046AA64A242}" type="slidenum">
              <a:rPr lang="en-GB" smtClean="0"/>
              <a:pPr/>
              <a:t>9</a:t>
            </a:fld>
            <a:endParaRPr lang="en-GB" dirty="0"/>
          </a:p>
        </p:txBody>
      </p:sp>
      <p:pic>
        <p:nvPicPr>
          <p:cNvPr id="11" name="Picture 10">
            <a:extLst>
              <a:ext uri="{FF2B5EF4-FFF2-40B4-BE49-F238E27FC236}">
                <a16:creationId xmlns:a16="http://schemas.microsoft.com/office/drawing/2014/main" id="{D333DD2C-E59B-76E2-BB7B-E12AA2180FD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11190" y="1884322"/>
            <a:ext cx="1495238" cy="409524"/>
          </a:xfrm>
          <a:prstGeom prst="rect">
            <a:avLst/>
          </a:prstGeom>
        </p:spPr>
      </p:pic>
      <p:pic>
        <p:nvPicPr>
          <p:cNvPr id="14" name="Picture 13">
            <a:extLst>
              <a:ext uri="{FF2B5EF4-FFF2-40B4-BE49-F238E27FC236}">
                <a16:creationId xmlns:a16="http://schemas.microsoft.com/office/drawing/2014/main" id="{24149A2D-8E04-5289-8643-C7B8F40F301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256186" y="1879800"/>
            <a:ext cx="1647619" cy="409524"/>
          </a:xfrm>
          <a:prstGeom prst="rect">
            <a:avLst/>
          </a:prstGeom>
        </p:spPr>
      </p:pic>
      <p:pic>
        <p:nvPicPr>
          <p:cNvPr id="29" name="Picture 28">
            <a:extLst>
              <a:ext uri="{FF2B5EF4-FFF2-40B4-BE49-F238E27FC236}">
                <a16:creationId xmlns:a16="http://schemas.microsoft.com/office/drawing/2014/main" id="{0CE0C0C8-577C-428D-83BA-09A34898344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39568" y="522752"/>
            <a:ext cx="5400675" cy="371475"/>
          </a:xfrm>
          <a:prstGeom prst="rect">
            <a:avLst/>
          </a:prstGeom>
        </p:spPr>
      </p:pic>
    </p:spTree>
    <p:extLst>
      <p:ext uri="{BB962C8B-B14F-4D97-AF65-F5344CB8AC3E}">
        <p14:creationId xmlns:p14="http://schemas.microsoft.com/office/powerpoint/2010/main" val="315395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5" grpId="0" animBg="1"/>
      <p:bldP spid="36" grpId="0" animBg="1"/>
    </p:bldLst>
  </p:timing>
</p:sld>
</file>

<file path=ppt/theme/theme1.xml><?xml version="1.0" encoding="utf-8"?>
<a:theme xmlns:a="http://schemas.openxmlformats.org/drawingml/2006/main" name="Standar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1221</Words>
  <Application>Microsoft Office PowerPoint</Application>
  <PresentationFormat>Custom</PresentationFormat>
  <Paragraphs>288</Paragraphs>
  <Slides>54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Bell MT</vt:lpstr>
      <vt:lpstr>Calibri</vt:lpstr>
      <vt:lpstr>StarSymbol</vt:lpstr>
      <vt:lpstr>Times New Roman</vt:lpstr>
      <vt:lpstr>Standard</vt:lpstr>
      <vt:lpstr>PowerPoint Presentation</vt:lpstr>
      <vt:lpstr>PowerPoint Presentation</vt:lpstr>
      <vt:lpstr>exponential wall/scaling</vt:lpstr>
      <vt:lpstr>Significance of interacting particle systems? </vt:lpstr>
      <vt:lpstr>Systems</vt:lpstr>
      <vt:lpstr>Significance</vt:lpstr>
      <vt:lpstr>PowerPoint Presentation</vt:lpstr>
      <vt:lpstr>PowerPoint Presentation</vt:lpstr>
      <vt:lpstr>PowerPoint Presentation</vt:lpstr>
      <vt:lpstr>PowerPoint Presentation</vt:lpstr>
      <vt:lpstr>PowerPoint Presentation</vt:lpstr>
      <vt:lpstr>Quantum versus classical: An estimation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beyond Hartree-Fock: electron correlation</vt:lpstr>
      <vt:lpstr>Configuration Interaction (CI)</vt:lpstr>
      <vt:lpstr>Size conistency</vt:lpstr>
      <vt:lpstr>Coupled Cluster (CC)</vt:lpstr>
      <vt:lpstr>Summary (classical methods)</vt:lpstr>
      <vt:lpstr>PowerPoint Presentation</vt:lpstr>
      <vt:lpstr>Quantum computing workflow</vt:lpstr>
      <vt:lpstr>Quantum algorithms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Schilling</dc:creator>
  <cp:lastModifiedBy>Schilling, Christian</cp:lastModifiedBy>
  <cp:revision>2149</cp:revision>
  <cp:lastPrinted>2025-08-25T09:27:48Z</cp:lastPrinted>
  <dcterms:created xsi:type="dcterms:W3CDTF">2012-01-24T00:14:43Z</dcterms:created>
  <dcterms:modified xsi:type="dcterms:W3CDTF">2025-10-06T11:13:36Z</dcterms:modified>
</cp:coreProperties>
</file>